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75"/>
  </p:notesMasterIdLst>
  <p:handoutMasterIdLst>
    <p:handoutMasterId r:id="rId76"/>
  </p:handoutMasterIdLst>
  <p:sldIdLst>
    <p:sldId id="507" r:id="rId5"/>
    <p:sldId id="529" r:id="rId6"/>
    <p:sldId id="523" r:id="rId7"/>
    <p:sldId id="527" r:id="rId8"/>
    <p:sldId id="531" r:id="rId9"/>
    <p:sldId id="515" r:id="rId10"/>
    <p:sldId id="532" r:id="rId11"/>
    <p:sldId id="533" r:id="rId12"/>
    <p:sldId id="534" r:id="rId13"/>
    <p:sldId id="535" r:id="rId14"/>
    <p:sldId id="536" r:id="rId15"/>
    <p:sldId id="537" r:id="rId16"/>
    <p:sldId id="538" r:id="rId17"/>
    <p:sldId id="539" r:id="rId18"/>
    <p:sldId id="540" r:id="rId19"/>
    <p:sldId id="541" r:id="rId20"/>
    <p:sldId id="542" r:id="rId21"/>
    <p:sldId id="543" r:id="rId22"/>
    <p:sldId id="544" r:id="rId23"/>
    <p:sldId id="545" r:id="rId24"/>
    <p:sldId id="546" r:id="rId25"/>
    <p:sldId id="547" r:id="rId26"/>
    <p:sldId id="590" r:id="rId27"/>
    <p:sldId id="555" r:id="rId28"/>
    <p:sldId id="548" r:id="rId29"/>
    <p:sldId id="556" r:id="rId30"/>
    <p:sldId id="557" r:id="rId31"/>
    <p:sldId id="558" r:id="rId32"/>
    <p:sldId id="549" r:id="rId33"/>
    <p:sldId id="559" r:id="rId34"/>
    <p:sldId id="551" r:id="rId35"/>
    <p:sldId id="552" r:id="rId36"/>
    <p:sldId id="553" r:id="rId37"/>
    <p:sldId id="560" r:id="rId38"/>
    <p:sldId id="561" r:id="rId39"/>
    <p:sldId id="562" r:id="rId40"/>
    <p:sldId id="563" r:id="rId41"/>
    <p:sldId id="564" r:id="rId42"/>
    <p:sldId id="565" r:id="rId43"/>
    <p:sldId id="566" r:id="rId44"/>
    <p:sldId id="567" r:id="rId45"/>
    <p:sldId id="568" r:id="rId46"/>
    <p:sldId id="569" r:id="rId47"/>
    <p:sldId id="570" r:id="rId48"/>
    <p:sldId id="577" r:id="rId49"/>
    <p:sldId id="578" r:id="rId50"/>
    <p:sldId id="571" r:id="rId51"/>
    <p:sldId id="572" r:id="rId52"/>
    <p:sldId id="573" r:id="rId53"/>
    <p:sldId id="574" r:id="rId54"/>
    <p:sldId id="581" r:id="rId55"/>
    <p:sldId id="579" r:id="rId56"/>
    <p:sldId id="585" r:id="rId57"/>
    <p:sldId id="580" r:id="rId58"/>
    <p:sldId id="586" r:id="rId59"/>
    <p:sldId id="587" r:id="rId60"/>
    <p:sldId id="588" r:id="rId61"/>
    <p:sldId id="582" r:id="rId62"/>
    <p:sldId id="589" r:id="rId63"/>
    <p:sldId id="519" r:id="rId64"/>
    <p:sldId id="583" r:id="rId65"/>
    <p:sldId id="584" r:id="rId66"/>
    <p:sldId id="591" r:id="rId67"/>
    <p:sldId id="592" r:id="rId68"/>
    <p:sldId id="593" r:id="rId69"/>
    <p:sldId id="594" r:id="rId70"/>
    <p:sldId id="595" r:id="rId71"/>
    <p:sldId id="597" r:id="rId72"/>
    <p:sldId id="596" r:id="rId73"/>
    <p:sldId id="525" r:id="rId74"/>
  </p:sldIdLst>
  <p:sldSz cx="12188825" cy="6858000"/>
  <p:notesSz cx="9296400" cy="7010400"/>
  <p:embeddedFontLst>
    <p:embeddedFont>
      <p:font typeface="Open Sans Light" charset="0"/>
      <p:regular r:id="rId77"/>
      <p:italic r:id="rId78"/>
    </p:embeddedFont>
    <p:embeddedFont>
      <p:font typeface="Open Sans" charset="0"/>
      <p:regular r:id="rId79"/>
      <p:bold r:id="rId80"/>
      <p:italic r:id="rId81"/>
      <p:boldItalic r:id="rId82"/>
    </p:embeddedFont>
    <p:embeddedFont>
      <p:font typeface="ＭＳ Ｐゴシック" pitchFamily="34" charset="-128"/>
      <p:regular r:id="rId83"/>
    </p:embeddedFont>
    <p:embeddedFont>
      <p:font typeface="Arial Narrow" pitchFamily="34" charset="0"/>
      <p:regular r:id="rId84"/>
      <p:bold r:id="rId85"/>
      <p:italic r:id="rId86"/>
      <p:boldItalic r:id="rId8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72">
          <p15:clr>
            <a:srgbClr val="A4A3A4"/>
          </p15:clr>
        </p15:guide>
        <p15:guide id="2" orient="horz" pos="4224">
          <p15:clr>
            <a:srgbClr val="A4A3A4"/>
          </p15:clr>
        </p15:guide>
        <p15:guide id="3" orient="horz" pos="4176">
          <p15:clr>
            <a:srgbClr val="A4A3A4"/>
          </p15:clr>
        </p15:guide>
        <p15:guide id="4" orient="horz" pos="1253">
          <p15:clr>
            <a:srgbClr val="A4A3A4"/>
          </p15:clr>
        </p15:guide>
        <p15:guide id="5" orient="horz" pos="3312">
          <p15:clr>
            <a:srgbClr val="A4A3A4"/>
          </p15:clr>
        </p15:guide>
        <p15:guide id="6" orient="horz" pos="291">
          <p15:clr>
            <a:srgbClr val="A4A3A4"/>
          </p15:clr>
        </p15:guide>
        <p15:guide id="7" orient="horz" pos="3090">
          <p15:clr>
            <a:srgbClr val="A4A3A4"/>
          </p15:clr>
        </p15:guide>
        <p15:guide id="8" orient="horz" pos="927">
          <p15:clr>
            <a:srgbClr val="A4A3A4"/>
          </p15:clr>
        </p15:guide>
        <p15:guide id="9" orient="horz" pos="2160">
          <p15:clr>
            <a:srgbClr val="A4A3A4"/>
          </p15:clr>
        </p15:guide>
        <p15:guide id="10" orient="horz" pos="3866">
          <p15:clr>
            <a:srgbClr val="A4A3A4"/>
          </p15:clr>
        </p15:guide>
        <p15:guide id="11" orient="horz" pos="1093">
          <p15:clr>
            <a:srgbClr val="A4A3A4"/>
          </p15:clr>
        </p15:guide>
        <p15:guide id="12" orient="horz" pos="856">
          <p15:clr>
            <a:srgbClr val="A4A3A4"/>
          </p15:clr>
        </p15:guide>
        <p15:guide id="13" orient="horz" pos="563">
          <p15:clr>
            <a:srgbClr val="A4A3A4"/>
          </p15:clr>
        </p15:guide>
        <p15:guide id="14">
          <p15:clr>
            <a:srgbClr val="A4A3A4"/>
          </p15:clr>
        </p15:guide>
        <p15:guide id="15" pos="7487">
          <p15:clr>
            <a:srgbClr val="A4A3A4"/>
          </p15:clr>
        </p15:guide>
        <p15:guide id="16" pos="5241">
          <p15:clr>
            <a:srgbClr val="A4A3A4"/>
          </p15:clr>
        </p15:guide>
        <p15:guide id="17" pos="3746">
          <p15:clr>
            <a:srgbClr val="A4A3A4"/>
          </p15:clr>
        </p15:guide>
        <p15:guide id="18" pos="344">
          <p15:clr>
            <a:srgbClr val="A4A3A4"/>
          </p15:clr>
        </p15:guide>
        <p15:guide id="19" pos="1871">
          <p15:clr>
            <a:srgbClr val="A4A3A4"/>
          </p15:clr>
        </p15:guide>
        <p15:guide id="20" pos="3350">
          <p15:clr>
            <a:srgbClr val="A4A3A4"/>
          </p15:clr>
        </p15:guide>
        <p15:guide id="21" pos="7343">
          <p15:clr>
            <a:srgbClr val="A4A3A4"/>
          </p15:clr>
        </p15:guide>
      </p15:sldGuideLst>
    </p:ext>
    <p:ext uri="{2D200454-40CA-4A62-9FC3-DE9A4176ACB9}">
      <p15:notesGuideLst xmlns:p15="http://schemas.microsoft.com/office/powerpoint/2012/main" xmlns="">
        <p15:guide id="1" orient="horz" pos="4323">
          <p15:clr>
            <a:srgbClr val="A4A3A4"/>
          </p15:clr>
        </p15:guide>
        <p15:guide id="2" pos="180">
          <p15:clr>
            <a:srgbClr val="A4A3A4"/>
          </p15:clr>
        </p15:guide>
        <p15:guide id="3" pos="56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AD6DE"/>
    <a:srgbClr val="262626"/>
    <a:srgbClr val="A7BAC8"/>
    <a:srgbClr val="FFDD00"/>
    <a:srgbClr val="F7921E"/>
    <a:srgbClr val="F26C55"/>
    <a:srgbClr val="3C3C3C"/>
    <a:srgbClr val="2C2C2E"/>
    <a:srgbClr val="0076BE"/>
    <a:srgbClr val="0685C3"/>
  </p:clrMru>
  <p:extLst>
    <p:ext uri="{E76CE94A-603C-4142-B9EB-6D1370010A27}">
      <p14:discardImageEditData xmlns="" xmlns:p14="http://schemas.microsoft.com/office/powerpoint/2010/main" val="1"/>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19" autoAdjust="0"/>
    <p:restoredTop sz="93094" autoAdjust="0"/>
  </p:normalViewPr>
  <p:slideViewPr>
    <p:cSldViewPr snapToGrid="0">
      <p:cViewPr varScale="1">
        <p:scale>
          <a:sx n="90" d="100"/>
          <a:sy n="90" d="100"/>
        </p:scale>
        <p:origin x="-798" y="-102"/>
      </p:cViewPr>
      <p:guideLst>
        <p:guide orient="horz" pos="672"/>
        <p:guide orient="horz" pos="4224"/>
        <p:guide orient="horz" pos="4176"/>
        <p:guide orient="horz" pos="1206"/>
        <p:guide orient="horz" pos="291"/>
        <p:guide orient="horz" pos="771"/>
        <p:guide orient="horz" pos="3104"/>
        <p:guide orient="horz" pos="563"/>
        <p:guide orient="horz" pos="1002"/>
        <p:guide orient="horz" pos="2516"/>
        <p:guide orient="horz" pos="3854"/>
        <p:guide orient="horz" pos="2169"/>
        <p:guide/>
        <p:guide pos="7487"/>
        <p:guide pos="5241"/>
        <p:guide pos="3912"/>
        <p:guide pos="344"/>
        <p:guide pos="1871"/>
        <p:guide pos="3350"/>
        <p:guide pos="7343"/>
        <p:guide pos="3796"/>
        <p:guide pos="4038"/>
      </p:guideLst>
    </p:cSldViewPr>
  </p:slideViewPr>
  <p:outlineViewPr>
    <p:cViewPr>
      <p:scale>
        <a:sx n="33" d="100"/>
        <a:sy n="33" d="100"/>
      </p:scale>
      <p:origin x="0" y="798"/>
    </p:cViewPr>
  </p:outlineViewPr>
  <p:notesTextViewPr>
    <p:cViewPr>
      <p:scale>
        <a:sx n="1" d="1"/>
        <a:sy n="1" d="1"/>
      </p:scale>
      <p:origin x="0" y="0"/>
    </p:cViewPr>
  </p:notesTextViewPr>
  <p:sorterViewPr>
    <p:cViewPr>
      <p:scale>
        <a:sx n="125" d="100"/>
        <a:sy n="125" d="100"/>
      </p:scale>
      <p:origin x="0" y="0"/>
    </p:cViewPr>
  </p:sorterViewPr>
  <p:notesViewPr>
    <p:cSldViewPr snapToGrid="0" showGuides="1">
      <p:cViewPr>
        <p:scale>
          <a:sx n="100" d="100"/>
          <a:sy n="100" d="100"/>
        </p:scale>
        <p:origin x="-882" y="-72"/>
      </p:cViewPr>
      <p:guideLst>
        <p:guide orient="horz" pos="4323"/>
        <p:guide pos="180"/>
        <p:guide pos="569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handoutMaster" Target="handoutMasters/handoutMaster1.xml"/><Relationship Id="rId84" Type="http://schemas.openxmlformats.org/officeDocument/2006/relationships/font" Target="fonts/font8.fntdata"/><Relationship Id="rId89"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font" Target="fonts/font3.fntdata"/><Relationship Id="rId87" Type="http://schemas.openxmlformats.org/officeDocument/2006/relationships/font" Target="fonts/font11.fntdata"/><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font" Target="fonts/font6.fntdata"/><Relationship Id="rId90"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1.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font" Target="fonts/font4.fntdata"/><Relationship Id="rId85"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83" Type="http://schemas.openxmlformats.org/officeDocument/2006/relationships/font" Target="fonts/font7.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ddegraaff\Documents\Product%20Management\swagger\AOICurves%20from%20Mike%20Anders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ZA"/>
  <c:style val="18"/>
  <c:chart>
    <c:title>
      <c:layout/>
    </c:title>
    <c:plotArea>
      <c:layout/>
      <c:pieChart>
        <c:varyColors val="1"/>
        <c:ser>
          <c:idx val="0"/>
          <c:order val="0"/>
          <c:tx>
            <c:strRef>
              <c:f>Sheet1!$B$1</c:f>
              <c:strCache>
                <c:ptCount val="1"/>
                <c:pt idx="0">
                  <c:v>  </c:v>
                </c:pt>
              </c:strCache>
            </c:strRef>
          </c:tx>
          <c:dPt>
            <c:idx val="0"/>
            <c:spPr>
              <a:solidFill>
                <a:srgbClr val="739DD2"/>
              </a:solidFill>
              <a:effectLst/>
            </c:spPr>
          </c:dPt>
          <c:dPt>
            <c:idx val="1"/>
            <c:spPr>
              <a:solidFill>
                <a:srgbClr val="FF7D00"/>
              </a:solidFill>
              <a:effectLst/>
            </c:spPr>
          </c:dPt>
          <c:dPt>
            <c:idx val="2"/>
            <c:spPr>
              <a:solidFill>
                <a:schemeClr val="bg1">
                  <a:lumMod val="85000"/>
                </a:schemeClr>
              </a:solidFill>
            </c:spPr>
          </c:dPt>
          <c:dPt>
            <c:idx val="3"/>
            <c:spPr>
              <a:solidFill>
                <a:schemeClr val="bg1">
                  <a:lumMod val="75000"/>
                </a:schemeClr>
              </a:solidFill>
            </c:spPr>
          </c:dPt>
          <c:dPt>
            <c:idx val="4"/>
            <c:spPr>
              <a:solidFill>
                <a:schemeClr val="bg1">
                  <a:lumMod val="65000"/>
                </a:schemeClr>
              </a:solidFill>
            </c:spPr>
          </c:dPt>
          <c:dPt>
            <c:idx val="5"/>
            <c:spPr>
              <a:solidFill>
                <a:schemeClr val="bg1">
                  <a:lumMod val="50000"/>
                </a:schemeClr>
              </a:solidFill>
            </c:spPr>
          </c:dPt>
          <c:dPt>
            <c:idx val="6"/>
            <c:spPr>
              <a:solidFill>
                <a:schemeClr val="tx1">
                  <a:lumMod val="65000"/>
                  <a:lumOff val="35000"/>
                </a:schemeClr>
              </a:solidFill>
            </c:spPr>
          </c:dPt>
          <c:dPt>
            <c:idx val="7"/>
            <c:spPr>
              <a:solidFill>
                <a:schemeClr val="tx1">
                  <a:lumMod val="75000"/>
                  <a:lumOff val="25000"/>
                </a:schemeClr>
              </a:solidFill>
              <a:ln>
                <a:noFill/>
              </a:ln>
            </c:spPr>
          </c:dPt>
          <c:cat>
            <c:strRef>
              <c:f>Sheet1!$A$2:$A$9</c:f>
              <c:strCache>
                <c:ptCount val="8"/>
                <c:pt idx="0">
                  <c:v>Corrosion</c:v>
                </c:pt>
                <c:pt idx="1">
                  <c:v>Cell or Interconnect Breaks</c:v>
                </c:pt>
                <c:pt idx="2">
                  <c:v>Output Lead Problems</c:v>
                </c:pt>
                <c:pt idx="3">
                  <c:v>Junction Box Problems</c:v>
                </c:pt>
                <c:pt idx="4">
                  <c:v>Jbox Delamination</c:v>
                </c:pt>
                <c:pt idx="5">
                  <c:v>Overheated Wires, Diodes, Terminal Strips</c:v>
                </c:pt>
                <c:pt idx="6">
                  <c:v>Mechanical Damage</c:v>
                </c:pt>
                <c:pt idx="7">
                  <c:v>Defective Bypass Diodes</c:v>
                </c:pt>
              </c:strCache>
            </c:strRef>
          </c:cat>
          <c:val>
            <c:numRef>
              <c:f>Sheet1!$B$2:$B$9</c:f>
              <c:numCache>
                <c:formatCode>General</c:formatCode>
                <c:ptCount val="8"/>
                <c:pt idx="0">
                  <c:v>45.3</c:v>
                </c:pt>
                <c:pt idx="1">
                  <c:v>40.700000000000003</c:v>
                </c:pt>
                <c:pt idx="2">
                  <c:v>3.7</c:v>
                </c:pt>
                <c:pt idx="3">
                  <c:v>3.6</c:v>
                </c:pt>
                <c:pt idx="4">
                  <c:v>3.4</c:v>
                </c:pt>
                <c:pt idx="5">
                  <c:v>1.5</c:v>
                </c:pt>
                <c:pt idx="6">
                  <c:v>1.4</c:v>
                </c:pt>
                <c:pt idx="7">
                  <c:v>0.2</c:v>
                </c:pt>
              </c:numCache>
            </c:numRef>
          </c:val>
        </c:ser>
        <c:firstSliceAng val="0"/>
      </c:pieChart>
    </c:plotArea>
    <c:legend>
      <c:legendPos val="r"/>
      <c:layout>
        <c:manualLayout>
          <c:xMode val="edge"/>
          <c:yMode val="edge"/>
          <c:x val="0.67867554843082112"/>
          <c:y val="0.15062768913416621"/>
          <c:w val="0.29081814904404091"/>
          <c:h val="0.64745406824147256"/>
        </c:manualLayout>
      </c:layout>
      <c:txPr>
        <a:bodyPr/>
        <a:lstStyle/>
        <a:p>
          <a:pPr>
            <a:defRPr sz="1300" b="0" i="0">
              <a:latin typeface="Arial"/>
              <a:cs typeface="Arial"/>
            </a:defRPr>
          </a:pPr>
          <a:endParaRPr lang="en-US"/>
        </a:p>
      </c:txPr>
    </c:legend>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plotArea>
      <c:layout/>
      <c:scatterChart>
        <c:scatterStyle val="smoothMarker"/>
        <c:ser>
          <c:idx val="3"/>
          <c:order val="0"/>
          <c:tx>
            <c:strRef>
              <c:f>SPWRvCONV_EQE!$A$3</c:f>
              <c:strCache>
                <c:ptCount val="1"/>
                <c:pt idx="0">
                  <c:v>Conventional</c:v>
                </c:pt>
              </c:strCache>
            </c:strRef>
          </c:tx>
          <c:spPr>
            <a:ln w="38100">
              <a:solidFill>
                <a:schemeClr val="bg1">
                  <a:lumMod val="65000"/>
                </a:schemeClr>
              </a:solidFill>
            </a:ln>
          </c:spPr>
          <c:marker>
            <c:symbol val="none"/>
          </c:marker>
          <c:xVal>
            <c:numRef>
              <c:f>SPWRvCONV_EQE!$A$5:$A$79</c:f>
              <c:numCache>
                <c:formatCode>0</c:formatCode>
                <c:ptCount val="75"/>
                <c:pt idx="0">
                  <c:v>339.44273717997999</c:v>
                </c:pt>
                <c:pt idx="1">
                  <c:v>350.08878730363301</c:v>
                </c:pt>
                <c:pt idx="2">
                  <c:v>358.85823586281487</c:v>
                </c:pt>
                <c:pt idx="3">
                  <c:v>369.36155467751195</c:v>
                </c:pt>
                <c:pt idx="4">
                  <c:v>377.973442700833</c:v>
                </c:pt>
                <c:pt idx="5">
                  <c:v>387.62094830795098</c:v>
                </c:pt>
                <c:pt idx="6">
                  <c:v>397.35928292986023</c:v>
                </c:pt>
                <c:pt idx="7">
                  <c:v>407.13839792575499</c:v>
                </c:pt>
                <c:pt idx="8">
                  <c:v>416.92863484182885</c:v>
                </c:pt>
                <c:pt idx="9">
                  <c:v>427.63956283318998</c:v>
                </c:pt>
                <c:pt idx="10">
                  <c:v>438.36902735818086</c:v>
                </c:pt>
                <c:pt idx="11">
                  <c:v>447.28306087968286</c:v>
                </c:pt>
                <c:pt idx="12">
                  <c:v>457.13076105001198</c:v>
                </c:pt>
                <c:pt idx="13">
                  <c:v>467.84539634809886</c:v>
                </c:pt>
                <c:pt idx="14">
                  <c:v>478.57671452645286</c:v>
                </c:pt>
                <c:pt idx="15">
                  <c:v>488.404024509789</c:v>
                </c:pt>
                <c:pt idx="16">
                  <c:v>498.24431006666487</c:v>
                </c:pt>
                <c:pt idx="17">
                  <c:v>506.27287192677801</c:v>
                </c:pt>
                <c:pt idx="18">
                  <c:v>514.31070205370702</c:v>
                </c:pt>
                <c:pt idx="19">
                  <c:v>524.13801203704224</c:v>
                </c:pt>
                <c:pt idx="20">
                  <c:v>533.98015124728227</c:v>
                </c:pt>
                <c:pt idx="21">
                  <c:v>541.14548528636305</c:v>
                </c:pt>
                <c:pt idx="22">
                  <c:v>547.42349401069305</c:v>
                </c:pt>
                <c:pt idx="23">
                  <c:v>567.08552859081601</c:v>
                </c:pt>
                <c:pt idx="24">
                  <c:v>585.8676524696408</c:v>
                </c:pt>
                <c:pt idx="25">
                  <c:v>608.22502875455291</c:v>
                </c:pt>
                <c:pt idx="26">
                  <c:v>625.236209310601</c:v>
                </c:pt>
                <c:pt idx="27">
                  <c:v>655.65922052288704</c:v>
                </c:pt>
                <c:pt idx="28">
                  <c:v>687.86615063149179</c:v>
                </c:pt>
                <c:pt idx="29">
                  <c:v>716.49782833400798</c:v>
                </c:pt>
                <c:pt idx="30">
                  <c:v>740.67434292913765</c:v>
                </c:pt>
                <c:pt idx="31">
                  <c:v>756.79634451707045</c:v>
                </c:pt>
                <c:pt idx="32">
                  <c:v>769.32826447200978</c:v>
                </c:pt>
                <c:pt idx="33">
                  <c:v>780.0707045705434</c:v>
                </c:pt>
                <c:pt idx="34">
                  <c:v>788.11409565756139</c:v>
                </c:pt>
                <c:pt idx="35">
                  <c:v>797.04851936605519</c:v>
                </c:pt>
                <c:pt idx="36">
                  <c:v>806.00333326154441</c:v>
                </c:pt>
                <c:pt idx="37">
                  <c:v>815.86030169868809</c:v>
                </c:pt>
                <c:pt idx="38">
                  <c:v>823.02563573777002</c:v>
                </c:pt>
                <c:pt idx="39">
                  <c:v>830.19282343021382</c:v>
                </c:pt>
                <c:pt idx="40">
                  <c:v>840.0312553337277</c:v>
                </c:pt>
                <c:pt idx="41">
                  <c:v>848.9879228825796</c:v>
                </c:pt>
                <c:pt idx="42">
                  <c:v>859.71738740757121</c:v>
                </c:pt>
                <c:pt idx="43">
                  <c:v>872.25672197596396</c:v>
                </c:pt>
                <c:pt idx="44">
                  <c:v>878.53658435365719</c:v>
                </c:pt>
                <c:pt idx="45">
                  <c:v>888.39355279080098</c:v>
                </c:pt>
                <c:pt idx="46">
                  <c:v>899.13043192924522</c:v>
                </c:pt>
                <c:pt idx="47">
                  <c:v>911.66420553754801</c:v>
                </c:pt>
                <c:pt idx="48">
                  <c:v>918.84807611025997</c:v>
                </c:pt>
                <c:pt idx="49">
                  <c:v>927.79918269902225</c:v>
                </c:pt>
                <c:pt idx="50">
                  <c:v>939.44377733921124</c:v>
                </c:pt>
                <c:pt idx="51">
                  <c:v>947.50755861322182</c:v>
                </c:pt>
                <c:pt idx="52">
                  <c:v>960.05616144842975</c:v>
                </c:pt>
                <c:pt idx="53">
                  <c:v>970.83011365413472</c:v>
                </c:pt>
                <c:pt idx="54">
                  <c:v>979.79790312316504</c:v>
                </c:pt>
                <c:pt idx="55">
                  <c:v>988.76939989892082</c:v>
                </c:pt>
                <c:pt idx="56">
                  <c:v>1000.4529212597298</c:v>
                </c:pt>
                <c:pt idx="57">
                  <c:v>1008.5204098404701</c:v>
                </c:pt>
                <c:pt idx="58">
                  <c:v>1019.3166058865297</c:v>
                </c:pt>
                <c:pt idx="59">
                  <c:v>1028.3103465026495</c:v>
                </c:pt>
                <c:pt idx="60">
                  <c:v>1040.0161117038201</c:v>
                </c:pt>
                <c:pt idx="61">
                  <c:v>1049.9361043553099</c:v>
                </c:pt>
                <c:pt idx="62">
                  <c:v>1069.7797969650101</c:v>
                </c:pt>
                <c:pt idx="63">
                  <c:v>1080.6037978115198</c:v>
                </c:pt>
                <c:pt idx="64">
                  <c:v>1090.4959856625605</c:v>
                </c:pt>
                <c:pt idx="65">
                  <c:v>1099.5212383858498</c:v>
                </c:pt>
                <c:pt idx="66">
                  <c:v>1109.4245481570699</c:v>
                </c:pt>
                <c:pt idx="67">
                  <c:v>1118.4275570399905</c:v>
                </c:pt>
                <c:pt idx="68">
                  <c:v>1129.2256067394201</c:v>
                </c:pt>
                <c:pt idx="69">
                  <c:v>1140.0384856657504</c:v>
                </c:pt>
                <c:pt idx="70">
                  <c:v>1150.8198524849101</c:v>
                </c:pt>
                <c:pt idx="71">
                  <c:v>1158.9448043198995</c:v>
                </c:pt>
                <c:pt idx="72">
                  <c:v>1170.6153501071701</c:v>
                </c:pt>
                <c:pt idx="73">
                  <c:v>1183.1676602491</c:v>
                </c:pt>
                <c:pt idx="74">
                  <c:v>1193.0190677261605</c:v>
                </c:pt>
              </c:numCache>
            </c:numRef>
          </c:xVal>
          <c:yVal>
            <c:numRef>
              <c:f>SPWRvCONV_EQE!$D$5:$D$79</c:f>
              <c:numCache>
                <c:formatCode>0%</c:formatCode>
                <c:ptCount val="75"/>
                <c:pt idx="0">
                  <c:v>0</c:v>
                </c:pt>
                <c:pt idx="1">
                  <c:v>6.3134133636184489E-2</c:v>
                </c:pt>
                <c:pt idx="2">
                  <c:v>0.1877035563105979</c:v>
                </c:pt>
                <c:pt idx="3">
                  <c:v>0.35120092357076466</c:v>
                </c:pt>
                <c:pt idx="4">
                  <c:v>0.58606618923814735</c:v>
                </c:pt>
                <c:pt idx="5">
                  <c:v>0.7223139952882871</c:v>
                </c:pt>
                <c:pt idx="6">
                  <c:v>0.79497949184836159</c:v>
                </c:pt>
                <c:pt idx="7">
                  <c:v>0.83909782904554964</c:v>
                </c:pt>
                <c:pt idx="8">
                  <c:v>0.8754305773255876</c:v>
                </c:pt>
                <c:pt idx="9">
                  <c:v>0.89359695146560492</c:v>
                </c:pt>
                <c:pt idx="10">
                  <c:v>0.89878734407703909</c:v>
                </c:pt>
                <c:pt idx="11">
                  <c:v>0.92214411082849179</c:v>
                </c:pt>
                <c:pt idx="12">
                  <c:v>0.91825131636991641</c:v>
                </c:pt>
                <c:pt idx="13">
                  <c:v>0.93382249420421803</c:v>
                </c:pt>
                <c:pt idx="14">
                  <c:v>0.93771528866279341</c:v>
                </c:pt>
                <c:pt idx="15">
                  <c:v>0.94809607388566053</c:v>
                </c:pt>
                <c:pt idx="16">
                  <c:v>0.94939367203852021</c:v>
                </c:pt>
                <c:pt idx="17">
                  <c:v>0.96626244802567951</c:v>
                </c:pt>
                <c:pt idx="18">
                  <c:v>0.97664323324854763</c:v>
                </c:pt>
                <c:pt idx="19">
                  <c:v>0.98702401847141563</c:v>
                </c:pt>
                <c:pt idx="20">
                  <c:v>0.98702401847141563</c:v>
                </c:pt>
                <c:pt idx="21">
                  <c:v>0.98183362585998102</c:v>
                </c:pt>
                <c:pt idx="22">
                  <c:v>0.97145284063711368</c:v>
                </c:pt>
                <c:pt idx="23">
                  <c:v>0.98702401847141563</c:v>
                </c:pt>
                <c:pt idx="24">
                  <c:v>0.99221441108284858</c:v>
                </c:pt>
                <c:pt idx="25">
                  <c:v>1</c:v>
                </c:pt>
                <c:pt idx="26">
                  <c:v>0.99221441108284858</c:v>
                </c:pt>
                <c:pt idx="27">
                  <c:v>0.99091681292999068</c:v>
                </c:pt>
                <c:pt idx="28">
                  <c:v>0.99351200923570748</c:v>
                </c:pt>
                <c:pt idx="29">
                  <c:v>0.99351200923570748</c:v>
                </c:pt>
                <c:pt idx="30">
                  <c:v>0.98053602770712267</c:v>
                </c:pt>
                <c:pt idx="31">
                  <c:v>0.96885764433139665</c:v>
                </c:pt>
                <c:pt idx="32">
                  <c:v>0.96496484987282138</c:v>
                </c:pt>
                <c:pt idx="33">
                  <c:v>0.96107205541424623</c:v>
                </c:pt>
                <c:pt idx="34">
                  <c:v>0.96756004617853864</c:v>
                </c:pt>
                <c:pt idx="35">
                  <c:v>0.97664323324854763</c:v>
                </c:pt>
                <c:pt idx="36">
                  <c:v>0.97145284063711368</c:v>
                </c:pt>
                <c:pt idx="37">
                  <c:v>0.96107205541424623</c:v>
                </c:pt>
                <c:pt idx="38">
                  <c:v>0.95588166280281195</c:v>
                </c:pt>
                <c:pt idx="39">
                  <c:v>0.94939367203852021</c:v>
                </c:pt>
                <c:pt idx="40">
                  <c:v>0.95198886834423679</c:v>
                </c:pt>
                <c:pt idx="41">
                  <c:v>0.94550087757994461</c:v>
                </c:pt>
                <c:pt idx="42">
                  <c:v>0.95069127019137811</c:v>
                </c:pt>
                <c:pt idx="43">
                  <c:v>0.94160808312136834</c:v>
                </c:pt>
                <c:pt idx="44">
                  <c:v>0.92992969974564277</c:v>
                </c:pt>
                <c:pt idx="45">
                  <c:v>0.91954891452277454</c:v>
                </c:pt>
                <c:pt idx="46">
                  <c:v>0.91954891452277454</c:v>
                </c:pt>
                <c:pt idx="47">
                  <c:v>0.91435852191134059</c:v>
                </c:pt>
                <c:pt idx="48">
                  <c:v>0.89619214777132195</c:v>
                </c:pt>
                <c:pt idx="49">
                  <c:v>0.89359695146560492</c:v>
                </c:pt>
                <c:pt idx="50">
                  <c:v>0.88451376439559559</c:v>
                </c:pt>
                <c:pt idx="51">
                  <c:v>0.87672817547844561</c:v>
                </c:pt>
                <c:pt idx="52">
                  <c:v>0.86115699764414377</c:v>
                </c:pt>
                <c:pt idx="53">
                  <c:v>0.8352050345869747</c:v>
                </c:pt>
                <c:pt idx="54">
                  <c:v>0.82093145490553077</c:v>
                </c:pt>
                <c:pt idx="55">
                  <c:v>0.8040626789183708</c:v>
                </c:pt>
                <c:pt idx="56">
                  <c:v>0.76772993063833472</c:v>
                </c:pt>
                <c:pt idx="57">
                  <c:v>0.75734914541546561</c:v>
                </c:pt>
                <c:pt idx="58">
                  <c:v>0.71582600452399492</c:v>
                </c:pt>
                <c:pt idx="59">
                  <c:v>0.68338605070253289</c:v>
                </c:pt>
                <c:pt idx="60">
                  <c:v>0.63148212458819475</c:v>
                </c:pt>
                <c:pt idx="61">
                  <c:v>0.57698300216813836</c:v>
                </c:pt>
                <c:pt idx="62">
                  <c:v>0.46538956102231005</c:v>
                </c:pt>
                <c:pt idx="63">
                  <c:v>0.40440244783796225</c:v>
                </c:pt>
                <c:pt idx="64">
                  <c:v>0.36936729771078353</c:v>
                </c:pt>
                <c:pt idx="65">
                  <c:v>0.31486817529072808</c:v>
                </c:pt>
                <c:pt idx="66">
                  <c:v>0.27204743624639766</c:v>
                </c:pt>
                <c:pt idx="67">
                  <c:v>0.23311949166064405</c:v>
                </c:pt>
                <c:pt idx="68">
                  <c:v>0.19029875261631499</c:v>
                </c:pt>
                <c:pt idx="69">
                  <c:v>0.1370972283491175</c:v>
                </c:pt>
                <c:pt idx="70">
                  <c:v>0.10595487268051405</c:v>
                </c:pt>
                <c:pt idx="71">
                  <c:v>5.5348544719033749E-2</c:v>
                </c:pt>
                <c:pt idx="72">
                  <c:v>2.8098983509005859E-2</c:v>
                </c:pt>
                <c:pt idx="73">
                  <c:v>9.9326093689872524E-3</c:v>
                </c:pt>
                <c:pt idx="74">
                  <c:v>3.444618604694897E-3</c:v>
                </c:pt>
              </c:numCache>
            </c:numRef>
          </c:yVal>
          <c:smooth val="1"/>
        </c:ser>
        <c:ser>
          <c:idx val="1"/>
          <c:order val="1"/>
          <c:tx>
            <c:strRef>
              <c:f>SPWRvCONV_EQE!$F$3</c:f>
              <c:strCache>
                <c:ptCount val="1"/>
                <c:pt idx="0">
                  <c:v>SunPower</c:v>
                </c:pt>
              </c:strCache>
            </c:strRef>
          </c:tx>
          <c:spPr>
            <a:ln w="38100">
              <a:solidFill>
                <a:srgbClr val="FFC000"/>
              </a:solidFill>
            </a:ln>
          </c:spPr>
          <c:marker>
            <c:symbol val="none"/>
          </c:marker>
          <c:xVal>
            <c:numRef>
              <c:f>SPWRvCONV_EQE!$F$5:$F$107</c:f>
              <c:numCache>
                <c:formatCode>_(* #,##0_);_(* \(#,##0\);_(* "-"??_);_(@_)</c:formatCode>
                <c:ptCount val="103"/>
                <c:pt idx="0">
                  <c:v>279</c:v>
                </c:pt>
                <c:pt idx="1">
                  <c:v>290</c:v>
                </c:pt>
                <c:pt idx="2">
                  <c:v>304</c:v>
                </c:pt>
                <c:pt idx="3">
                  <c:v>323</c:v>
                </c:pt>
                <c:pt idx="4">
                  <c:v>351</c:v>
                </c:pt>
                <c:pt idx="5">
                  <c:v>362</c:v>
                </c:pt>
                <c:pt idx="6">
                  <c:v>372</c:v>
                </c:pt>
                <c:pt idx="7">
                  <c:v>381</c:v>
                </c:pt>
                <c:pt idx="8">
                  <c:v>399</c:v>
                </c:pt>
                <c:pt idx="9">
                  <c:v>421</c:v>
                </c:pt>
                <c:pt idx="10">
                  <c:v>440</c:v>
                </c:pt>
                <c:pt idx="11">
                  <c:v>460</c:v>
                </c:pt>
                <c:pt idx="12">
                  <c:v>479</c:v>
                </c:pt>
                <c:pt idx="13">
                  <c:v>499</c:v>
                </c:pt>
                <c:pt idx="14">
                  <c:v>519</c:v>
                </c:pt>
                <c:pt idx="15">
                  <c:v>539</c:v>
                </c:pt>
                <c:pt idx="16">
                  <c:v>559</c:v>
                </c:pt>
                <c:pt idx="17">
                  <c:v>579</c:v>
                </c:pt>
                <c:pt idx="18">
                  <c:v>599</c:v>
                </c:pt>
                <c:pt idx="19">
                  <c:v>619</c:v>
                </c:pt>
                <c:pt idx="20">
                  <c:v>640</c:v>
                </c:pt>
                <c:pt idx="21">
                  <c:v>658</c:v>
                </c:pt>
                <c:pt idx="22">
                  <c:v>676</c:v>
                </c:pt>
                <c:pt idx="23">
                  <c:v>697</c:v>
                </c:pt>
                <c:pt idx="24">
                  <c:v>727</c:v>
                </c:pt>
                <c:pt idx="25">
                  <c:v>751</c:v>
                </c:pt>
                <c:pt idx="26">
                  <c:v>775</c:v>
                </c:pt>
                <c:pt idx="27">
                  <c:v>801</c:v>
                </c:pt>
                <c:pt idx="28">
                  <c:v>828</c:v>
                </c:pt>
                <c:pt idx="29">
                  <c:v>850</c:v>
                </c:pt>
                <c:pt idx="30">
                  <c:v>862</c:v>
                </c:pt>
                <c:pt idx="31">
                  <c:v>873</c:v>
                </c:pt>
                <c:pt idx="32">
                  <c:v>882</c:v>
                </c:pt>
                <c:pt idx="33">
                  <c:v>901</c:v>
                </c:pt>
                <c:pt idx="34">
                  <c:v>926</c:v>
                </c:pt>
                <c:pt idx="35">
                  <c:v>951</c:v>
                </c:pt>
                <c:pt idx="36">
                  <c:v>980</c:v>
                </c:pt>
                <c:pt idx="37">
                  <c:v>1006</c:v>
                </c:pt>
                <c:pt idx="38">
                  <c:v>1023</c:v>
                </c:pt>
                <c:pt idx="39">
                  <c:v>1054</c:v>
                </c:pt>
                <c:pt idx="40">
                  <c:v>1083</c:v>
                </c:pt>
                <c:pt idx="41">
                  <c:v>1104</c:v>
                </c:pt>
                <c:pt idx="42">
                  <c:v>1124</c:v>
                </c:pt>
                <c:pt idx="43">
                  <c:v>1151</c:v>
                </c:pt>
                <c:pt idx="44">
                  <c:v>1176</c:v>
                </c:pt>
                <c:pt idx="45">
                  <c:v>1202</c:v>
                </c:pt>
                <c:pt idx="46">
                  <c:v>1249</c:v>
                </c:pt>
              </c:numCache>
            </c:numRef>
          </c:xVal>
          <c:yVal>
            <c:numRef>
              <c:f>SPWRvCONV_EQE!$H$5:$H$107</c:f>
              <c:numCache>
                <c:formatCode>0%</c:formatCode>
                <c:ptCount val="103"/>
                <c:pt idx="0">
                  <c:v>0.65587000000000051</c:v>
                </c:pt>
                <c:pt idx="1">
                  <c:v>0.71033999999999997</c:v>
                </c:pt>
                <c:pt idx="2">
                  <c:v>0.75646500000000005</c:v>
                </c:pt>
                <c:pt idx="3">
                  <c:v>0.76698000000000033</c:v>
                </c:pt>
                <c:pt idx="4">
                  <c:v>0.77998500000000026</c:v>
                </c:pt>
                <c:pt idx="5">
                  <c:v>0.79827499999999996</c:v>
                </c:pt>
                <c:pt idx="6">
                  <c:v>0.79234000000000004</c:v>
                </c:pt>
                <c:pt idx="7">
                  <c:v>0.86652499999999999</c:v>
                </c:pt>
                <c:pt idx="8">
                  <c:v>0.86501000000000028</c:v>
                </c:pt>
                <c:pt idx="9">
                  <c:v>0.89934000000000003</c:v>
                </c:pt>
                <c:pt idx="10">
                  <c:v>0.91888000000000003</c:v>
                </c:pt>
                <c:pt idx="11">
                  <c:v>0.94311000000000011</c:v>
                </c:pt>
                <c:pt idx="12">
                  <c:v>0.94522500000000031</c:v>
                </c:pt>
                <c:pt idx="13">
                  <c:v>0.94920999999999989</c:v>
                </c:pt>
                <c:pt idx="14">
                  <c:v>0.96439999999999992</c:v>
                </c:pt>
                <c:pt idx="15">
                  <c:v>0.97246999999999972</c:v>
                </c:pt>
                <c:pt idx="16">
                  <c:v>0.97072000000000025</c:v>
                </c:pt>
                <c:pt idx="17">
                  <c:v>0.9756250000000003</c:v>
                </c:pt>
                <c:pt idx="18">
                  <c:v>0.98087500000000005</c:v>
                </c:pt>
                <c:pt idx="19">
                  <c:v>0.98363500000000004</c:v>
                </c:pt>
                <c:pt idx="20">
                  <c:v>0.98343999999999976</c:v>
                </c:pt>
                <c:pt idx="21">
                  <c:v>0.98994000000000004</c:v>
                </c:pt>
                <c:pt idx="22">
                  <c:v>1</c:v>
                </c:pt>
                <c:pt idx="23">
                  <c:v>0.98580000000000001</c:v>
                </c:pt>
                <c:pt idx="24">
                  <c:v>0.98156499999999947</c:v>
                </c:pt>
                <c:pt idx="25">
                  <c:v>0.98637999999999981</c:v>
                </c:pt>
                <c:pt idx="26">
                  <c:v>0.98408499999999977</c:v>
                </c:pt>
                <c:pt idx="27">
                  <c:v>0.98175500000000004</c:v>
                </c:pt>
                <c:pt idx="28">
                  <c:v>0.97996499999999997</c:v>
                </c:pt>
                <c:pt idx="29">
                  <c:v>0.97946500000000003</c:v>
                </c:pt>
                <c:pt idx="30">
                  <c:v>0.98321999999999976</c:v>
                </c:pt>
                <c:pt idx="31">
                  <c:v>0.97131000000000001</c:v>
                </c:pt>
                <c:pt idx="32">
                  <c:v>0.96985500000000024</c:v>
                </c:pt>
                <c:pt idx="33">
                  <c:v>0.98275000000000001</c:v>
                </c:pt>
                <c:pt idx="34">
                  <c:v>0.97950500000000029</c:v>
                </c:pt>
                <c:pt idx="35">
                  <c:v>0.96633499999999972</c:v>
                </c:pt>
                <c:pt idx="36">
                  <c:v>0.94652000000000003</c:v>
                </c:pt>
                <c:pt idx="37">
                  <c:v>0.910215</c:v>
                </c:pt>
                <c:pt idx="38">
                  <c:v>0.87807500000000038</c:v>
                </c:pt>
                <c:pt idx="39">
                  <c:v>0.75958000000000003</c:v>
                </c:pt>
                <c:pt idx="40">
                  <c:v>0.60181000000000018</c:v>
                </c:pt>
                <c:pt idx="41">
                  <c:v>0.48316500000000007</c:v>
                </c:pt>
                <c:pt idx="42">
                  <c:v>0.35770000000000002</c:v>
                </c:pt>
                <c:pt idx="43">
                  <c:v>0.18114500000000006</c:v>
                </c:pt>
                <c:pt idx="44">
                  <c:v>3.9778500000000001E-2</c:v>
                </c:pt>
                <c:pt idx="45">
                  <c:v>5.2271000000000001E-3</c:v>
                </c:pt>
                <c:pt idx="46">
                  <c:v>6.5255000000000011E-4</c:v>
                </c:pt>
              </c:numCache>
            </c:numRef>
          </c:yVal>
          <c:smooth val="1"/>
        </c:ser>
        <c:axId val="140440320"/>
        <c:axId val="140442240"/>
      </c:scatterChart>
      <c:scatterChart>
        <c:scatterStyle val="smoothMarker"/>
        <c:ser>
          <c:idx val="2"/>
          <c:order val="2"/>
          <c:tx>
            <c:strRef>
              <c:f>SPWRvCONV_EQE!$J$3</c:f>
              <c:strCache>
                <c:ptCount val="1"/>
                <c:pt idx="0">
                  <c:v>Spectrum</c:v>
                </c:pt>
              </c:strCache>
            </c:strRef>
          </c:tx>
          <c:spPr>
            <a:ln w="25400">
              <a:gradFill flip="none" rotWithShape="1">
                <a:gsLst>
                  <a:gs pos="0">
                    <a:srgbClr val="A603AB"/>
                  </a:gs>
                  <a:gs pos="2000">
                    <a:srgbClr val="0819FB"/>
                  </a:gs>
                  <a:gs pos="4000">
                    <a:srgbClr val="1A8D48"/>
                  </a:gs>
                  <a:gs pos="7000">
                    <a:srgbClr val="FFFF00"/>
                  </a:gs>
                  <a:gs pos="11000">
                    <a:srgbClr val="EE3F17"/>
                  </a:gs>
                  <a:gs pos="48000">
                    <a:srgbClr val="C00000"/>
                  </a:gs>
                  <a:gs pos="20000">
                    <a:srgbClr val="E81766"/>
                  </a:gs>
                  <a:gs pos="32000">
                    <a:srgbClr val="C00000"/>
                  </a:gs>
                </a:gsLst>
                <a:lin ang="0" scaled="1"/>
                <a:tileRect/>
              </a:gradFill>
              <a:prstDash val="solid"/>
            </a:ln>
            <a:effectLst/>
          </c:spPr>
          <c:marker>
            <c:symbol val="none"/>
          </c:marker>
          <c:xVal>
            <c:numRef>
              <c:f>SPWRvCONV_EQE!$J$5:$J$2006</c:f>
              <c:numCache>
                <c:formatCode>_(* #,##0_);_(* \(#,##0\);_(* "-"??_);_(@_)</c:formatCode>
                <c:ptCount val="2002"/>
                <c:pt idx="0">
                  <c:v>280</c:v>
                </c:pt>
                <c:pt idx="1">
                  <c:v>280.5</c:v>
                </c:pt>
                <c:pt idx="2">
                  <c:v>281</c:v>
                </c:pt>
                <c:pt idx="3">
                  <c:v>281.5</c:v>
                </c:pt>
                <c:pt idx="4">
                  <c:v>282</c:v>
                </c:pt>
                <c:pt idx="5">
                  <c:v>282.5</c:v>
                </c:pt>
                <c:pt idx="6">
                  <c:v>283</c:v>
                </c:pt>
                <c:pt idx="7">
                  <c:v>283.5</c:v>
                </c:pt>
                <c:pt idx="8">
                  <c:v>284</c:v>
                </c:pt>
                <c:pt idx="9">
                  <c:v>284.5</c:v>
                </c:pt>
                <c:pt idx="10">
                  <c:v>285</c:v>
                </c:pt>
                <c:pt idx="11">
                  <c:v>285.5</c:v>
                </c:pt>
                <c:pt idx="12">
                  <c:v>286</c:v>
                </c:pt>
                <c:pt idx="13">
                  <c:v>286.5</c:v>
                </c:pt>
                <c:pt idx="14">
                  <c:v>287</c:v>
                </c:pt>
                <c:pt idx="15">
                  <c:v>287.5</c:v>
                </c:pt>
                <c:pt idx="16">
                  <c:v>288</c:v>
                </c:pt>
                <c:pt idx="17">
                  <c:v>288.5</c:v>
                </c:pt>
                <c:pt idx="18">
                  <c:v>289</c:v>
                </c:pt>
                <c:pt idx="19">
                  <c:v>289.5</c:v>
                </c:pt>
                <c:pt idx="20">
                  <c:v>290</c:v>
                </c:pt>
                <c:pt idx="21">
                  <c:v>290.5</c:v>
                </c:pt>
                <c:pt idx="22">
                  <c:v>291</c:v>
                </c:pt>
                <c:pt idx="23">
                  <c:v>291.5</c:v>
                </c:pt>
                <c:pt idx="24">
                  <c:v>292</c:v>
                </c:pt>
                <c:pt idx="25">
                  <c:v>292.5</c:v>
                </c:pt>
                <c:pt idx="26">
                  <c:v>293</c:v>
                </c:pt>
                <c:pt idx="27">
                  <c:v>293.5</c:v>
                </c:pt>
                <c:pt idx="28">
                  <c:v>294</c:v>
                </c:pt>
                <c:pt idx="29">
                  <c:v>294.5</c:v>
                </c:pt>
                <c:pt idx="30">
                  <c:v>295</c:v>
                </c:pt>
                <c:pt idx="31">
                  <c:v>295.5</c:v>
                </c:pt>
                <c:pt idx="32">
                  <c:v>296</c:v>
                </c:pt>
                <c:pt idx="33">
                  <c:v>296.5</c:v>
                </c:pt>
                <c:pt idx="34">
                  <c:v>297</c:v>
                </c:pt>
                <c:pt idx="35">
                  <c:v>297.5</c:v>
                </c:pt>
                <c:pt idx="36">
                  <c:v>298</c:v>
                </c:pt>
                <c:pt idx="37">
                  <c:v>298.5</c:v>
                </c:pt>
                <c:pt idx="38">
                  <c:v>299</c:v>
                </c:pt>
                <c:pt idx="39">
                  <c:v>299.5</c:v>
                </c:pt>
                <c:pt idx="40">
                  <c:v>300</c:v>
                </c:pt>
                <c:pt idx="41">
                  <c:v>300.5</c:v>
                </c:pt>
                <c:pt idx="42">
                  <c:v>301</c:v>
                </c:pt>
                <c:pt idx="43">
                  <c:v>301.5</c:v>
                </c:pt>
                <c:pt idx="44">
                  <c:v>302</c:v>
                </c:pt>
                <c:pt idx="45">
                  <c:v>302.5</c:v>
                </c:pt>
                <c:pt idx="46">
                  <c:v>303</c:v>
                </c:pt>
                <c:pt idx="47">
                  <c:v>303.5</c:v>
                </c:pt>
                <c:pt idx="48">
                  <c:v>304</c:v>
                </c:pt>
                <c:pt idx="49">
                  <c:v>304.5</c:v>
                </c:pt>
                <c:pt idx="50">
                  <c:v>305</c:v>
                </c:pt>
                <c:pt idx="51">
                  <c:v>305.5</c:v>
                </c:pt>
                <c:pt idx="52">
                  <c:v>306</c:v>
                </c:pt>
                <c:pt idx="53">
                  <c:v>306.5</c:v>
                </c:pt>
                <c:pt idx="54">
                  <c:v>307</c:v>
                </c:pt>
                <c:pt idx="55">
                  <c:v>307.5</c:v>
                </c:pt>
                <c:pt idx="56">
                  <c:v>308</c:v>
                </c:pt>
                <c:pt idx="57">
                  <c:v>308.5</c:v>
                </c:pt>
                <c:pt idx="58">
                  <c:v>309</c:v>
                </c:pt>
                <c:pt idx="59">
                  <c:v>309.5</c:v>
                </c:pt>
                <c:pt idx="60">
                  <c:v>310</c:v>
                </c:pt>
                <c:pt idx="61">
                  <c:v>310.5</c:v>
                </c:pt>
                <c:pt idx="62">
                  <c:v>311</c:v>
                </c:pt>
                <c:pt idx="63">
                  <c:v>311.5</c:v>
                </c:pt>
                <c:pt idx="64">
                  <c:v>312</c:v>
                </c:pt>
                <c:pt idx="65">
                  <c:v>312.5</c:v>
                </c:pt>
                <c:pt idx="66">
                  <c:v>313</c:v>
                </c:pt>
                <c:pt idx="67">
                  <c:v>313.5</c:v>
                </c:pt>
                <c:pt idx="68">
                  <c:v>314</c:v>
                </c:pt>
                <c:pt idx="69">
                  <c:v>314.5</c:v>
                </c:pt>
                <c:pt idx="70">
                  <c:v>315</c:v>
                </c:pt>
                <c:pt idx="71">
                  <c:v>315.5</c:v>
                </c:pt>
                <c:pt idx="72">
                  <c:v>316</c:v>
                </c:pt>
                <c:pt idx="73">
                  <c:v>316.5</c:v>
                </c:pt>
                <c:pt idx="74">
                  <c:v>317</c:v>
                </c:pt>
                <c:pt idx="75">
                  <c:v>317.5</c:v>
                </c:pt>
                <c:pt idx="76">
                  <c:v>318</c:v>
                </c:pt>
                <c:pt idx="77">
                  <c:v>318.5</c:v>
                </c:pt>
                <c:pt idx="78">
                  <c:v>319</c:v>
                </c:pt>
                <c:pt idx="79">
                  <c:v>319.5</c:v>
                </c:pt>
                <c:pt idx="80">
                  <c:v>320</c:v>
                </c:pt>
                <c:pt idx="81">
                  <c:v>320.5</c:v>
                </c:pt>
                <c:pt idx="82">
                  <c:v>321</c:v>
                </c:pt>
                <c:pt idx="83">
                  <c:v>321.5</c:v>
                </c:pt>
                <c:pt idx="84">
                  <c:v>322</c:v>
                </c:pt>
                <c:pt idx="85">
                  <c:v>322.5</c:v>
                </c:pt>
                <c:pt idx="86">
                  <c:v>323</c:v>
                </c:pt>
                <c:pt idx="87">
                  <c:v>323.5</c:v>
                </c:pt>
                <c:pt idx="88">
                  <c:v>324</c:v>
                </c:pt>
                <c:pt idx="89">
                  <c:v>324.5</c:v>
                </c:pt>
                <c:pt idx="90">
                  <c:v>325</c:v>
                </c:pt>
                <c:pt idx="91">
                  <c:v>325.5</c:v>
                </c:pt>
                <c:pt idx="92">
                  <c:v>326</c:v>
                </c:pt>
                <c:pt idx="93">
                  <c:v>326.5</c:v>
                </c:pt>
                <c:pt idx="94">
                  <c:v>327</c:v>
                </c:pt>
                <c:pt idx="95">
                  <c:v>327.5</c:v>
                </c:pt>
                <c:pt idx="96">
                  <c:v>328</c:v>
                </c:pt>
                <c:pt idx="97">
                  <c:v>328.5</c:v>
                </c:pt>
                <c:pt idx="98">
                  <c:v>329</c:v>
                </c:pt>
                <c:pt idx="99">
                  <c:v>329.5</c:v>
                </c:pt>
                <c:pt idx="100">
                  <c:v>330</c:v>
                </c:pt>
                <c:pt idx="101">
                  <c:v>330.5</c:v>
                </c:pt>
                <c:pt idx="102">
                  <c:v>331</c:v>
                </c:pt>
                <c:pt idx="103">
                  <c:v>331.5</c:v>
                </c:pt>
                <c:pt idx="104">
                  <c:v>332</c:v>
                </c:pt>
                <c:pt idx="105">
                  <c:v>332.5</c:v>
                </c:pt>
                <c:pt idx="106">
                  <c:v>333</c:v>
                </c:pt>
                <c:pt idx="107">
                  <c:v>333.5</c:v>
                </c:pt>
                <c:pt idx="108">
                  <c:v>334</c:v>
                </c:pt>
                <c:pt idx="109">
                  <c:v>334.5</c:v>
                </c:pt>
                <c:pt idx="110">
                  <c:v>335</c:v>
                </c:pt>
                <c:pt idx="111">
                  <c:v>335.5</c:v>
                </c:pt>
                <c:pt idx="112">
                  <c:v>336</c:v>
                </c:pt>
                <c:pt idx="113">
                  <c:v>336.5</c:v>
                </c:pt>
                <c:pt idx="114">
                  <c:v>337</c:v>
                </c:pt>
                <c:pt idx="115">
                  <c:v>337.5</c:v>
                </c:pt>
                <c:pt idx="116">
                  <c:v>338</c:v>
                </c:pt>
                <c:pt idx="117">
                  <c:v>338.5</c:v>
                </c:pt>
                <c:pt idx="118">
                  <c:v>339</c:v>
                </c:pt>
                <c:pt idx="119">
                  <c:v>339.5</c:v>
                </c:pt>
                <c:pt idx="120">
                  <c:v>340</c:v>
                </c:pt>
                <c:pt idx="121">
                  <c:v>340.5</c:v>
                </c:pt>
                <c:pt idx="122">
                  <c:v>341</c:v>
                </c:pt>
                <c:pt idx="123">
                  <c:v>341.5</c:v>
                </c:pt>
                <c:pt idx="124">
                  <c:v>342</c:v>
                </c:pt>
                <c:pt idx="125">
                  <c:v>342.5</c:v>
                </c:pt>
                <c:pt idx="126">
                  <c:v>343</c:v>
                </c:pt>
                <c:pt idx="127">
                  <c:v>343.5</c:v>
                </c:pt>
                <c:pt idx="128">
                  <c:v>344</c:v>
                </c:pt>
                <c:pt idx="129">
                  <c:v>344.5</c:v>
                </c:pt>
                <c:pt idx="130">
                  <c:v>345</c:v>
                </c:pt>
                <c:pt idx="131">
                  <c:v>345.5</c:v>
                </c:pt>
                <c:pt idx="132">
                  <c:v>346</c:v>
                </c:pt>
                <c:pt idx="133">
                  <c:v>346.5</c:v>
                </c:pt>
                <c:pt idx="134">
                  <c:v>347</c:v>
                </c:pt>
                <c:pt idx="135">
                  <c:v>347.5</c:v>
                </c:pt>
                <c:pt idx="136">
                  <c:v>348</c:v>
                </c:pt>
                <c:pt idx="137">
                  <c:v>348.5</c:v>
                </c:pt>
                <c:pt idx="138">
                  <c:v>349</c:v>
                </c:pt>
                <c:pt idx="139">
                  <c:v>349.5</c:v>
                </c:pt>
                <c:pt idx="140">
                  <c:v>350</c:v>
                </c:pt>
                <c:pt idx="141">
                  <c:v>350.5</c:v>
                </c:pt>
                <c:pt idx="142">
                  <c:v>351</c:v>
                </c:pt>
                <c:pt idx="143">
                  <c:v>351.5</c:v>
                </c:pt>
                <c:pt idx="144">
                  <c:v>352</c:v>
                </c:pt>
                <c:pt idx="145">
                  <c:v>352.5</c:v>
                </c:pt>
                <c:pt idx="146">
                  <c:v>353</c:v>
                </c:pt>
                <c:pt idx="147">
                  <c:v>353.5</c:v>
                </c:pt>
                <c:pt idx="148">
                  <c:v>354</c:v>
                </c:pt>
                <c:pt idx="149">
                  <c:v>354.5</c:v>
                </c:pt>
                <c:pt idx="150">
                  <c:v>355</c:v>
                </c:pt>
                <c:pt idx="151">
                  <c:v>355.5</c:v>
                </c:pt>
                <c:pt idx="152">
                  <c:v>356</c:v>
                </c:pt>
                <c:pt idx="153">
                  <c:v>356.5</c:v>
                </c:pt>
                <c:pt idx="154">
                  <c:v>357</c:v>
                </c:pt>
                <c:pt idx="155">
                  <c:v>357.5</c:v>
                </c:pt>
                <c:pt idx="156">
                  <c:v>358</c:v>
                </c:pt>
                <c:pt idx="157">
                  <c:v>358.5</c:v>
                </c:pt>
                <c:pt idx="158">
                  <c:v>359</c:v>
                </c:pt>
                <c:pt idx="159">
                  <c:v>359.5</c:v>
                </c:pt>
                <c:pt idx="160">
                  <c:v>360</c:v>
                </c:pt>
                <c:pt idx="161">
                  <c:v>360.5</c:v>
                </c:pt>
                <c:pt idx="162">
                  <c:v>361</c:v>
                </c:pt>
                <c:pt idx="163">
                  <c:v>361.5</c:v>
                </c:pt>
                <c:pt idx="164">
                  <c:v>362</c:v>
                </c:pt>
                <c:pt idx="165">
                  <c:v>362.5</c:v>
                </c:pt>
                <c:pt idx="166">
                  <c:v>363</c:v>
                </c:pt>
                <c:pt idx="167">
                  <c:v>363.5</c:v>
                </c:pt>
                <c:pt idx="168">
                  <c:v>364</c:v>
                </c:pt>
                <c:pt idx="169">
                  <c:v>364.5</c:v>
                </c:pt>
                <c:pt idx="170">
                  <c:v>365</c:v>
                </c:pt>
                <c:pt idx="171">
                  <c:v>365.5</c:v>
                </c:pt>
                <c:pt idx="172">
                  <c:v>366</c:v>
                </c:pt>
                <c:pt idx="173">
                  <c:v>366.5</c:v>
                </c:pt>
                <c:pt idx="174">
                  <c:v>367</c:v>
                </c:pt>
                <c:pt idx="175">
                  <c:v>367.5</c:v>
                </c:pt>
                <c:pt idx="176">
                  <c:v>368</c:v>
                </c:pt>
                <c:pt idx="177">
                  <c:v>368.5</c:v>
                </c:pt>
                <c:pt idx="178">
                  <c:v>369</c:v>
                </c:pt>
                <c:pt idx="179">
                  <c:v>369.5</c:v>
                </c:pt>
                <c:pt idx="180">
                  <c:v>370</c:v>
                </c:pt>
                <c:pt idx="181">
                  <c:v>370.5</c:v>
                </c:pt>
                <c:pt idx="182">
                  <c:v>371</c:v>
                </c:pt>
                <c:pt idx="183">
                  <c:v>371.5</c:v>
                </c:pt>
                <c:pt idx="184">
                  <c:v>372</c:v>
                </c:pt>
                <c:pt idx="185">
                  <c:v>372.5</c:v>
                </c:pt>
                <c:pt idx="186">
                  <c:v>373</c:v>
                </c:pt>
                <c:pt idx="187">
                  <c:v>373.5</c:v>
                </c:pt>
                <c:pt idx="188">
                  <c:v>374</c:v>
                </c:pt>
                <c:pt idx="189">
                  <c:v>374.5</c:v>
                </c:pt>
                <c:pt idx="190">
                  <c:v>375</c:v>
                </c:pt>
                <c:pt idx="191">
                  <c:v>375.5</c:v>
                </c:pt>
                <c:pt idx="192">
                  <c:v>376</c:v>
                </c:pt>
                <c:pt idx="193">
                  <c:v>376.5</c:v>
                </c:pt>
                <c:pt idx="194">
                  <c:v>377</c:v>
                </c:pt>
                <c:pt idx="195">
                  <c:v>377.5</c:v>
                </c:pt>
                <c:pt idx="196">
                  <c:v>378</c:v>
                </c:pt>
                <c:pt idx="197">
                  <c:v>378.5</c:v>
                </c:pt>
                <c:pt idx="198">
                  <c:v>379</c:v>
                </c:pt>
                <c:pt idx="199">
                  <c:v>379.5</c:v>
                </c:pt>
                <c:pt idx="200">
                  <c:v>380</c:v>
                </c:pt>
                <c:pt idx="201">
                  <c:v>380.5</c:v>
                </c:pt>
                <c:pt idx="202">
                  <c:v>381</c:v>
                </c:pt>
                <c:pt idx="203">
                  <c:v>381.5</c:v>
                </c:pt>
                <c:pt idx="204">
                  <c:v>382</c:v>
                </c:pt>
                <c:pt idx="205">
                  <c:v>382.5</c:v>
                </c:pt>
                <c:pt idx="206">
                  <c:v>383</c:v>
                </c:pt>
                <c:pt idx="207">
                  <c:v>383.5</c:v>
                </c:pt>
                <c:pt idx="208">
                  <c:v>384</c:v>
                </c:pt>
                <c:pt idx="209">
                  <c:v>384.5</c:v>
                </c:pt>
                <c:pt idx="210">
                  <c:v>385</c:v>
                </c:pt>
                <c:pt idx="211">
                  <c:v>385.5</c:v>
                </c:pt>
                <c:pt idx="212">
                  <c:v>386</c:v>
                </c:pt>
                <c:pt idx="213">
                  <c:v>386.5</c:v>
                </c:pt>
                <c:pt idx="214">
                  <c:v>387</c:v>
                </c:pt>
                <c:pt idx="215">
                  <c:v>387.5</c:v>
                </c:pt>
                <c:pt idx="216">
                  <c:v>388</c:v>
                </c:pt>
                <c:pt idx="217">
                  <c:v>388.5</c:v>
                </c:pt>
                <c:pt idx="218">
                  <c:v>389</c:v>
                </c:pt>
                <c:pt idx="219">
                  <c:v>389.5</c:v>
                </c:pt>
                <c:pt idx="220">
                  <c:v>390</c:v>
                </c:pt>
                <c:pt idx="221">
                  <c:v>390.5</c:v>
                </c:pt>
                <c:pt idx="222">
                  <c:v>391</c:v>
                </c:pt>
                <c:pt idx="223">
                  <c:v>391.5</c:v>
                </c:pt>
                <c:pt idx="224">
                  <c:v>392</c:v>
                </c:pt>
                <c:pt idx="225">
                  <c:v>392.5</c:v>
                </c:pt>
                <c:pt idx="226">
                  <c:v>393</c:v>
                </c:pt>
                <c:pt idx="227">
                  <c:v>393.5</c:v>
                </c:pt>
                <c:pt idx="228">
                  <c:v>394</c:v>
                </c:pt>
                <c:pt idx="229">
                  <c:v>394.5</c:v>
                </c:pt>
                <c:pt idx="230">
                  <c:v>395</c:v>
                </c:pt>
                <c:pt idx="231">
                  <c:v>395.5</c:v>
                </c:pt>
                <c:pt idx="232">
                  <c:v>396</c:v>
                </c:pt>
                <c:pt idx="233">
                  <c:v>396.5</c:v>
                </c:pt>
                <c:pt idx="234">
                  <c:v>397</c:v>
                </c:pt>
                <c:pt idx="235">
                  <c:v>397.5</c:v>
                </c:pt>
                <c:pt idx="236">
                  <c:v>398</c:v>
                </c:pt>
                <c:pt idx="237">
                  <c:v>398.5</c:v>
                </c:pt>
                <c:pt idx="238">
                  <c:v>399</c:v>
                </c:pt>
                <c:pt idx="239">
                  <c:v>399.5</c:v>
                </c:pt>
                <c:pt idx="240">
                  <c:v>400</c:v>
                </c:pt>
                <c:pt idx="241">
                  <c:v>401</c:v>
                </c:pt>
                <c:pt idx="242">
                  <c:v>402</c:v>
                </c:pt>
                <c:pt idx="243">
                  <c:v>403</c:v>
                </c:pt>
                <c:pt idx="244">
                  <c:v>404</c:v>
                </c:pt>
                <c:pt idx="245">
                  <c:v>405</c:v>
                </c:pt>
                <c:pt idx="246">
                  <c:v>406</c:v>
                </c:pt>
                <c:pt idx="247">
                  <c:v>407</c:v>
                </c:pt>
                <c:pt idx="248">
                  <c:v>408</c:v>
                </c:pt>
                <c:pt idx="249">
                  <c:v>409</c:v>
                </c:pt>
                <c:pt idx="250">
                  <c:v>410</c:v>
                </c:pt>
                <c:pt idx="251">
                  <c:v>411</c:v>
                </c:pt>
                <c:pt idx="252">
                  <c:v>412</c:v>
                </c:pt>
                <c:pt idx="253">
                  <c:v>413</c:v>
                </c:pt>
                <c:pt idx="254">
                  <c:v>414</c:v>
                </c:pt>
                <c:pt idx="255">
                  <c:v>415</c:v>
                </c:pt>
                <c:pt idx="256">
                  <c:v>416</c:v>
                </c:pt>
                <c:pt idx="257">
                  <c:v>417</c:v>
                </c:pt>
                <c:pt idx="258">
                  <c:v>418</c:v>
                </c:pt>
                <c:pt idx="259">
                  <c:v>419</c:v>
                </c:pt>
                <c:pt idx="260">
                  <c:v>420</c:v>
                </c:pt>
                <c:pt idx="261">
                  <c:v>421</c:v>
                </c:pt>
                <c:pt idx="262">
                  <c:v>422</c:v>
                </c:pt>
                <c:pt idx="263">
                  <c:v>423</c:v>
                </c:pt>
                <c:pt idx="264">
                  <c:v>424</c:v>
                </c:pt>
                <c:pt idx="265">
                  <c:v>425</c:v>
                </c:pt>
                <c:pt idx="266">
                  <c:v>426</c:v>
                </c:pt>
                <c:pt idx="267">
                  <c:v>427</c:v>
                </c:pt>
                <c:pt idx="268">
                  <c:v>428</c:v>
                </c:pt>
                <c:pt idx="269">
                  <c:v>429</c:v>
                </c:pt>
                <c:pt idx="270">
                  <c:v>430</c:v>
                </c:pt>
                <c:pt idx="271">
                  <c:v>431</c:v>
                </c:pt>
                <c:pt idx="272">
                  <c:v>432</c:v>
                </c:pt>
                <c:pt idx="273">
                  <c:v>433</c:v>
                </c:pt>
                <c:pt idx="274">
                  <c:v>434</c:v>
                </c:pt>
                <c:pt idx="275">
                  <c:v>435</c:v>
                </c:pt>
                <c:pt idx="276">
                  <c:v>436</c:v>
                </c:pt>
                <c:pt idx="277">
                  <c:v>437</c:v>
                </c:pt>
                <c:pt idx="278">
                  <c:v>438</c:v>
                </c:pt>
                <c:pt idx="279">
                  <c:v>439</c:v>
                </c:pt>
                <c:pt idx="280">
                  <c:v>440</c:v>
                </c:pt>
                <c:pt idx="281">
                  <c:v>441</c:v>
                </c:pt>
                <c:pt idx="282">
                  <c:v>442</c:v>
                </c:pt>
                <c:pt idx="283">
                  <c:v>443</c:v>
                </c:pt>
                <c:pt idx="284">
                  <c:v>444</c:v>
                </c:pt>
                <c:pt idx="285">
                  <c:v>445</c:v>
                </c:pt>
                <c:pt idx="286">
                  <c:v>446</c:v>
                </c:pt>
                <c:pt idx="287">
                  <c:v>447</c:v>
                </c:pt>
                <c:pt idx="288">
                  <c:v>448</c:v>
                </c:pt>
                <c:pt idx="289">
                  <c:v>449</c:v>
                </c:pt>
                <c:pt idx="290">
                  <c:v>450</c:v>
                </c:pt>
                <c:pt idx="291">
                  <c:v>451</c:v>
                </c:pt>
                <c:pt idx="292">
                  <c:v>452</c:v>
                </c:pt>
                <c:pt idx="293">
                  <c:v>453</c:v>
                </c:pt>
                <c:pt idx="294">
                  <c:v>454</c:v>
                </c:pt>
                <c:pt idx="295">
                  <c:v>455</c:v>
                </c:pt>
                <c:pt idx="296">
                  <c:v>456</c:v>
                </c:pt>
                <c:pt idx="297">
                  <c:v>457</c:v>
                </c:pt>
                <c:pt idx="298">
                  <c:v>458</c:v>
                </c:pt>
                <c:pt idx="299">
                  <c:v>459</c:v>
                </c:pt>
                <c:pt idx="300">
                  <c:v>460</c:v>
                </c:pt>
                <c:pt idx="301">
                  <c:v>461</c:v>
                </c:pt>
                <c:pt idx="302">
                  <c:v>462</c:v>
                </c:pt>
                <c:pt idx="303">
                  <c:v>463</c:v>
                </c:pt>
                <c:pt idx="304">
                  <c:v>464</c:v>
                </c:pt>
                <c:pt idx="305">
                  <c:v>465</c:v>
                </c:pt>
                <c:pt idx="306">
                  <c:v>466</c:v>
                </c:pt>
                <c:pt idx="307">
                  <c:v>467</c:v>
                </c:pt>
                <c:pt idx="308">
                  <c:v>468</c:v>
                </c:pt>
                <c:pt idx="309">
                  <c:v>469</c:v>
                </c:pt>
                <c:pt idx="310">
                  <c:v>470</c:v>
                </c:pt>
                <c:pt idx="311">
                  <c:v>471</c:v>
                </c:pt>
                <c:pt idx="312">
                  <c:v>472</c:v>
                </c:pt>
                <c:pt idx="313">
                  <c:v>473</c:v>
                </c:pt>
                <c:pt idx="314">
                  <c:v>474</c:v>
                </c:pt>
                <c:pt idx="315">
                  <c:v>475</c:v>
                </c:pt>
                <c:pt idx="316">
                  <c:v>476</c:v>
                </c:pt>
                <c:pt idx="317">
                  <c:v>477</c:v>
                </c:pt>
                <c:pt idx="318">
                  <c:v>478</c:v>
                </c:pt>
                <c:pt idx="319">
                  <c:v>479</c:v>
                </c:pt>
                <c:pt idx="320">
                  <c:v>480</c:v>
                </c:pt>
                <c:pt idx="321">
                  <c:v>481</c:v>
                </c:pt>
                <c:pt idx="322">
                  <c:v>482</c:v>
                </c:pt>
                <c:pt idx="323">
                  <c:v>483</c:v>
                </c:pt>
                <c:pt idx="324">
                  <c:v>484</c:v>
                </c:pt>
                <c:pt idx="325">
                  <c:v>485</c:v>
                </c:pt>
                <c:pt idx="326">
                  <c:v>486</c:v>
                </c:pt>
                <c:pt idx="327">
                  <c:v>487</c:v>
                </c:pt>
                <c:pt idx="328">
                  <c:v>488</c:v>
                </c:pt>
                <c:pt idx="329">
                  <c:v>489</c:v>
                </c:pt>
                <c:pt idx="330">
                  <c:v>490</c:v>
                </c:pt>
                <c:pt idx="331">
                  <c:v>491</c:v>
                </c:pt>
                <c:pt idx="332">
                  <c:v>492</c:v>
                </c:pt>
                <c:pt idx="333">
                  <c:v>493</c:v>
                </c:pt>
                <c:pt idx="334">
                  <c:v>494</c:v>
                </c:pt>
                <c:pt idx="335">
                  <c:v>495</c:v>
                </c:pt>
                <c:pt idx="336">
                  <c:v>496</c:v>
                </c:pt>
                <c:pt idx="337">
                  <c:v>497</c:v>
                </c:pt>
                <c:pt idx="338">
                  <c:v>498</c:v>
                </c:pt>
                <c:pt idx="339">
                  <c:v>499</c:v>
                </c:pt>
                <c:pt idx="340">
                  <c:v>500</c:v>
                </c:pt>
                <c:pt idx="341">
                  <c:v>501</c:v>
                </c:pt>
                <c:pt idx="342">
                  <c:v>502</c:v>
                </c:pt>
                <c:pt idx="343">
                  <c:v>503</c:v>
                </c:pt>
                <c:pt idx="344">
                  <c:v>504</c:v>
                </c:pt>
                <c:pt idx="345">
                  <c:v>505</c:v>
                </c:pt>
                <c:pt idx="346">
                  <c:v>506</c:v>
                </c:pt>
                <c:pt idx="347">
                  <c:v>507</c:v>
                </c:pt>
                <c:pt idx="348">
                  <c:v>508</c:v>
                </c:pt>
                <c:pt idx="349">
                  <c:v>509</c:v>
                </c:pt>
                <c:pt idx="350">
                  <c:v>510</c:v>
                </c:pt>
                <c:pt idx="351">
                  <c:v>511</c:v>
                </c:pt>
                <c:pt idx="352">
                  <c:v>512</c:v>
                </c:pt>
                <c:pt idx="353">
                  <c:v>513</c:v>
                </c:pt>
                <c:pt idx="354">
                  <c:v>514</c:v>
                </c:pt>
                <c:pt idx="355">
                  <c:v>515</c:v>
                </c:pt>
                <c:pt idx="356">
                  <c:v>516</c:v>
                </c:pt>
                <c:pt idx="357">
                  <c:v>517</c:v>
                </c:pt>
                <c:pt idx="358">
                  <c:v>518</c:v>
                </c:pt>
                <c:pt idx="359">
                  <c:v>519</c:v>
                </c:pt>
                <c:pt idx="360">
                  <c:v>520</c:v>
                </c:pt>
                <c:pt idx="361">
                  <c:v>521</c:v>
                </c:pt>
                <c:pt idx="362">
                  <c:v>522</c:v>
                </c:pt>
                <c:pt idx="363">
                  <c:v>523</c:v>
                </c:pt>
                <c:pt idx="364">
                  <c:v>524</c:v>
                </c:pt>
                <c:pt idx="365">
                  <c:v>525</c:v>
                </c:pt>
                <c:pt idx="366">
                  <c:v>526</c:v>
                </c:pt>
                <c:pt idx="367">
                  <c:v>527</c:v>
                </c:pt>
                <c:pt idx="368">
                  <c:v>528</c:v>
                </c:pt>
                <c:pt idx="369">
                  <c:v>529</c:v>
                </c:pt>
                <c:pt idx="370">
                  <c:v>530</c:v>
                </c:pt>
                <c:pt idx="371">
                  <c:v>531</c:v>
                </c:pt>
                <c:pt idx="372">
                  <c:v>532</c:v>
                </c:pt>
                <c:pt idx="373">
                  <c:v>533</c:v>
                </c:pt>
                <c:pt idx="374">
                  <c:v>534</c:v>
                </c:pt>
                <c:pt idx="375">
                  <c:v>535</c:v>
                </c:pt>
                <c:pt idx="376">
                  <c:v>536</c:v>
                </c:pt>
                <c:pt idx="377">
                  <c:v>537</c:v>
                </c:pt>
                <c:pt idx="378">
                  <c:v>538</c:v>
                </c:pt>
                <c:pt idx="379">
                  <c:v>539</c:v>
                </c:pt>
                <c:pt idx="380">
                  <c:v>540</c:v>
                </c:pt>
                <c:pt idx="381">
                  <c:v>541</c:v>
                </c:pt>
                <c:pt idx="382">
                  <c:v>542</c:v>
                </c:pt>
                <c:pt idx="383">
                  <c:v>543</c:v>
                </c:pt>
                <c:pt idx="384">
                  <c:v>544</c:v>
                </c:pt>
                <c:pt idx="385">
                  <c:v>545</c:v>
                </c:pt>
                <c:pt idx="386">
                  <c:v>546</c:v>
                </c:pt>
                <c:pt idx="387">
                  <c:v>547</c:v>
                </c:pt>
                <c:pt idx="388">
                  <c:v>548</c:v>
                </c:pt>
                <c:pt idx="389">
                  <c:v>549</c:v>
                </c:pt>
                <c:pt idx="390">
                  <c:v>550</c:v>
                </c:pt>
                <c:pt idx="391">
                  <c:v>551</c:v>
                </c:pt>
                <c:pt idx="392">
                  <c:v>552</c:v>
                </c:pt>
                <c:pt idx="393">
                  <c:v>553</c:v>
                </c:pt>
                <c:pt idx="394">
                  <c:v>554</c:v>
                </c:pt>
                <c:pt idx="395">
                  <c:v>555</c:v>
                </c:pt>
                <c:pt idx="396">
                  <c:v>556</c:v>
                </c:pt>
                <c:pt idx="397">
                  <c:v>557</c:v>
                </c:pt>
                <c:pt idx="398">
                  <c:v>558</c:v>
                </c:pt>
                <c:pt idx="399">
                  <c:v>559</c:v>
                </c:pt>
                <c:pt idx="400">
                  <c:v>560</c:v>
                </c:pt>
                <c:pt idx="401">
                  <c:v>561</c:v>
                </c:pt>
                <c:pt idx="402">
                  <c:v>562</c:v>
                </c:pt>
                <c:pt idx="403">
                  <c:v>563</c:v>
                </c:pt>
                <c:pt idx="404">
                  <c:v>564</c:v>
                </c:pt>
                <c:pt idx="405">
                  <c:v>565</c:v>
                </c:pt>
                <c:pt idx="406">
                  <c:v>566</c:v>
                </c:pt>
                <c:pt idx="407">
                  <c:v>567</c:v>
                </c:pt>
                <c:pt idx="408">
                  <c:v>568</c:v>
                </c:pt>
                <c:pt idx="409">
                  <c:v>569</c:v>
                </c:pt>
                <c:pt idx="410">
                  <c:v>570</c:v>
                </c:pt>
                <c:pt idx="411">
                  <c:v>571</c:v>
                </c:pt>
                <c:pt idx="412">
                  <c:v>572</c:v>
                </c:pt>
                <c:pt idx="413">
                  <c:v>573</c:v>
                </c:pt>
                <c:pt idx="414">
                  <c:v>574</c:v>
                </c:pt>
                <c:pt idx="415">
                  <c:v>575</c:v>
                </c:pt>
                <c:pt idx="416">
                  <c:v>576</c:v>
                </c:pt>
                <c:pt idx="417">
                  <c:v>577</c:v>
                </c:pt>
                <c:pt idx="418">
                  <c:v>578</c:v>
                </c:pt>
                <c:pt idx="419">
                  <c:v>579</c:v>
                </c:pt>
                <c:pt idx="420">
                  <c:v>580</c:v>
                </c:pt>
                <c:pt idx="421">
                  <c:v>581</c:v>
                </c:pt>
                <c:pt idx="422">
                  <c:v>582</c:v>
                </c:pt>
                <c:pt idx="423">
                  <c:v>583</c:v>
                </c:pt>
                <c:pt idx="424">
                  <c:v>584</c:v>
                </c:pt>
                <c:pt idx="425">
                  <c:v>585</c:v>
                </c:pt>
                <c:pt idx="426">
                  <c:v>586</c:v>
                </c:pt>
                <c:pt idx="427">
                  <c:v>587</c:v>
                </c:pt>
                <c:pt idx="428">
                  <c:v>588</c:v>
                </c:pt>
                <c:pt idx="429">
                  <c:v>589</c:v>
                </c:pt>
                <c:pt idx="430">
                  <c:v>590</c:v>
                </c:pt>
                <c:pt idx="431">
                  <c:v>591</c:v>
                </c:pt>
                <c:pt idx="432">
                  <c:v>592</c:v>
                </c:pt>
                <c:pt idx="433">
                  <c:v>593</c:v>
                </c:pt>
                <c:pt idx="434">
                  <c:v>594</c:v>
                </c:pt>
                <c:pt idx="435">
                  <c:v>595</c:v>
                </c:pt>
                <c:pt idx="436">
                  <c:v>596</c:v>
                </c:pt>
                <c:pt idx="437">
                  <c:v>597</c:v>
                </c:pt>
                <c:pt idx="438">
                  <c:v>598</c:v>
                </c:pt>
                <c:pt idx="439">
                  <c:v>599</c:v>
                </c:pt>
                <c:pt idx="440">
                  <c:v>600</c:v>
                </c:pt>
                <c:pt idx="441">
                  <c:v>601</c:v>
                </c:pt>
                <c:pt idx="442">
                  <c:v>602</c:v>
                </c:pt>
                <c:pt idx="443">
                  <c:v>603</c:v>
                </c:pt>
                <c:pt idx="444">
                  <c:v>604</c:v>
                </c:pt>
                <c:pt idx="445">
                  <c:v>605</c:v>
                </c:pt>
                <c:pt idx="446">
                  <c:v>606</c:v>
                </c:pt>
                <c:pt idx="447">
                  <c:v>607</c:v>
                </c:pt>
                <c:pt idx="448">
                  <c:v>608</c:v>
                </c:pt>
                <c:pt idx="449">
                  <c:v>609</c:v>
                </c:pt>
                <c:pt idx="450">
                  <c:v>610</c:v>
                </c:pt>
                <c:pt idx="451">
                  <c:v>611</c:v>
                </c:pt>
                <c:pt idx="452">
                  <c:v>612</c:v>
                </c:pt>
                <c:pt idx="453">
                  <c:v>613</c:v>
                </c:pt>
                <c:pt idx="454">
                  <c:v>614</c:v>
                </c:pt>
                <c:pt idx="455">
                  <c:v>615</c:v>
                </c:pt>
                <c:pt idx="456">
                  <c:v>616</c:v>
                </c:pt>
                <c:pt idx="457">
                  <c:v>617</c:v>
                </c:pt>
                <c:pt idx="458">
                  <c:v>618</c:v>
                </c:pt>
                <c:pt idx="459">
                  <c:v>619</c:v>
                </c:pt>
                <c:pt idx="460">
                  <c:v>620</c:v>
                </c:pt>
                <c:pt idx="461">
                  <c:v>621</c:v>
                </c:pt>
                <c:pt idx="462">
                  <c:v>622</c:v>
                </c:pt>
                <c:pt idx="463">
                  <c:v>623</c:v>
                </c:pt>
                <c:pt idx="464">
                  <c:v>624</c:v>
                </c:pt>
                <c:pt idx="465">
                  <c:v>625</c:v>
                </c:pt>
                <c:pt idx="466">
                  <c:v>626</c:v>
                </c:pt>
                <c:pt idx="467">
                  <c:v>627</c:v>
                </c:pt>
                <c:pt idx="468">
                  <c:v>628</c:v>
                </c:pt>
                <c:pt idx="469">
                  <c:v>629</c:v>
                </c:pt>
                <c:pt idx="470">
                  <c:v>630</c:v>
                </c:pt>
                <c:pt idx="471">
                  <c:v>631</c:v>
                </c:pt>
                <c:pt idx="472">
                  <c:v>632</c:v>
                </c:pt>
                <c:pt idx="473">
                  <c:v>633</c:v>
                </c:pt>
                <c:pt idx="474">
                  <c:v>634</c:v>
                </c:pt>
                <c:pt idx="475">
                  <c:v>635</c:v>
                </c:pt>
                <c:pt idx="476">
                  <c:v>636</c:v>
                </c:pt>
                <c:pt idx="477">
                  <c:v>637</c:v>
                </c:pt>
                <c:pt idx="478">
                  <c:v>638</c:v>
                </c:pt>
                <c:pt idx="479">
                  <c:v>639</c:v>
                </c:pt>
                <c:pt idx="480">
                  <c:v>640</c:v>
                </c:pt>
                <c:pt idx="481">
                  <c:v>641</c:v>
                </c:pt>
                <c:pt idx="482">
                  <c:v>642</c:v>
                </c:pt>
                <c:pt idx="483">
                  <c:v>643</c:v>
                </c:pt>
                <c:pt idx="484">
                  <c:v>644</c:v>
                </c:pt>
                <c:pt idx="485">
                  <c:v>645</c:v>
                </c:pt>
                <c:pt idx="486">
                  <c:v>646</c:v>
                </c:pt>
                <c:pt idx="487">
                  <c:v>647</c:v>
                </c:pt>
                <c:pt idx="488">
                  <c:v>648</c:v>
                </c:pt>
                <c:pt idx="489">
                  <c:v>649</c:v>
                </c:pt>
                <c:pt idx="490">
                  <c:v>650</c:v>
                </c:pt>
                <c:pt idx="491">
                  <c:v>651</c:v>
                </c:pt>
                <c:pt idx="492">
                  <c:v>652</c:v>
                </c:pt>
                <c:pt idx="493">
                  <c:v>653</c:v>
                </c:pt>
                <c:pt idx="494">
                  <c:v>654</c:v>
                </c:pt>
                <c:pt idx="495">
                  <c:v>655</c:v>
                </c:pt>
                <c:pt idx="496">
                  <c:v>656</c:v>
                </c:pt>
                <c:pt idx="497">
                  <c:v>657</c:v>
                </c:pt>
                <c:pt idx="498">
                  <c:v>658</c:v>
                </c:pt>
                <c:pt idx="499">
                  <c:v>659</c:v>
                </c:pt>
                <c:pt idx="500">
                  <c:v>660</c:v>
                </c:pt>
                <c:pt idx="501">
                  <c:v>661</c:v>
                </c:pt>
                <c:pt idx="502">
                  <c:v>662</c:v>
                </c:pt>
                <c:pt idx="503">
                  <c:v>663</c:v>
                </c:pt>
                <c:pt idx="504">
                  <c:v>664</c:v>
                </c:pt>
                <c:pt idx="505">
                  <c:v>665</c:v>
                </c:pt>
                <c:pt idx="506">
                  <c:v>666</c:v>
                </c:pt>
                <c:pt idx="507">
                  <c:v>667</c:v>
                </c:pt>
                <c:pt idx="508">
                  <c:v>668</c:v>
                </c:pt>
                <c:pt idx="509">
                  <c:v>669</c:v>
                </c:pt>
                <c:pt idx="510">
                  <c:v>670</c:v>
                </c:pt>
                <c:pt idx="511">
                  <c:v>671</c:v>
                </c:pt>
                <c:pt idx="512">
                  <c:v>672</c:v>
                </c:pt>
                <c:pt idx="513">
                  <c:v>673</c:v>
                </c:pt>
                <c:pt idx="514">
                  <c:v>674</c:v>
                </c:pt>
                <c:pt idx="515">
                  <c:v>675</c:v>
                </c:pt>
                <c:pt idx="516">
                  <c:v>676</c:v>
                </c:pt>
                <c:pt idx="517">
                  <c:v>677</c:v>
                </c:pt>
                <c:pt idx="518">
                  <c:v>678</c:v>
                </c:pt>
                <c:pt idx="519">
                  <c:v>679</c:v>
                </c:pt>
                <c:pt idx="520">
                  <c:v>680</c:v>
                </c:pt>
                <c:pt idx="521">
                  <c:v>681</c:v>
                </c:pt>
                <c:pt idx="522">
                  <c:v>682</c:v>
                </c:pt>
                <c:pt idx="523">
                  <c:v>683</c:v>
                </c:pt>
                <c:pt idx="524">
                  <c:v>684</c:v>
                </c:pt>
                <c:pt idx="525">
                  <c:v>685</c:v>
                </c:pt>
                <c:pt idx="526">
                  <c:v>686</c:v>
                </c:pt>
                <c:pt idx="527">
                  <c:v>687</c:v>
                </c:pt>
                <c:pt idx="528">
                  <c:v>688</c:v>
                </c:pt>
                <c:pt idx="529">
                  <c:v>689</c:v>
                </c:pt>
                <c:pt idx="530">
                  <c:v>690</c:v>
                </c:pt>
                <c:pt idx="531">
                  <c:v>691</c:v>
                </c:pt>
                <c:pt idx="532">
                  <c:v>692</c:v>
                </c:pt>
                <c:pt idx="533">
                  <c:v>693</c:v>
                </c:pt>
                <c:pt idx="534">
                  <c:v>694</c:v>
                </c:pt>
                <c:pt idx="535">
                  <c:v>695</c:v>
                </c:pt>
                <c:pt idx="536">
                  <c:v>696</c:v>
                </c:pt>
                <c:pt idx="537">
                  <c:v>697</c:v>
                </c:pt>
                <c:pt idx="538">
                  <c:v>698</c:v>
                </c:pt>
                <c:pt idx="539">
                  <c:v>699</c:v>
                </c:pt>
                <c:pt idx="540">
                  <c:v>700</c:v>
                </c:pt>
                <c:pt idx="541">
                  <c:v>701</c:v>
                </c:pt>
                <c:pt idx="542">
                  <c:v>702</c:v>
                </c:pt>
                <c:pt idx="543">
                  <c:v>703</c:v>
                </c:pt>
                <c:pt idx="544">
                  <c:v>704</c:v>
                </c:pt>
                <c:pt idx="545">
                  <c:v>705</c:v>
                </c:pt>
                <c:pt idx="546">
                  <c:v>706</c:v>
                </c:pt>
                <c:pt idx="547">
                  <c:v>707</c:v>
                </c:pt>
                <c:pt idx="548">
                  <c:v>708</c:v>
                </c:pt>
                <c:pt idx="549">
                  <c:v>709</c:v>
                </c:pt>
                <c:pt idx="550">
                  <c:v>710</c:v>
                </c:pt>
                <c:pt idx="551">
                  <c:v>711</c:v>
                </c:pt>
                <c:pt idx="552">
                  <c:v>712</c:v>
                </c:pt>
                <c:pt idx="553">
                  <c:v>713</c:v>
                </c:pt>
                <c:pt idx="554">
                  <c:v>714</c:v>
                </c:pt>
                <c:pt idx="555">
                  <c:v>715</c:v>
                </c:pt>
                <c:pt idx="556">
                  <c:v>716</c:v>
                </c:pt>
                <c:pt idx="557">
                  <c:v>717</c:v>
                </c:pt>
                <c:pt idx="558">
                  <c:v>718</c:v>
                </c:pt>
                <c:pt idx="559">
                  <c:v>719</c:v>
                </c:pt>
                <c:pt idx="560">
                  <c:v>720</c:v>
                </c:pt>
                <c:pt idx="561">
                  <c:v>721</c:v>
                </c:pt>
                <c:pt idx="562">
                  <c:v>722</c:v>
                </c:pt>
                <c:pt idx="563">
                  <c:v>723</c:v>
                </c:pt>
                <c:pt idx="564">
                  <c:v>724</c:v>
                </c:pt>
                <c:pt idx="565">
                  <c:v>725</c:v>
                </c:pt>
                <c:pt idx="566">
                  <c:v>726</c:v>
                </c:pt>
                <c:pt idx="567">
                  <c:v>727</c:v>
                </c:pt>
                <c:pt idx="568">
                  <c:v>728</c:v>
                </c:pt>
                <c:pt idx="569">
                  <c:v>729</c:v>
                </c:pt>
                <c:pt idx="570">
                  <c:v>730</c:v>
                </c:pt>
                <c:pt idx="571">
                  <c:v>731</c:v>
                </c:pt>
                <c:pt idx="572">
                  <c:v>732</c:v>
                </c:pt>
                <c:pt idx="573">
                  <c:v>733</c:v>
                </c:pt>
                <c:pt idx="574">
                  <c:v>734</c:v>
                </c:pt>
                <c:pt idx="575">
                  <c:v>735</c:v>
                </c:pt>
                <c:pt idx="576">
                  <c:v>736</c:v>
                </c:pt>
                <c:pt idx="577">
                  <c:v>737</c:v>
                </c:pt>
                <c:pt idx="578">
                  <c:v>738</c:v>
                </c:pt>
                <c:pt idx="579">
                  <c:v>739</c:v>
                </c:pt>
                <c:pt idx="580">
                  <c:v>740</c:v>
                </c:pt>
                <c:pt idx="581">
                  <c:v>741</c:v>
                </c:pt>
                <c:pt idx="582">
                  <c:v>742</c:v>
                </c:pt>
                <c:pt idx="583">
                  <c:v>743</c:v>
                </c:pt>
                <c:pt idx="584">
                  <c:v>744</c:v>
                </c:pt>
                <c:pt idx="585">
                  <c:v>745</c:v>
                </c:pt>
                <c:pt idx="586">
                  <c:v>746</c:v>
                </c:pt>
                <c:pt idx="587">
                  <c:v>747</c:v>
                </c:pt>
                <c:pt idx="588">
                  <c:v>748</c:v>
                </c:pt>
                <c:pt idx="589">
                  <c:v>749</c:v>
                </c:pt>
                <c:pt idx="590">
                  <c:v>750</c:v>
                </c:pt>
                <c:pt idx="591">
                  <c:v>751</c:v>
                </c:pt>
                <c:pt idx="592">
                  <c:v>752</c:v>
                </c:pt>
                <c:pt idx="593">
                  <c:v>753</c:v>
                </c:pt>
                <c:pt idx="594">
                  <c:v>754</c:v>
                </c:pt>
                <c:pt idx="595">
                  <c:v>755</c:v>
                </c:pt>
                <c:pt idx="596">
                  <c:v>756</c:v>
                </c:pt>
                <c:pt idx="597">
                  <c:v>757</c:v>
                </c:pt>
                <c:pt idx="598">
                  <c:v>758</c:v>
                </c:pt>
                <c:pt idx="599">
                  <c:v>759</c:v>
                </c:pt>
                <c:pt idx="600">
                  <c:v>760</c:v>
                </c:pt>
                <c:pt idx="601">
                  <c:v>761</c:v>
                </c:pt>
                <c:pt idx="602">
                  <c:v>762</c:v>
                </c:pt>
                <c:pt idx="603">
                  <c:v>763</c:v>
                </c:pt>
                <c:pt idx="604">
                  <c:v>764</c:v>
                </c:pt>
                <c:pt idx="605">
                  <c:v>765</c:v>
                </c:pt>
                <c:pt idx="606">
                  <c:v>766</c:v>
                </c:pt>
                <c:pt idx="607">
                  <c:v>767</c:v>
                </c:pt>
                <c:pt idx="608">
                  <c:v>768</c:v>
                </c:pt>
                <c:pt idx="609">
                  <c:v>769</c:v>
                </c:pt>
                <c:pt idx="610">
                  <c:v>770</c:v>
                </c:pt>
                <c:pt idx="611">
                  <c:v>771</c:v>
                </c:pt>
                <c:pt idx="612">
                  <c:v>772</c:v>
                </c:pt>
                <c:pt idx="613">
                  <c:v>773</c:v>
                </c:pt>
                <c:pt idx="614">
                  <c:v>774</c:v>
                </c:pt>
                <c:pt idx="615">
                  <c:v>775</c:v>
                </c:pt>
                <c:pt idx="616">
                  <c:v>776</c:v>
                </c:pt>
                <c:pt idx="617">
                  <c:v>777</c:v>
                </c:pt>
                <c:pt idx="618">
                  <c:v>778</c:v>
                </c:pt>
                <c:pt idx="619">
                  <c:v>779</c:v>
                </c:pt>
                <c:pt idx="620">
                  <c:v>780</c:v>
                </c:pt>
                <c:pt idx="621">
                  <c:v>781</c:v>
                </c:pt>
                <c:pt idx="622">
                  <c:v>782</c:v>
                </c:pt>
                <c:pt idx="623">
                  <c:v>783</c:v>
                </c:pt>
                <c:pt idx="624">
                  <c:v>784</c:v>
                </c:pt>
                <c:pt idx="625">
                  <c:v>785</c:v>
                </c:pt>
                <c:pt idx="626">
                  <c:v>786</c:v>
                </c:pt>
                <c:pt idx="627">
                  <c:v>787</c:v>
                </c:pt>
                <c:pt idx="628">
                  <c:v>788</c:v>
                </c:pt>
                <c:pt idx="629">
                  <c:v>789</c:v>
                </c:pt>
                <c:pt idx="630">
                  <c:v>790</c:v>
                </c:pt>
                <c:pt idx="631">
                  <c:v>791</c:v>
                </c:pt>
                <c:pt idx="632">
                  <c:v>792</c:v>
                </c:pt>
                <c:pt idx="633">
                  <c:v>793</c:v>
                </c:pt>
                <c:pt idx="634">
                  <c:v>794</c:v>
                </c:pt>
                <c:pt idx="635">
                  <c:v>795</c:v>
                </c:pt>
                <c:pt idx="636">
                  <c:v>796</c:v>
                </c:pt>
                <c:pt idx="637">
                  <c:v>797</c:v>
                </c:pt>
                <c:pt idx="638">
                  <c:v>798</c:v>
                </c:pt>
                <c:pt idx="639">
                  <c:v>799</c:v>
                </c:pt>
                <c:pt idx="640">
                  <c:v>800</c:v>
                </c:pt>
                <c:pt idx="641">
                  <c:v>801</c:v>
                </c:pt>
                <c:pt idx="642">
                  <c:v>802</c:v>
                </c:pt>
                <c:pt idx="643">
                  <c:v>803</c:v>
                </c:pt>
                <c:pt idx="644">
                  <c:v>804</c:v>
                </c:pt>
                <c:pt idx="645">
                  <c:v>805</c:v>
                </c:pt>
                <c:pt idx="646">
                  <c:v>806</c:v>
                </c:pt>
                <c:pt idx="647">
                  <c:v>807</c:v>
                </c:pt>
                <c:pt idx="648">
                  <c:v>808</c:v>
                </c:pt>
                <c:pt idx="649">
                  <c:v>809</c:v>
                </c:pt>
                <c:pt idx="650">
                  <c:v>810</c:v>
                </c:pt>
                <c:pt idx="651">
                  <c:v>811</c:v>
                </c:pt>
                <c:pt idx="652">
                  <c:v>812</c:v>
                </c:pt>
                <c:pt idx="653">
                  <c:v>813</c:v>
                </c:pt>
                <c:pt idx="654">
                  <c:v>814</c:v>
                </c:pt>
                <c:pt idx="655">
                  <c:v>815</c:v>
                </c:pt>
                <c:pt idx="656">
                  <c:v>816</c:v>
                </c:pt>
                <c:pt idx="657">
                  <c:v>817</c:v>
                </c:pt>
                <c:pt idx="658">
                  <c:v>818</c:v>
                </c:pt>
                <c:pt idx="659">
                  <c:v>819</c:v>
                </c:pt>
                <c:pt idx="660">
                  <c:v>820</c:v>
                </c:pt>
                <c:pt idx="661">
                  <c:v>821</c:v>
                </c:pt>
                <c:pt idx="662">
                  <c:v>822</c:v>
                </c:pt>
                <c:pt idx="663">
                  <c:v>823</c:v>
                </c:pt>
                <c:pt idx="664">
                  <c:v>824</c:v>
                </c:pt>
                <c:pt idx="665">
                  <c:v>825</c:v>
                </c:pt>
                <c:pt idx="666">
                  <c:v>826</c:v>
                </c:pt>
                <c:pt idx="667">
                  <c:v>827</c:v>
                </c:pt>
                <c:pt idx="668">
                  <c:v>828</c:v>
                </c:pt>
                <c:pt idx="669">
                  <c:v>829</c:v>
                </c:pt>
                <c:pt idx="670">
                  <c:v>830</c:v>
                </c:pt>
                <c:pt idx="671">
                  <c:v>831</c:v>
                </c:pt>
                <c:pt idx="672">
                  <c:v>832</c:v>
                </c:pt>
                <c:pt idx="673">
                  <c:v>833</c:v>
                </c:pt>
                <c:pt idx="674">
                  <c:v>834</c:v>
                </c:pt>
                <c:pt idx="675">
                  <c:v>835</c:v>
                </c:pt>
                <c:pt idx="676">
                  <c:v>836</c:v>
                </c:pt>
                <c:pt idx="677">
                  <c:v>837</c:v>
                </c:pt>
                <c:pt idx="678">
                  <c:v>838</c:v>
                </c:pt>
                <c:pt idx="679">
                  <c:v>839</c:v>
                </c:pt>
                <c:pt idx="680">
                  <c:v>840</c:v>
                </c:pt>
                <c:pt idx="681">
                  <c:v>841</c:v>
                </c:pt>
                <c:pt idx="682">
                  <c:v>842</c:v>
                </c:pt>
                <c:pt idx="683">
                  <c:v>843</c:v>
                </c:pt>
                <c:pt idx="684">
                  <c:v>844</c:v>
                </c:pt>
                <c:pt idx="685">
                  <c:v>845</c:v>
                </c:pt>
                <c:pt idx="686">
                  <c:v>846</c:v>
                </c:pt>
                <c:pt idx="687">
                  <c:v>847</c:v>
                </c:pt>
                <c:pt idx="688">
                  <c:v>848</c:v>
                </c:pt>
                <c:pt idx="689">
                  <c:v>849</c:v>
                </c:pt>
                <c:pt idx="690">
                  <c:v>850</c:v>
                </c:pt>
                <c:pt idx="691">
                  <c:v>851</c:v>
                </c:pt>
                <c:pt idx="692">
                  <c:v>852</c:v>
                </c:pt>
                <c:pt idx="693">
                  <c:v>853</c:v>
                </c:pt>
                <c:pt idx="694">
                  <c:v>854</c:v>
                </c:pt>
                <c:pt idx="695">
                  <c:v>855</c:v>
                </c:pt>
                <c:pt idx="696">
                  <c:v>856</c:v>
                </c:pt>
                <c:pt idx="697">
                  <c:v>857</c:v>
                </c:pt>
                <c:pt idx="698">
                  <c:v>858</c:v>
                </c:pt>
                <c:pt idx="699">
                  <c:v>859</c:v>
                </c:pt>
                <c:pt idx="700">
                  <c:v>860</c:v>
                </c:pt>
                <c:pt idx="701">
                  <c:v>861</c:v>
                </c:pt>
                <c:pt idx="702">
                  <c:v>862</c:v>
                </c:pt>
                <c:pt idx="703">
                  <c:v>863</c:v>
                </c:pt>
                <c:pt idx="704">
                  <c:v>864</c:v>
                </c:pt>
                <c:pt idx="705">
                  <c:v>865</c:v>
                </c:pt>
                <c:pt idx="706">
                  <c:v>866</c:v>
                </c:pt>
                <c:pt idx="707">
                  <c:v>867</c:v>
                </c:pt>
                <c:pt idx="708">
                  <c:v>868</c:v>
                </c:pt>
                <c:pt idx="709">
                  <c:v>869</c:v>
                </c:pt>
                <c:pt idx="710">
                  <c:v>870</c:v>
                </c:pt>
                <c:pt idx="711">
                  <c:v>871</c:v>
                </c:pt>
                <c:pt idx="712">
                  <c:v>872</c:v>
                </c:pt>
                <c:pt idx="713">
                  <c:v>873</c:v>
                </c:pt>
                <c:pt idx="714">
                  <c:v>874</c:v>
                </c:pt>
                <c:pt idx="715">
                  <c:v>875</c:v>
                </c:pt>
                <c:pt idx="716">
                  <c:v>876</c:v>
                </c:pt>
                <c:pt idx="717">
                  <c:v>877</c:v>
                </c:pt>
                <c:pt idx="718">
                  <c:v>878</c:v>
                </c:pt>
                <c:pt idx="719">
                  <c:v>879</c:v>
                </c:pt>
                <c:pt idx="720">
                  <c:v>880</c:v>
                </c:pt>
                <c:pt idx="721">
                  <c:v>881</c:v>
                </c:pt>
                <c:pt idx="722">
                  <c:v>882</c:v>
                </c:pt>
                <c:pt idx="723">
                  <c:v>883</c:v>
                </c:pt>
                <c:pt idx="724">
                  <c:v>884</c:v>
                </c:pt>
                <c:pt idx="725">
                  <c:v>885</c:v>
                </c:pt>
                <c:pt idx="726">
                  <c:v>886</c:v>
                </c:pt>
                <c:pt idx="727">
                  <c:v>887</c:v>
                </c:pt>
                <c:pt idx="728">
                  <c:v>888</c:v>
                </c:pt>
                <c:pt idx="729">
                  <c:v>889</c:v>
                </c:pt>
                <c:pt idx="730">
                  <c:v>890</c:v>
                </c:pt>
                <c:pt idx="731">
                  <c:v>891</c:v>
                </c:pt>
                <c:pt idx="732">
                  <c:v>892</c:v>
                </c:pt>
                <c:pt idx="733">
                  <c:v>893</c:v>
                </c:pt>
                <c:pt idx="734">
                  <c:v>894</c:v>
                </c:pt>
                <c:pt idx="735">
                  <c:v>895</c:v>
                </c:pt>
                <c:pt idx="736">
                  <c:v>896</c:v>
                </c:pt>
                <c:pt idx="737">
                  <c:v>897</c:v>
                </c:pt>
                <c:pt idx="738">
                  <c:v>898</c:v>
                </c:pt>
                <c:pt idx="739">
                  <c:v>899</c:v>
                </c:pt>
                <c:pt idx="740">
                  <c:v>900</c:v>
                </c:pt>
                <c:pt idx="741">
                  <c:v>901</c:v>
                </c:pt>
                <c:pt idx="742">
                  <c:v>902</c:v>
                </c:pt>
                <c:pt idx="743">
                  <c:v>903</c:v>
                </c:pt>
                <c:pt idx="744">
                  <c:v>904</c:v>
                </c:pt>
                <c:pt idx="745">
                  <c:v>905</c:v>
                </c:pt>
                <c:pt idx="746">
                  <c:v>906</c:v>
                </c:pt>
                <c:pt idx="747">
                  <c:v>907</c:v>
                </c:pt>
                <c:pt idx="748">
                  <c:v>908</c:v>
                </c:pt>
                <c:pt idx="749">
                  <c:v>909</c:v>
                </c:pt>
                <c:pt idx="750">
                  <c:v>910</c:v>
                </c:pt>
                <c:pt idx="751">
                  <c:v>911</c:v>
                </c:pt>
                <c:pt idx="752">
                  <c:v>912</c:v>
                </c:pt>
                <c:pt idx="753">
                  <c:v>913</c:v>
                </c:pt>
                <c:pt idx="754">
                  <c:v>914</c:v>
                </c:pt>
                <c:pt idx="755">
                  <c:v>915</c:v>
                </c:pt>
                <c:pt idx="756">
                  <c:v>916</c:v>
                </c:pt>
                <c:pt idx="757">
                  <c:v>917</c:v>
                </c:pt>
                <c:pt idx="758">
                  <c:v>918</c:v>
                </c:pt>
                <c:pt idx="759">
                  <c:v>919</c:v>
                </c:pt>
                <c:pt idx="760">
                  <c:v>920</c:v>
                </c:pt>
                <c:pt idx="761">
                  <c:v>921</c:v>
                </c:pt>
                <c:pt idx="762">
                  <c:v>922</c:v>
                </c:pt>
                <c:pt idx="763">
                  <c:v>923</c:v>
                </c:pt>
                <c:pt idx="764">
                  <c:v>924</c:v>
                </c:pt>
                <c:pt idx="765">
                  <c:v>925</c:v>
                </c:pt>
                <c:pt idx="766">
                  <c:v>926</c:v>
                </c:pt>
                <c:pt idx="767">
                  <c:v>927</c:v>
                </c:pt>
                <c:pt idx="768">
                  <c:v>928</c:v>
                </c:pt>
                <c:pt idx="769">
                  <c:v>929</c:v>
                </c:pt>
                <c:pt idx="770">
                  <c:v>930</c:v>
                </c:pt>
                <c:pt idx="771">
                  <c:v>931</c:v>
                </c:pt>
                <c:pt idx="772">
                  <c:v>932</c:v>
                </c:pt>
                <c:pt idx="773">
                  <c:v>933</c:v>
                </c:pt>
                <c:pt idx="774">
                  <c:v>934</c:v>
                </c:pt>
                <c:pt idx="775">
                  <c:v>935</c:v>
                </c:pt>
                <c:pt idx="776">
                  <c:v>936</c:v>
                </c:pt>
                <c:pt idx="777">
                  <c:v>937</c:v>
                </c:pt>
                <c:pt idx="778">
                  <c:v>938</c:v>
                </c:pt>
                <c:pt idx="779">
                  <c:v>939</c:v>
                </c:pt>
                <c:pt idx="780">
                  <c:v>940</c:v>
                </c:pt>
                <c:pt idx="781">
                  <c:v>941</c:v>
                </c:pt>
                <c:pt idx="782">
                  <c:v>942</c:v>
                </c:pt>
                <c:pt idx="783">
                  <c:v>943</c:v>
                </c:pt>
                <c:pt idx="784">
                  <c:v>944</c:v>
                </c:pt>
                <c:pt idx="785">
                  <c:v>945</c:v>
                </c:pt>
                <c:pt idx="786">
                  <c:v>946</c:v>
                </c:pt>
                <c:pt idx="787">
                  <c:v>947</c:v>
                </c:pt>
                <c:pt idx="788">
                  <c:v>948</c:v>
                </c:pt>
                <c:pt idx="789">
                  <c:v>949</c:v>
                </c:pt>
                <c:pt idx="790">
                  <c:v>950</c:v>
                </c:pt>
                <c:pt idx="791">
                  <c:v>951</c:v>
                </c:pt>
                <c:pt idx="792">
                  <c:v>952</c:v>
                </c:pt>
                <c:pt idx="793">
                  <c:v>953</c:v>
                </c:pt>
                <c:pt idx="794">
                  <c:v>954</c:v>
                </c:pt>
                <c:pt idx="795">
                  <c:v>955</c:v>
                </c:pt>
                <c:pt idx="796">
                  <c:v>956</c:v>
                </c:pt>
                <c:pt idx="797">
                  <c:v>957</c:v>
                </c:pt>
                <c:pt idx="798">
                  <c:v>958</c:v>
                </c:pt>
                <c:pt idx="799">
                  <c:v>959</c:v>
                </c:pt>
                <c:pt idx="800">
                  <c:v>960</c:v>
                </c:pt>
                <c:pt idx="801">
                  <c:v>961</c:v>
                </c:pt>
                <c:pt idx="802">
                  <c:v>962</c:v>
                </c:pt>
                <c:pt idx="803">
                  <c:v>963</c:v>
                </c:pt>
                <c:pt idx="804">
                  <c:v>964</c:v>
                </c:pt>
                <c:pt idx="805">
                  <c:v>965</c:v>
                </c:pt>
                <c:pt idx="806">
                  <c:v>966</c:v>
                </c:pt>
                <c:pt idx="807">
                  <c:v>967</c:v>
                </c:pt>
                <c:pt idx="808">
                  <c:v>968</c:v>
                </c:pt>
                <c:pt idx="809">
                  <c:v>969</c:v>
                </c:pt>
                <c:pt idx="810">
                  <c:v>970</c:v>
                </c:pt>
                <c:pt idx="811">
                  <c:v>971</c:v>
                </c:pt>
                <c:pt idx="812">
                  <c:v>972</c:v>
                </c:pt>
                <c:pt idx="813">
                  <c:v>973</c:v>
                </c:pt>
                <c:pt idx="814">
                  <c:v>974</c:v>
                </c:pt>
                <c:pt idx="815">
                  <c:v>975</c:v>
                </c:pt>
                <c:pt idx="816">
                  <c:v>976</c:v>
                </c:pt>
                <c:pt idx="817">
                  <c:v>977</c:v>
                </c:pt>
                <c:pt idx="818">
                  <c:v>978</c:v>
                </c:pt>
                <c:pt idx="819">
                  <c:v>979</c:v>
                </c:pt>
                <c:pt idx="820">
                  <c:v>980</c:v>
                </c:pt>
                <c:pt idx="821">
                  <c:v>981</c:v>
                </c:pt>
                <c:pt idx="822">
                  <c:v>982</c:v>
                </c:pt>
                <c:pt idx="823">
                  <c:v>983</c:v>
                </c:pt>
                <c:pt idx="824">
                  <c:v>984</c:v>
                </c:pt>
                <c:pt idx="825">
                  <c:v>985</c:v>
                </c:pt>
                <c:pt idx="826">
                  <c:v>986</c:v>
                </c:pt>
                <c:pt idx="827">
                  <c:v>987</c:v>
                </c:pt>
                <c:pt idx="828">
                  <c:v>988</c:v>
                </c:pt>
                <c:pt idx="829">
                  <c:v>989</c:v>
                </c:pt>
                <c:pt idx="830">
                  <c:v>990</c:v>
                </c:pt>
                <c:pt idx="831">
                  <c:v>991</c:v>
                </c:pt>
                <c:pt idx="832">
                  <c:v>992</c:v>
                </c:pt>
                <c:pt idx="833">
                  <c:v>993</c:v>
                </c:pt>
                <c:pt idx="834">
                  <c:v>994</c:v>
                </c:pt>
                <c:pt idx="835">
                  <c:v>995</c:v>
                </c:pt>
                <c:pt idx="836">
                  <c:v>996</c:v>
                </c:pt>
                <c:pt idx="837">
                  <c:v>997</c:v>
                </c:pt>
                <c:pt idx="838">
                  <c:v>998</c:v>
                </c:pt>
                <c:pt idx="839">
                  <c:v>999</c:v>
                </c:pt>
                <c:pt idx="840">
                  <c:v>1000</c:v>
                </c:pt>
                <c:pt idx="841">
                  <c:v>1001</c:v>
                </c:pt>
                <c:pt idx="842">
                  <c:v>1002</c:v>
                </c:pt>
                <c:pt idx="843">
                  <c:v>1003</c:v>
                </c:pt>
                <c:pt idx="844">
                  <c:v>1004</c:v>
                </c:pt>
                <c:pt idx="845">
                  <c:v>1005</c:v>
                </c:pt>
                <c:pt idx="846">
                  <c:v>1006</c:v>
                </c:pt>
                <c:pt idx="847">
                  <c:v>1007</c:v>
                </c:pt>
                <c:pt idx="848">
                  <c:v>1008</c:v>
                </c:pt>
                <c:pt idx="849">
                  <c:v>1009</c:v>
                </c:pt>
                <c:pt idx="850">
                  <c:v>1010</c:v>
                </c:pt>
                <c:pt idx="851">
                  <c:v>1011</c:v>
                </c:pt>
                <c:pt idx="852">
                  <c:v>1012</c:v>
                </c:pt>
                <c:pt idx="853">
                  <c:v>1013</c:v>
                </c:pt>
                <c:pt idx="854">
                  <c:v>1014</c:v>
                </c:pt>
                <c:pt idx="855">
                  <c:v>1015</c:v>
                </c:pt>
                <c:pt idx="856">
                  <c:v>1016</c:v>
                </c:pt>
                <c:pt idx="857">
                  <c:v>1017</c:v>
                </c:pt>
                <c:pt idx="858">
                  <c:v>1018</c:v>
                </c:pt>
                <c:pt idx="859">
                  <c:v>1019</c:v>
                </c:pt>
                <c:pt idx="860">
                  <c:v>1020</c:v>
                </c:pt>
                <c:pt idx="861">
                  <c:v>1021</c:v>
                </c:pt>
                <c:pt idx="862">
                  <c:v>1022</c:v>
                </c:pt>
                <c:pt idx="863">
                  <c:v>1023</c:v>
                </c:pt>
                <c:pt idx="864">
                  <c:v>1024</c:v>
                </c:pt>
                <c:pt idx="865">
                  <c:v>1025</c:v>
                </c:pt>
                <c:pt idx="866">
                  <c:v>1026</c:v>
                </c:pt>
                <c:pt idx="867">
                  <c:v>1027</c:v>
                </c:pt>
                <c:pt idx="868">
                  <c:v>1028</c:v>
                </c:pt>
                <c:pt idx="869">
                  <c:v>1029</c:v>
                </c:pt>
                <c:pt idx="870">
                  <c:v>1030</c:v>
                </c:pt>
                <c:pt idx="871">
                  <c:v>1031</c:v>
                </c:pt>
                <c:pt idx="872">
                  <c:v>1032</c:v>
                </c:pt>
                <c:pt idx="873">
                  <c:v>1033</c:v>
                </c:pt>
                <c:pt idx="874">
                  <c:v>1034</c:v>
                </c:pt>
                <c:pt idx="875">
                  <c:v>1035</c:v>
                </c:pt>
                <c:pt idx="876">
                  <c:v>1036</c:v>
                </c:pt>
                <c:pt idx="877">
                  <c:v>1037</c:v>
                </c:pt>
                <c:pt idx="878">
                  <c:v>1038</c:v>
                </c:pt>
                <c:pt idx="879">
                  <c:v>1039</c:v>
                </c:pt>
                <c:pt idx="880">
                  <c:v>1040</c:v>
                </c:pt>
                <c:pt idx="881">
                  <c:v>1041</c:v>
                </c:pt>
                <c:pt idx="882">
                  <c:v>1042</c:v>
                </c:pt>
                <c:pt idx="883">
                  <c:v>1043</c:v>
                </c:pt>
                <c:pt idx="884">
                  <c:v>1044</c:v>
                </c:pt>
                <c:pt idx="885">
                  <c:v>1045</c:v>
                </c:pt>
                <c:pt idx="886">
                  <c:v>1046</c:v>
                </c:pt>
                <c:pt idx="887">
                  <c:v>1047</c:v>
                </c:pt>
                <c:pt idx="888">
                  <c:v>1048</c:v>
                </c:pt>
                <c:pt idx="889">
                  <c:v>1049</c:v>
                </c:pt>
                <c:pt idx="890">
                  <c:v>1050</c:v>
                </c:pt>
                <c:pt idx="891">
                  <c:v>1051</c:v>
                </c:pt>
                <c:pt idx="892">
                  <c:v>1052</c:v>
                </c:pt>
                <c:pt idx="893">
                  <c:v>1053</c:v>
                </c:pt>
                <c:pt idx="894">
                  <c:v>1054</c:v>
                </c:pt>
                <c:pt idx="895">
                  <c:v>1055</c:v>
                </c:pt>
                <c:pt idx="896">
                  <c:v>1056</c:v>
                </c:pt>
                <c:pt idx="897">
                  <c:v>1057</c:v>
                </c:pt>
                <c:pt idx="898">
                  <c:v>1058</c:v>
                </c:pt>
                <c:pt idx="899">
                  <c:v>1059</c:v>
                </c:pt>
                <c:pt idx="900">
                  <c:v>1060</c:v>
                </c:pt>
                <c:pt idx="901">
                  <c:v>1061</c:v>
                </c:pt>
                <c:pt idx="902">
                  <c:v>1062</c:v>
                </c:pt>
                <c:pt idx="903">
                  <c:v>1063</c:v>
                </c:pt>
                <c:pt idx="904">
                  <c:v>1064</c:v>
                </c:pt>
                <c:pt idx="905">
                  <c:v>1065</c:v>
                </c:pt>
                <c:pt idx="906">
                  <c:v>1066</c:v>
                </c:pt>
                <c:pt idx="907">
                  <c:v>1067</c:v>
                </c:pt>
                <c:pt idx="908">
                  <c:v>1068</c:v>
                </c:pt>
                <c:pt idx="909">
                  <c:v>1069</c:v>
                </c:pt>
                <c:pt idx="910">
                  <c:v>1070</c:v>
                </c:pt>
                <c:pt idx="911">
                  <c:v>1071</c:v>
                </c:pt>
                <c:pt idx="912">
                  <c:v>1072</c:v>
                </c:pt>
                <c:pt idx="913">
                  <c:v>1073</c:v>
                </c:pt>
                <c:pt idx="914">
                  <c:v>1074</c:v>
                </c:pt>
                <c:pt idx="915">
                  <c:v>1075</c:v>
                </c:pt>
                <c:pt idx="916">
                  <c:v>1076</c:v>
                </c:pt>
                <c:pt idx="917">
                  <c:v>1077</c:v>
                </c:pt>
                <c:pt idx="918">
                  <c:v>1078</c:v>
                </c:pt>
                <c:pt idx="919">
                  <c:v>1079</c:v>
                </c:pt>
                <c:pt idx="920">
                  <c:v>1080</c:v>
                </c:pt>
                <c:pt idx="921">
                  <c:v>1081</c:v>
                </c:pt>
                <c:pt idx="922">
                  <c:v>1082</c:v>
                </c:pt>
                <c:pt idx="923">
                  <c:v>1083</c:v>
                </c:pt>
                <c:pt idx="924">
                  <c:v>1084</c:v>
                </c:pt>
                <c:pt idx="925">
                  <c:v>1085</c:v>
                </c:pt>
                <c:pt idx="926">
                  <c:v>1086</c:v>
                </c:pt>
                <c:pt idx="927">
                  <c:v>1087</c:v>
                </c:pt>
                <c:pt idx="928">
                  <c:v>1088</c:v>
                </c:pt>
                <c:pt idx="929">
                  <c:v>1089</c:v>
                </c:pt>
                <c:pt idx="930">
                  <c:v>1090</c:v>
                </c:pt>
                <c:pt idx="931">
                  <c:v>1091</c:v>
                </c:pt>
                <c:pt idx="932">
                  <c:v>1092</c:v>
                </c:pt>
                <c:pt idx="933">
                  <c:v>1093</c:v>
                </c:pt>
                <c:pt idx="934">
                  <c:v>1094</c:v>
                </c:pt>
                <c:pt idx="935">
                  <c:v>1095</c:v>
                </c:pt>
                <c:pt idx="936">
                  <c:v>1096</c:v>
                </c:pt>
                <c:pt idx="937">
                  <c:v>1097</c:v>
                </c:pt>
                <c:pt idx="938">
                  <c:v>1098</c:v>
                </c:pt>
                <c:pt idx="939">
                  <c:v>1099</c:v>
                </c:pt>
                <c:pt idx="940">
                  <c:v>1100</c:v>
                </c:pt>
                <c:pt idx="941">
                  <c:v>1101</c:v>
                </c:pt>
                <c:pt idx="942">
                  <c:v>1102</c:v>
                </c:pt>
                <c:pt idx="943">
                  <c:v>1103</c:v>
                </c:pt>
                <c:pt idx="944">
                  <c:v>1104</c:v>
                </c:pt>
                <c:pt idx="945">
                  <c:v>1105</c:v>
                </c:pt>
                <c:pt idx="946">
                  <c:v>1106</c:v>
                </c:pt>
                <c:pt idx="947">
                  <c:v>1107</c:v>
                </c:pt>
                <c:pt idx="948">
                  <c:v>1108</c:v>
                </c:pt>
                <c:pt idx="949">
                  <c:v>1109</c:v>
                </c:pt>
                <c:pt idx="950">
                  <c:v>1110</c:v>
                </c:pt>
                <c:pt idx="951">
                  <c:v>1111</c:v>
                </c:pt>
                <c:pt idx="952">
                  <c:v>1112</c:v>
                </c:pt>
                <c:pt idx="953">
                  <c:v>1113</c:v>
                </c:pt>
                <c:pt idx="954">
                  <c:v>1114</c:v>
                </c:pt>
                <c:pt idx="955">
                  <c:v>1115</c:v>
                </c:pt>
                <c:pt idx="956">
                  <c:v>1116</c:v>
                </c:pt>
                <c:pt idx="957">
                  <c:v>1117</c:v>
                </c:pt>
                <c:pt idx="958">
                  <c:v>1118</c:v>
                </c:pt>
                <c:pt idx="959">
                  <c:v>1119</c:v>
                </c:pt>
                <c:pt idx="960">
                  <c:v>1120</c:v>
                </c:pt>
                <c:pt idx="961">
                  <c:v>1121</c:v>
                </c:pt>
                <c:pt idx="962">
                  <c:v>1122</c:v>
                </c:pt>
                <c:pt idx="963">
                  <c:v>1123</c:v>
                </c:pt>
                <c:pt idx="964">
                  <c:v>1124</c:v>
                </c:pt>
                <c:pt idx="965">
                  <c:v>1125</c:v>
                </c:pt>
                <c:pt idx="966">
                  <c:v>1126</c:v>
                </c:pt>
                <c:pt idx="967">
                  <c:v>1127</c:v>
                </c:pt>
                <c:pt idx="968">
                  <c:v>1128</c:v>
                </c:pt>
                <c:pt idx="969">
                  <c:v>1129</c:v>
                </c:pt>
                <c:pt idx="970">
                  <c:v>1130</c:v>
                </c:pt>
                <c:pt idx="971">
                  <c:v>1131</c:v>
                </c:pt>
                <c:pt idx="972">
                  <c:v>1132</c:v>
                </c:pt>
                <c:pt idx="973">
                  <c:v>1133</c:v>
                </c:pt>
                <c:pt idx="974">
                  <c:v>1134</c:v>
                </c:pt>
                <c:pt idx="975">
                  <c:v>1135</c:v>
                </c:pt>
                <c:pt idx="976">
                  <c:v>1136</c:v>
                </c:pt>
                <c:pt idx="977">
                  <c:v>1137</c:v>
                </c:pt>
                <c:pt idx="978">
                  <c:v>1138</c:v>
                </c:pt>
                <c:pt idx="979">
                  <c:v>1139</c:v>
                </c:pt>
                <c:pt idx="980">
                  <c:v>1140</c:v>
                </c:pt>
                <c:pt idx="981">
                  <c:v>1141</c:v>
                </c:pt>
                <c:pt idx="982">
                  <c:v>1142</c:v>
                </c:pt>
                <c:pt idx="983">
                  <c:v>1143</c:v>
                </c:pt>
                <c:pt idx="984">
                  <c:v>1144</c:v>
                </c:pt>
                <c:pt idx="985">
                  <c:v>1145</c:v>
                </c:pt>
                <c:pt idx="986">
                  <c:v>1146</c:v>
                </c:pt>
                <c:pt idx="987">
                  <c:v>1147</c:v>
                </c:pt>
                <c:pt idx="988">
                  <c:v>1148</c:v>
                </c:pt>
                <c:pt idx="989">
                  <c:v>1149</c:v>
                </c:pt>
                <c:pt idx="990">
                  <c:v>1150</c:v>
                </c:pt>
                <c:pt idx="991">
                  <c:v>1151</c:v>
                </c:pt>
                <c:pt idx="992">
                  <c:v>1152</c:v>
                </c:pt>
                <c:pt idx="993">
                  <c:v>1153</c:v>
                </c:pt>
                <c:pt idx="994">
                  <c:v>1154</c:v>
                </c:pt>
                <c:pt idx="995">
                  <c:v>1155</c:v>
                </c:pt>
                <c:pt idx="996">
                  <c:v>1156</c:v>
                </c:pt>
                <c:pt idx="997">
                  <c:v>1157</c:v>
                </c:pt>
                <c:pt idx="998">
                  <c:v>1158</c:v>
                </c:pt>
                <c:pt idx="999">
                  <c:v>1159</c:v>
                </c:pt>
                <c:pt idx="1000">
                  <c:v>1160</c:v>
                </c:pt>
                <c:pt idx="1001">
                  <c:v>1161</c:v>
                </c:pt>
                <c:pt idx="1002">
                  <c:v>1162</c:v>
                </c:pt>
                <c:pt idx="1003">
                  <c:v>1163</c:v>
                </c:pt>
                <c:pt idx="1004">
                  <c:v>1164</c:v>
                </c:pt>
                <c:pt idx="1005">
                  <c:v>1165</c:v>
                </c:pt>
                <c:pt idx="1006">
                  <c:v>1166</c:v>
                </c:pt>
                <c:pt idx="1007">
                  <c:v>1167</c:v>
                </c:pt>
                <c:pt idx="1008">
                  <c:v>1168</c:v>
                </c:pt>
                <c:pt idx="1009">
                  <c:v>1169</c:v>
                </c:pt>
                <c:pt idx="1010">
                  <c:v>1170</c:v>
                </c:pt>
                <c:pt idx="1011">
                  <c:v>1171</c:v>
                </c:pt>
                <c:pt idx="1012">
                  <c:v>1172</c:v>
                </c:pt>
                <c:pt idx="1013">
                  <c:v>1173</c:v>
                </c:pt>
                <c:pt idx="1014">
                  <c:v>1174</c:v>
                </c:pt>
                <c:pt idx="1015">
                  <c:v>1175</c:v>
                </c:pt>
                <c:pt idx="1016">
                  <c:v>1176</c:v>
                </c:pt>
                <c:pt idx="1017">
                  <c:v>1177</c:v>
                </c:pt>
                <c:pt idx="1018">
                  <c:v>1178</c:v>
                </c:pt>
                <c:pt idx="1019">
                  <c:v>1179</c:v>
                </c:pt>
                <c:pt idx="1020">
                  <c:v>1180</c:v>
                </c:pt>
                <c:pt idx="1021">
                  <c:v>1181</c:v>
                </c:pt>
                <c:pt idx="1022">
                  <c:v>1182</c:v>
                </c:pt>
                <c:pt idx="1023">
                  <c:v>1183</c:v>
                </c:pt>
                <c:pt idx="1024">
                  <c:v>1184</c:v>
                </c:pt>
                <c:pt idx="1025">
                  <c:v>1185</c:v>
                </c:pt>
                <c:pt idx="1026">
                  <c:v>1186</c:v>
                </c:pt>
                <c:pt idx="1027">
                  <c:v>1187</c:v>
                </c:pt>
                <c:pt idx="1028">
                  <c:v>1188</c:v>
                </c:pt>
                <c:pt idx="1029">
                  <c:v>1189</c:v>
                </c:pt>
                <c:pt idx="1030">
                  <c:v>1190</c:v>
                </c:pt>
                <c:pt idx="1031">
                  <c:v>1191</c:v>
                </c:pt>
                <c:pt idx="1032">
                  <c:v>1192</c:v>
                </c:pt>
                <c:pt idx="1033">
                  <c:v>1193</c:v>
                </c:pt>
                <c:pt idx="1034">
                  <c:v>1194</c:v>
                </c:pt>
                <c:pt idx="1035">
                  <c:v>1195</c:v>
                </c:pt>
                <c:pt idx="1036">
                  <c:v>1196</c:v>
                </c:pt>
                <c:pt idx="1037">
                  <c:v>1197</c:v>
                </c:pt>
                <c:pt idx="1038">
                  <c:v>1198</c:v>
                </c:pt>
                <c:pt idx="1039">
                  <c:v>1199</c:v>
                </c:pt>
                <c:pt idx="1040">
                  <c:v>1200</c:v>
                </c:pt>
                <c:pt idx="1041">
                  <c:v>1201</c:v>
                </c:pt>
                <c:pt idx="1042">
                  <c:v>1202</c:v>
                </c:pt>
                <c:pt idx="1043">
                  <c:v>1203</c:v>
                </c:pt>
                <c:pt idx="1044">
                  <c:v>1204</c:v>
                </c:pt>
                <c:pt idx="1045">
                  <c:v>1205</c:v>
                </c:pt>
                <c:pt idx="1046">
                  <c:v>1206</c:v>
                </c:pt>
                <c:pt idx="1047">
                  <c:v>1207</c:v>
                </c:pt>
                <c:pt idx="1048">
                  <c:v>1208</c:v>
                </c:pt>
                <c:pt idx="1049">
                  <c:v>1209</c:v>
                </c:pt>
                <c:pt idx="1050">
                  <c:v>1210</c:v>
                </c:pt>
                <c:pt idx="1051">
                  <c:v>1211</c:v>
                </c:pt>
                <c:pt idx="1052">
                  <c:v>1212</c:v>
                </c:pt>
                <c:pt idx="1053">
                  <c:v>1213</c:v>
                </c:pt>
                <c:pt idx="1054">
                  <c:v>1214</c:v>
                </c:pt>
                <c:pt idx="1055">
                  <c:v>1215</c:v>
                </c:pt>
                <c:pt idx="1056">
                  <c:v>1216</c:v>
                </c:pt>
                <c:pt idx="1057">
                  <c:v>1217</c:v>
                </c:pt>
                <c:pt idx="1058">
                  <c:v>1218</c:v>
                </c:pt>
                <c:pt idx="1059">
                  <c:v>1219</c:v>
                </c:pt>
                <c:pt idx="1060">
                  <c:v>1220</c:v>
                </c:pt>
                <c:pt idx="1061">
                  <c:v>1221</c:v>
                </c:pt>
                <c:pt idx="1062">
                  <c:v>1222</c:v>
                </c:pt>
                <c:pt idx="1063">
                  <c:v>1223</c:v>
                </c:pt>
                <c:pt idx="1064">
                  <c:v>1224</c:v>
                </c:pt>
                <c:pt idx="1065">
                  <c:v>1225</c:v>
                </c:pt>
                <c:pt idx="1066">
                  <c:v>1226</c:v>
                </c:pt>
                <c:pt idx="1067">
                  <c:v>1227</c:v>
                </c:pt>
                <c:pt idx="1068">
                  <c:v>1228</c:v>
                </c:pt>
                <c:pt idx="1069">
                  <c:v>1229</c:v>
                </c:pt>
                <c:pt idx="1070">
                  <c:v>1230</c:v>
                </c:pt>
                <c:pt idx="1071">
                  <c:v>1231</c:v>
                </c:pt>
                <c:pt idx="1072">
                  <c:v>1232</c:v>
                </c:pt>
                <c:pt idx="1073">
                  <c:v>1233</c:v>
                </c:pt>
                <c:pt idx="1074">
                  <c:v>1234</c:v>
                </c:pt>
                <c:pt idx="1075">
                  <c:v>1235</c:v>
                </c:pt>
                <c:pt idx="1076">
                  <c:v>1236</c:v>
                </c:pt>
                <c:pt idx="1077">
                  <c:v>1237</c:v>
                </c:pt>
                <c:pt idx="1078">
                  <c:v>1238</c:v>
                </c:pt>
                <c:pt idx="1079">
                  <c:v>1239</c:v>
                </c:pt>
                <c:pt idx="1080">
                  <c:v>1240</c:v>
                </c:pt>
                <c:pt idx="1081">
                  <c:v>1241</c:v>
                </c:pt>
                <c:pt idx="1082">
                  <c:v>1242</c:v>
                </c:pt>
                <c:pt idx="1083">
                  <c:v>1243</c:v>
                </c:pt>
                <c:pt idx="1084">
                  <c:v>1244</c:v>
                </c:pt>
                <c:pt idx="1085">
                  <c:v>1245</c:v>
                </c:pt>
                <c:pt idx="1086">
                  <c:v>1246</c:v>
                </c:pt>
                <c:pt idx="1087">
                  <c:v>1247</c:v>
                </c:pt>
                <c:pt idx="1088">
                  <c:v>1248</c:v>
                </c:pt>
                <c:pt idx="1089">
                  <c:v>1249</c:v>
                </c:pt>
                <c:pt idx="1090">
                  <c:v>1250</c:v>
                </c:pt>
                <c:pt idx="1091">
                  <c:v>1251</c:v>
                </c:pt>
                <c:pt idx="1092">
                  <c:v>1252</c:v>
                </c:pt>
                <c:pt idx="1093">
                  <c:v>1253</c:v>
                </c:pt>
                <c:pt idx="1094">
                  <c:v>1254</c:v>
                </c:pt>
                <c:pt idx="1095">
                  <c:v>1255</c:v>
                </c:pt>
                <c:pt idx="1096">
                  <c:v>1256</c:v>
                </c:pt>
                <c:pt idx="1097">
                  <c:v>1257</c:v>
                </c:pt>
                <c:pt idx="1098">
                  <c:v>1258</c:v>
                </c:pt>
                <c:pt idx="1099">
                  <c:v>1259</c:v>
                </c:pt>
                <c:pt idx="1100">
                  <c:v>1260</c:v>
                </c:pt>
                <c:pt idx="1101">
                  <c:v>1261</c:v>
                </c:pt>
                <c:pt idx="1102">
                  <c:v>1262</c:v>
                </c:pt>
                <c:pt idx="1103">
                  <c:v>1263</c:v>
                </c:pt>
                <c:pt idx="1104">
                  <c:v>1264</c:v>
                </c:pt>
                <c:pt idx="1105">
                  <c:v>1265</c:v>
                </c:pt>
                <c:pt idx="1106">
                  <c:v>1266</c:v>
                </c:pt>
                <c:pt idx="1107">
                  <c:v>1267</c:v>
                </c:pt>
                <c:pt idx="1108">
                  <c:v>1268</c:v>
                </c:pt>
                <c:pt idx="1109">
                  <c:v>1269</c:v>
                </c:pt>
                <c:pt idx="1110">
                  <c:v>1270</c:v>
                </c:pt>
                <c:pt idx="1111">
                  <c:v>1271</c:v>
                </c:pt>
                <c:pt idx="1112">
                  <c:v>1272</c:v>
                </c:pt>
                <c:pt idx="1113">
                  <c:v>1273</c:v>
                </c:pt>
                <c:pt idx="1114">
                  <c:v>1274</c:v>
                </c:pt>
                <c:pt idx="1115">
                  <c:v>1275</c:v>
                </c:pt>
                <c:pt idx="1116">
                  <c:v>1276</c:v>
                </c:pt>
                <c:pt idx="1117">
                  <c:v>1277</c:v>
                </c:pt>
                <c:pt idx="1118">
                  <c:v>1278</c:v>
                </c:pt>
                <c:pt idx="1119">
                  <c:v>1279</c:v>
                </c:pt>
                <c:pt idx="1120">
                  <c:v>1280</c:v>
                </c:pt>
                <c:pt idx="1121">
                  <c:v>1281</c:v>
                </c:pt>
                <c:pt idx="1122">
                  <c:v>1282</c:v>
                </c:pt>
                <c:pt idx="1123">
                  <c:v>1283</c:v>
                </c:pt>
                <c:pt idx="1124">
                  <c:v>1284</c:v>
                </c:pt>
                <c:pt idx="1125">
                  <c:v>1285</c:v>
                </c:pt>
                <c:pt idx="1126">
                  <c:v>1286</c:v>
                </c:pt>
                <c:pt idx="1127">
                  <c:v>1287</c:v>
                </c:pt>
                <c:pt idx="1128">
                  <c:v>1288</c:v>
                </c:pt>
                <c:pt idx="1129">
                  <c:v>1289</c:v>
                </c:pt>
                <c:pt idx="1130">
                  <c:v>1290</c:v>
                </c:pt>
                <c:pt idx="1131">
                  <c:v>1291</c:v>
                </c:pt>
                <c:pt idx="1132">
                  <c:v>1292</c:v>
                </c:pt>
                <c:pt idx="1133">
                  <c:v>1293</c:v>
                </c:pt>
                <c:pt idx="1134">
                  <c:v>1294</c:v>
                </c:pt>
                <c:pt idx="1135">
                  <c:v>1295</c:v>
                </c:pt>
                <c:pt idx="1136">
                  <c:v>1296</c:v>
                </c:pt>
                <c:pt idx="1137">
                  <c:v>1297</c:v>
                </c:pt>
                <c:pt idx="1138">
                  <c:v>1298</c:v>
                </c:pt>
                <c:pt idx="1139">
                  <c:v>1299</c:v>
                </c:pt>
                <c:pt idx="1140">
                  <c:v>1300</c:v>
                </c:pt>
                <c:pt idx="1141">
                  <c:v>1301</c:v>
                </c:pt>
                <c:pt idx="1142">
                  <c:v>1302</c:v>
                </c:pt>
                <c:pt idx="1143">
                  <c:v>1303</c:v>
                </c:pt>
                <c:pt idx="1144">
                  <c:v>1304</c:v>
                </c:pt>
                <c:pt idx="1145">
                  <c:v>1305</c:v>
                </c:pt>
                <c:pt idx="1146">
                  <c:v>1306</c:v>
                </c:pt>
                <c:pt idx="1147">
                  <c:v>1307</c:v>
                </c:pt>
                <c:pt idx="1148">
                  <c:v>1308</c:v>
                </c:pt>
                <c:pt idx="1149">
                  <c:v>1309</c:v>
                </c:pt>
                <c:pt idx="1150">
                  <c:v>1310</c:v>
                </c:pt>
                <c:pt idx="1151">
                  <c:v>1311</c:v>
                </c:pt>
                <c:pt idx="1152">
                  <c:v>1312</c:v>
                </c:pt>
                <c:pt idx="1153">
                  <c:v>1313</c:v>
                </c:pt>
                <c:pt idx="1154">
                  <c:v>1314</c:v>
                </c:pt>
                <c:pt idx="1155">
                  <c:v>1315</c:v>
                </c:pt>
                <c:pt idx="1156">
                  <c:v>1316</c:v>
                </c:pt>
                <c:pt idx="1157">
                  <c:v>1317</c:v>
                </c:pt>
                <c:pt idx="1158">
                  <c:v>1318</c:v>
                </c:pt>
                <c:pt idx="1159">
                  <c:v>1319</c:v>
                </c:pt>
                <c:pt idx="1160">
                  <c:v>1320</c:v>
                </c:pt>
                <c:pt idx="1161">
                  <c:v>1321</c:v>
                </c:pt>
                <c:pt idx="1162">
                  <c:v>1322</c:v>
                </c:pt>
                <c:pt idx="1163">
                  <c:v>1323</c:v>
                </c:pt>
                <c:pt idx="1164">
                  <c:v>1324</c:v>
                </c:pt>
                <c:pt idx="1165">
                  <c:v>1325</c:v>
                </c:pt>
                <c:pt idx="1166">
                  <c:v>1326</c:v>
                </c:pt>
                <c:pt idx="1167">
                  <c:v>1327</c:v>
                </c:pt>
                <c:pt idx="1168">
                  <c:v>1328</c:v>
                </c:pt>
                <c:pt idx="1169">
                  <c:v>1329</c:v>
                </c:pt>
                <c:pt idx="1170">
                  <c:v>1330</c:v>
                </c:pt>
                <c:pt idx="1171">
                  <c:v>1331</c:v>
                </c:pt>
                <c:pt idx="1172">
                  <c:v>1332</c:v>
                </c:pt>
                <c:pt idx="1173">
                  <c:v>1333</c:v>
                </c:pt>
                <c:pt idx="1174">
                  <c:v>1334</c:v>
                </c:pt>
                <c:pt idx="1175">
                  <c:v>1335</c:v>
                </c:pt>
                <c:pt idx="1176">
                  <c:v>1336</c:v>
                </c:pt>
                <c:pt idx="1177">
                  <c:v>1337</c:v>
                </c:pt>
                <c:pt idx="1178">
                  <c:v>1338</c:v>
                </c:pt>
                <c:pt idx="1179">
                  <c:v>1339</c:v>
                </c:pt>
                <c:pt idx="1180">
                  <c:v>1340</c:v>
                </c:pt>
                <c:pt idx="1181">
                  <c:v>1341</c:v>
                </c:pt>
                <c:pt idx="1182">
                  <c:v>1342</c:v>
                </c:pt>
                <c:pt idx="1183">
                  <c:v>1343</c:v>
                </c:pt>
                <c:pt idx="1184">
                  <c:v>1344</c:v>
                </c:pt>
                <c:pt idx="1185">
                  <c:v>1345</c:v>
                </c:pt>
                <c:pt idx="1186">
                  <c:v>1346</c:v>
                </c:pt>
                <c:pt idx="1187">
                  <c:v>1347</c:v>
                </c:pt>
                <c:pt idx="1188">
                  <c:v>1348</c:v>
                </c:pt>
                <c:pt idx="1189">
                  <c:v>1349</c:v>
                </c:pt>
                <c:pt idx="1190">
                  <c:v>1350</c:v>
                </c:pt>
                <c:pt idx="1191">
                  <c:v>1351</c:v>
                </c:pt>
                <c:pt idx="1192">
                  <c:v>1352</c:v>
                </c:pt>
                <c:pt idx="1193">
                  <c:v>1353</c:v>
                </c:pt>
                <c:pt idx="1194">
                  <c:v>1354</c:v>
                </c:pt>
                <c:pt idx="1195">
                  <c:v>1355</c:v>
                </c:pt>
                <c:pt idx="1196">
                  <c:v>1356</c:v>
                </c:pt>
                <c:pt idx="1197">
                  <c:v>1357</c:v>
                </c:pt>
                <c:pt idx="1198">
                  <c:v>1358</c:v>
                </c:pt>
                <c:pt idx="1199">
                  <c:v>1359</c:v>
                </c:pt>
                <c:pt idx="1200">
                  <c:v>1360</c:v>
                </c:pt>
                <c:pt idx="1201">
                  <c:v>1361</c:v>
                </c:pt>
                <c:pt idx="1202">
                  <c:v>1362</c:v>
                </c:pt>
                <c:pt idx="1203">
                  <c:v>1363</c:v>
                </c:pt>
                <c:pt idx="1204">
                  <c:v>1364</c:v>
                </c:pt>
                <c:pt idx="1205">
                  <c:v>1365</c:v>
                </c:pt>
                <c:pt idx="1206">
                  <c:v>1366</c:v>
                </c:pt>
                <c:pt idx="1207">
                  <c:v>1367</c:v>
                </c:pt>
                <c:pt idx="1208">
                  <c:v>1368</c:v>
                </c:pt>
                <c:pt idx="1209">
                  <c:v>1369</c:v>
                </c:pt>
                <c:pt idx="1210">
                  <c:v>1370</c:v>
                </c:pt>
                <c:pt idx="1211">
                  <c:v>1371</c:v>
                </c:pt>
                <c:pt idx="1212">
                  <c:v>1372</c:v>
                </c:pt>
                <c:pt idx="1213">
                  <c:v>1373</c:v>
                </c:pt>
                <c:pt idx="1214">
                  <c:v>1374</c:v>
                </c:pt>
                <c:pt idx="1215">
                  <c:v>1375</c:v>
                </c:pt>
                <c:pt idx="1216">
                  <c:v>1376</c:v>
                </c:pt>
                <c:pt idx="1217">
                  <c:v>1377</c:v>
                </c:pt>
                <c:pt idx="1218">
                  <c:v>1378</c:v>
                </c:pt>
                <c:pt idx="1219">
                  <c:v>1379</c:v>
                </c:pt>
                <c:pt idx="1220">
                  <c:v>1380</c:v>
                </c:pt>
                <c:pt idx="1221">
                  <c:v>1381</c:v>
                </c:pt>
                <c:pt idx="1222">
                  <c:v>1382</c:v>
                </c:pt>
                <c:pt idx="1223">
                  <c:v>1383</c:v>
                </c:pt>
                <c:pt idx="1224">
                  <c:v>1384</c:v>
                </c:pt>
                <c:pt idx="1225">
                  <c:v>1385</c:v>
                </c:pt>
                <c:pt idx="1226">
                  <c:v>1386</c:v>
                </c:pt>
                <c:pt idx="1227">
                  <c:v>1387</c:v>
                </c:pt>
                <c:pt idx="1228">
                  <c:v>1388</c:v>
                </c:pt>
                <c:pt idx="1229">
                  <c:v>1389</c:v>
                </c:pt>
                <c:pt idx="1230">
                  <c:v>1390</c:v>
                </c:pt>
                <c:pt idx="1231">
                  <c:v>1391</c:v>
                </c:pt>
                <c:pt idx="1232">
                  <c:v>1392</c:v>
                </c:pt>
                <c:pt idx="1233">
                  <c:v>1393</c:v>
                </c:pt>
                <c:pt idx="1234">
                  <c:v>1394</c:v>
                </c:pt>
                <c:pt idx="1235">
                  <c:v>1395</c:v>
                </c:pt>
                <c:pt idx="1236">
                  <c:v>1396</c:v>
                </c:pt>
                <c:pt idx="1237">
                  <c:v>1397</c:v>
                </c:pt>
                <c:pt idx="1238">
                  <c:v>1398</c:v>
                </c:pt>
                <c:pt idx="1239">
                  <c:v>1399</c:v>
                </c:pt>
                <c:pt idx="1240">
                  <c:v>1400</c:v>
                </c:pt>
                <c:pt idx="1241">
                  <c:v>1401</c:v>
                </c:pt>
                <c:pt idx="1242">
                  <c:v>1402</c:v>
                </c:pt>
                <c:pt idx="1243">
                  <c:v>1403</c:v>
                </c:pt>
                <c:pt idx="1244">
                  <c:v>1404</c:v>
                </c:pt>
                <c:pt idx="1245">
                  <c:v>1405</c:v>
                </c:pt>
                <c:pt idx="1246">
                  <c:v>1406</c:v>
                </c:pt>
                <c:pt idx="1247">
                  <c:v>1407</c:v>
                </c:pt>
                <c:pt idx="1248">
                  <c:v>1408</c:v>
                </c:pt>
                <c:pt idx="1249">
                  <c:v>1409</c:v>
                </c:pt>
                <c:pt idx="1250">
                  <c:v>1410</c:v>
                </c:pt>
                <c:pt idx="1251">
                  <c:v>1411</c:v>
                </c:pt>
                <c:pt idx="1252">
                  <c:v>1412</c:v>
                </c:pt>
                <c:pt idx="1253">
                  <c:v>1413</c:v>
                </c:pt>
                <c:pt idx="1254">
                  <c:v>1414</c:v>
                </c:pt>
                <c:pt idx="1255">
                  <c:v>1415</c:v>
                </c:pt>
                <c:pt idx="1256">
                  <c:v>1416</c:v>
                </c:pt>
                <c:pt idx="1257">
                  <c:v>1417</c:v>
                </c:pt>
                <c:pt idx="1258">
                  <c:v>1418</c:v>
                </c:pt>
                <c:pt idx="1259">
                  <c:v>1419</c:v>
                </c:pt>
                <c:pt idx="1260">
                  <c:v>1420</c:v>
                </c:pt>
                <c:pt idx="1261">
                  <c:v>1421</c:v>
                </c:pt>
                <c:pt idx="1262">
                  <c:v>1422</c:v>
                </c:pt>
                <c:pt idx="1263">
                  <c:v>1423</c:v>
                </c:pt>
                <c:pt idx="1264">
                  <c:v>1424</c:v>
                </c:pt>
                <c:pt idx="1265">
                  <c:v>1425</c:v>
                </c:pt>
                <c:pt idx="1266">
                  <c:v>1426</c:v>
                </c:pt>
                <c:pt idx="1267">
                  <c:v>1427</c:v>
                </c:pt>
                <c:pt idx="1268">
                  <c:v>1428</c:v>
                </c:pt>
                <c:pt idx="1269">
                  <c:v>1429</c:v>
                </c:pt>
                <c:pt idx="1270">
                  <c:v>1430</c:v>
                </c:pt>
                <c:pt idx="1271">
                  <c:v>1431</c:v>
                </c:pt>
                <c:pt idx="1272">
                  <c:v>1432</c:v>
                </c:pt>
                <c:pt idx="1273">
                  <c:v>1433</c:v>
                </c:pt>
                <c:pt idx="1274">
                  <c:v>1434</c:v>
                </c:pt>
                <c:pt idx="1275">
                  <c:v>1435</c:v>
                </c:pt>
                <c:pt idx="1276">
                  <c:v>1436</c:v>
                </c:pt>
                <c:pt idx="1277">
                  <c:v>1437</c:v>
                </c:pt>
                <c:pt idx="1278">
                  <c:v>1438</c:v>
                </c:pt>
                <c:pt idx="1279">
                  <c:v>1439</c:v>
                </c:pt>
                <c:pt idx="1280">
                  <c:v>1440</c:v>
                </c:pt>
                <c:pt idx="1281">
                  <c:v>1441</c:v>
                </c:pt>
                <c:pt idx="1282">
                  <c:v>1442</c:v>
                </c:pt>
                <c:pt idx="1283">
                  <c:v>1443</c:v>
                </c:pt>
                <c:pt idx="1284">
                  <c:v>1444</c:v>
                </c:pt>
                <c:pt idx="1285">
                  <c:v>1445</c:v>
                </c:pt>
                <c:pt idx="1286">
                  <c:v>1446</c:v>
                </c:pt>
                <c:pt idx="1287">
                  <c:v>1447</c:v>
                </c:pt>
                <c:pt idx="1288">
                  <c:v>1448</c:v>
                </c:pt>
                <c:pt idx="1289">
                  <c:v>1449</c:v>
                </c:pt>
                <c:pt idx="1290">
                  <c:v>1450</c:v>
                </c:pt>
                <c:pt idx="1291">
                  <c:v>1451</c:v>
                </c:pt>
                <c:pt idx="1292">
                  <c:v>1452</c:v>
                </c:pt>
                <c:pt idx="1293">
                  <c:v>1453</c:v>
                </c:pt>
                <c:pt idx="1294">
                  <c:v>1454</c:v>
                </c:pt>
                <c:pt idx="1295">
                  <c:v>1455</c:v>
                </c:pt>
                <c:pt idx="1296">
                  <c:v>1456</c:v>
                </c:pt>
                <c:pt idx="1297">
                  <c:v>1457</c:v>
                </c:pt>
                <c:pt idx="1298">
                  <c:v>1458</c:v>
                </c:pt>
                <c:pt idx="1299">
                  <c:v>1459</c:v>
                </c:pt>
                <c:pt idx="1300">
                  <c:v>1460</c:v>
                </c:pt>
                <c:pt idx="1301">
                  <c:v>1461</c:v>
                </c:pt>
                <c:pt idx="1302">
                  <c:v>1462</c:v>
                </c:pt>
                <c:pt idx="1303">
                  <c:v>1463</c:v>
                </c:pt>
                <c:pt idx="1304">
                  <c:v>1464</c:v>
                </c:pt>
                <c:pt idx="1305">
                  <c:v>1465</c:v>
                </c:pt>
                <c:pt idx="1306">
                  <c:v>1466</c:v>
                </c:pt>
                <c:pt idx="1307">
                  <c:v>1467</c:v>
                </c:pt>
                <c:pt idx="1308">
                  <c:v>1468</c:v>
                </c:pt>
                <c:pt idx="1309">
                  <c:v>1469</c:v>
                </c:pt>
                <c:pt idx="1310">
                  <c:v>1470</c:v>
                </c:pt>
                <c:pt idx="1311">
                  <c:v>1471</c:v>
                </c:pt>
                <c:pt idx="1312">
                  <c:v>1472</c:v>
                </c:pt>
                <c:pt idx="1313">
                  <c:v>1473</c:v>
                </c:pt>
                <c:pt idx="1314">
                  <c:v>1474</c:v>
                </c:pt>
                <c:pt idx="1315">
                  <c:v>1475</c:v>
                </c:pt>
                <c:pt idx="1316">
                  <c:v>1476</c:v>
                </c:pt>
                <c:pt idx="1317">
                  <c:v>1477</c:v>
                </c:pt>
                <c:pt idx="1318">
                  <c:v>1478</c:v>
                </c:pt>
                <c:pt idx="1319">
                  <c:v>1479</c:v>
                </c:pt>
                <c:pt idx="1320">
                  <c:v>1480</c:v>
                </c:pt>
                <c:pt idx="1321">
                  <c:v>1481</c:v>
                </c:pt>
                <c:pt idx="1322">
                  <c:v>1482</c:v>
                </c:pt>
                <c:pt idx="1323">
                  <c:v>1483</c:v>
                </c:pt>
                <c:pt idx="1324">
                  <c:v>1484</c:v>
                </c:pt>
                <c:pt idx="1325">
                  <c:v>1485</c:v>
                </c:pt>
                <c:pt idx="1326">
                  <c:v>1486</c:v>
                </c:pt>
                <c:pt idx="1327">
                  <c:v>1487</c:v>
                </c:pt>
                <c:pt idx="1328">
                  <c:v>1488</c:v>
                </c:pt>
                <c:pt idx="1329">
                  <c:v>1489</c:v>
                </c:pt>
                <c:pt idx="1330">
                  <c:v>1490</c:v>
                </c:pt>
                <c:pt idx="1331">
                  <c:v>1491</c:v>
                </c:pt>
                <c:pt idx="1332">
                  <c:v>1492</c:v>
                </c:pt>
                <c:pt idx="1333">
                  <c:v>1493</c:v>
                </c:pt>
                <c:pt idx="1334">
                  <c:v>1494</c:v>
                </c:pt>
                <c:pt idx="1335">
                  <c:v>1495</c:v>
                </c:pt>
                <c:pt idx="1336">
                  <c:v>1496</c:v>
                </c:pt>
                <c:pt idx="1337">
                  <c:v>1497</c:v>
                </c:pt>
                <c:pt idx="1338">
                  <c:v>1498</c:v>
                </c:pt>
                <c:pt idx="1339">
                  <c:v>1499</c:v>
                </c:pt>
                <c:pt idx="1340">
                  <c:v>1500</c:v>
                </c:pt>
                <c:pt idx="1341">
                  <c:v>1501</c:v>
                </c:pt>
                <c:pt idx="1342">
                  <c:v>1502</c:v>
                </c:pt>
                <c:pt idx="1343">
                  <c:v>1503</c:v>
                </c:pt>
                <c:pt idx="1344">
                  <c:v>1504</c:v>
                </c:pt>
                <c:pt idx="1345">
                  <c:v>1505</c:v>
                </c:pt>
                <c:pt idx="1346">
                  <c:v>1506</c:v>
                </c:pt>
                <c:pt idx="1347">
                  <c:v>1507</c:v>
                </c:pt>
                <c:pt idx="1348">
                  <c:v>1508</c:v>
                </c:pt>
                <c:pt idx="1349">
                  <c:v>1509</c:v>
                </c:pt>
                <c:pt idx="1350">
                  <c:v>1510</c:v>
                </c:pt>
                <c:pt idx="1351">
                  <c:v>1511</c:v>
                </c:pt>
                <c:pt idx="1352">
                  <c:v>1512</c:v>
                </c:pt>
                <c:pt idx="1353">
                  <c:v>1513</c:v>
                </c:pt>
                <c:pt idx="1354">
                  <c:v>1514</c:v>
                </c:pt>
                <c:pt idx="1355">
                  <c:v>1515</c:v>
                </c:pt>
                <c:pt idx="1356">
                  <c:v>1516</c:v>
                </c:pt>
                <c:pt idx="1357">
                  <c:v>1517</c:v>
                </c:pt>
                <c:pt idx="1358">
                  <c:v>1518</c:v>
                </c:pt>
                <c:pt idx="1359">
                  <c:v>1519</c:v>
                </c:pt>
                <c:pt idx="1360">
                  <c:v>1520</c:v>
                </c:pt>
                <c:pt idx="1361">
                  <c:v>1521</c:v>
                </c:pt>
                <c:pt idx="1362">
                  <c:v>1522</c:v>
                </c:pt>
                <c:pt idx="1363">
                  <c:v>1523</c:v>
                </c:pt>
                <c:pt idx="1364">
                  <c:v>1524</c:v>
                </c:pt>
                <c:pt idx="1365">
                  <c:v>1525</c:v>
                </c:pt>
                <c:pt idx="1366">
                  <c:v>1526</c:v>
                </c:pt>
                <c:pt idx="1367">
                  <c:v>1527</c:v>
                </c:pt>
                <c:pt idx="1368">
                  <c:v>1528</c:v>
                </c:pt>
                <c:pt idx="1369">
                  <c:v>1529</c:v>
                </c:pt>
                <c:pt idx="1370">
                  <c:v>1530</c:v>
                </c:pt>
                <c:pt idx="1371">
                  <c:v>1531</c:v>
                </c:pt>
                <c:pt idx="1372">
                  <c:v>1532</c:v>
                </c:pt>
                <c:pt idx="1373">
                  <c:v>1533</c:v>
                </c:pt>
                <c:pt idx="1374">
                  <c:v>1534</c:v>
                </c:pt>
                <c:pt idx="1375">
                  <c:v>1535</c:v>
                </c:pt>
                <c:pt idx="1376">
                  <c:v>1536</c:v>
                </c:pt>
                <c:pt idx="1377">
                  <c:v>1537</c:v>
                </c:pt>
                <c:pt idx="1378">
                  <c:v>1538</c:v>
                </c:pt>
                <c:pt idx="1379">
                  <c:v>1539</c:v>
                </c:pt>
                <c:pt idx="1380">
                  <c:v>1540</c:v>
                </c:pt>
                <c:pt idx="1381">
                  <c:v>1541</c:v>
                </c:pt>
                <c:pt idx="1382">
                  <c:v>1542</c:v>
                </c:pt>
                <c:pt idx="1383">
                  <c:v>1543</c:v>
                </c:pt>
                <c:pt idx="1384">
                  <c:v>1544</c:v>
                </c:pt>
                <c:pt idx="1385">
                  <c:v>1545</c:v>
                </c:pt>
                <c:pt idx="1386">
                  <c:v>1546</c:v>
                </c:pt>
                <c:pt idx="1387">
                  <c:v>1547</c:v>
                </c:pt>
                <c:pt idx="1388">
                  <c:v>1548</c:v>
                </c:pt>
                <c:pt idx="1389">
                  <c:v>1549</c:v>
                </c:pt>
                <c:pt idx="1390">
                  <c:v>1550</c:v>
                </c:pt>
                <c:pt idx="1391">
                  <c:v>1551</c:v>
                </c:pt>
                <c:pt idx="1392">
                  <c:v>1552</c:v>
                </c:pt>
                <c:pt idx="1393">
                  <c:v>1553</c:v>
                </c:pt>
                <c:pt idx="1394">
                  <c:v>1554</c:v>
                </c:pt>
                <c:pt idx="1395">
                  <c:v>1555</c:v>
                </c:pt>
                <c:pt idx="1396">
                  <c:v>1556</c:v>
                </c:pt>
                <c:pt idx="1397">
                  <c:v>1557</c:v>
                </c:pt>
                <c:pt idx="1398">
                  <c:v>1558</c:v>
                </c:pt>
                <c:pt idx="1399">
                  <c:v>1559</c:v>
                </c:pt>
                <c:pt idx="1400">
                  <c:v>1560</c:v>
                </c:pt>
                <c:pt idx="1401">
                  <c:v>1561</c:v>
                </c:pt>
                <c:pt idx="1402">
                  <c:v>1562</c:v>
                </c:pt>
                <c:pt idx="1403">
                  <c:v>1563</c:v>
                </c:pt>
                <c:pt idx="1404">
                  <c:v>1564</c:v>
                </c:pt>
                <c:pt idx="1405">
                  <c:v>1565</c:v>
                </c:pt>
                <c:pt idx="1406">
                  <c:v>1566</c:v>
                </c:pt>
                <c:pt idx="1407">
                  <c:v>1567</c:v>
                </c:pt>
                <c:pt idx="1408">
                  <c:v>1568</c:v>
                </c:pt>
                <c:pt idx="1409">
                  <c:v>1569</c:v>
                </c:pt>
                <c:pt idx="1410">
                  <c:v>1570</c:v>
                </c:pt>
                <c:pt idx="1411">
                  <c:v>1571</c:v>
                </c:pt>
                <c:pt idx="1412">
                  <c:v>1572</c:v>
                </c:pt>
                <c:pt idx="1413">
                  <c:v>1573</c:v>
                </c:pt>
                <c:pt idx="1414">
                  <c:v>1574</c:v>
                </c:pt>
                <c:pt idx="1415">
                  <c:v>1575</c:v>
                </c:pt>
                <c:pt idx="1416">
                  <c:v>1576</c:v>
                </c:pt>
                <c:pt idx="1417">
                  <c:v>1577</c:v>
                </c:pt>
                <c:pt idx="1418">
                  <c:v>1578</c:v>
                </c:pt>
                <c:pt idx="1419">
                  <c:v>1579</c:v>
                </c:pt>
                <c:pt idx="1420">
                  <c:v>1580</c:v>
                </c:pt>
                <c:pt idx="1421">
                  <c:v>1581</c:v>
                </c:pt>
                <c:pt idx="1422">
                  <c:v>1582</c:v>
                </c:pt>
                <c:pt idx="1423">
                  <c:v>1583</c:v>
                </c:pt>
                <c:pt idx="1424">
                  <c:v>1584</c:v>
                </c:pt>
                <c:pt idx="1425">
                  <c:v>1585</c:v>
                </c:pt>
                <c:pt idx="1426">
                  <c:v>1586</c:v>
                </c:pt>
                <c:pt idx="1427">
                  <c:v>1587</c:v>
                </c:pt>
                <c:pt idx="1428">
                  <c:v>1588</c:v>
                </c:pt>
                <c:pt idx="1429">
                  <c:v>1589</c:v>
                </c:pt>
                <c:pt idx="1430">
                  <c:v>1590</c:v>
                </c:pt>
                <c:pt idx="1431">
                  <c:v>1591</c:v>
                </c:pt>
                <c:pt idx="1432">
                  <c:v>1592</c:v>
                </c:pt>
                <c:pt idx="1433">
                  <c:v>1593</c:v>
                </c:pt>
                <c:pt idx="1434">
                  <c:v>1594</c:v>
                </c:pt>
                <c:pt idx="1435">
                  <c:v>1595</c:v>
                </c:pt>
                <c:pt idx="1436">
                  <c:v>1596</c:v>
                </c:pt>
                <c:pt idx="1437">
                  <c:v>1597</c:v>
                </c:pt>
                <c:pt idx="1438">
                  <c:v>1598</c:v>
                </c:pt>
                <c:pt idx="1439">
                  <c:v>1599</c:v>
                </c:pt>
                <c:pt idx="1440">
                  <c:v>1600</c:v>
                </c:pt>
                <c:pt idx="1441">
                  <c:v>1601</c:v>
                </c:pt>
                <c:pt idx="1442">
                  <c:v>1602</c:v>
                </c:pt>
                <c:pt idx="1443">
                  <c:v>1603</c:v>
                </c:pt>
                <c:pt idx="1444">
                  <c:v>1604</c:v>
                </c:pt>
                <c:pt idx="1445">
                  <c:v>1605</c:v>
                </c:pt>
                <c:pt idx="1446">
                  <c:v>1606</c:v>
                </c:pt>
                <c:pt idx="1447">
                  <c:v>1607</c:v>
                </c:pt>
                <c:pt idx="1448">
                  <c:v>1608</c:v>
                </c:pt>
                <c:pt idx="1449">
                  <c:v>1609</c:v>
                </c:pt>
                <c:pt idx="1450">
                  <c:v>1610</c:v>
                </c:pt>
                <c:pt idx="1451">
                  <c:v>1611</c:v>
                </c:pt>
                <c:pt idx="1452">
                  <c:v>1612</c:v>
                </c:pt>
                <c:pt idx="1453">
                  <c:v>1613</c:v>
                </c:pt>
                <c:pt idx="1454">
                  <c:v>1614</c:v>
                </c:pt>
                <c:pt idx="1455">
                  <c:v>1615</c:v>
                </c:pt>
                <c:pt idx="1456">
                  <c:v>1616</c:v>
                </c:pt>
                <c:pt idx="1457">
                  <c:v>1617</c:v>
                </c:pt>
                <c:pt idx="1458">
                  <c:v>1618</c:v>
                </c:pt>
                <c:pt idx="1459">
                  <c:v>1619</c:v>
                </c:pt>
                <c:pt idx="1460">
                  <c:v>1620</c:v>
                </c:pt>
                <c:pt idx="1461">
                  <c:v>1621</c:v>
                </c:pt>
                <c:pt idx="1462">
                  <c:v>1622</c:v>
                </c:pt>
                <c:pt idx="1463">
                  <c:v>1623</c:v>
                </c:pt>
                <c:pt idx="1464">
                  <c:v>1624</c:v>
                </c:pt>
                <c:pt idx="1465">
                  <c:v>1625</c:v>
                </c:pt>
                <c:pt idx="1466">
                  <c:v>1626</c:v>
                </c:pt>
                <c:pt idx="1467">
                  <c:v>1627</c:v>
                </c:pt>
                <c:pt idx="1468">
                  <c:v>1628</c:v>
                </c:pt>
                <c:pt idx="1469">
                  <c:v>1629</c:v>
                </c:pt>
                <c:pt idx="1470">
                  <c:v>1630</c:v>
                </c:pt>
                <c:pt idx="1471">
                  <c:v>1631</c:v>
                </c:pt>
                <c:pt idx="1472">
                  <c:v>1632</c:v>
                </c:pt>
                <c:pt idx="1473">
                  <c:v>1633</c:v>
                </c:pt>
                <c:pt idx="1474">
                  <c:v>1634</c:v>
                </c:pt>
                <c:pt idx="1475">
                  <c:v>1635</c:v>
                </c:pt>
                <c:pt idx="1476">
                  <c:v>1636</c:v>
                </c:pt>
                <c:pt idx="1477">
                  <c:v>1637</c:v>
                </c:pt>
                <c:pt idx="1478">
                  <c:v>1638</c:v>
                </c:pt>
                <c:pt idx="1479">
                  <c:v>1639</c:v>
                </c:pt>
                <c:pt idx="1480">
                  <c:v>1640</c:v>
                </c:pt>
                <c:pt idx="1481">
                  <c:v>1641</c:v>
                </c:pt>
                <c:pt idx="1482">
                  <c:v>1642</c:v>
                </c:pt>
                <c:pt idx="1483">
                  <c:v>1643</c:v>
                </c:pt>
                <c:pt idx="1484">
                  <c:v>1644</c:v>
                </c:pt>
                <c:pt idx="1485">
                  <c:v>1645</c:v>
                </c:pt>
                <c:pt idx="1486">
                  <c:v>1646</c:v>
                </c:pt>
                <c:pt idx="1487">
                  <c:v>1647</c:v>
                </c:pt>
                <c:pt idx="1488">
                  <c:v>1648</c:v>
                </c:pt>
                <c:pt idx="1489">
                  <c:v>1649</c:v>
                </c:pt>
                <c:pt idx="1490">
                  <c:v>1650</c:v>
                </c:pt>
                <c:pt idx="1491">
                  <c:v>1651</c:v>
                </c:pt>
                <c:pt idx="1492">
                  <c:v>1652</c:v>
                </c:pt>
                <c:pt idx="1493">
                  <c:v>1653</c:v>
                </c:pt>
                <c:pt idx="1494">
                  <c:v>1654</c:v>
                </c:pt>
                <c:pt idx="1495">
                  <c:v>1655</c:v>
                </c:pt>
                <c:pt idx="1496">
                  <c:v>1656</c:v>
                </c:pt>
                <c:pt idx="1497">
                  <c:v>1657</c:v>
                </c:pt>
                <c:pt idx="1498">
                  <c:v>1658</c:v>
                </c:pt>
                <c:pt idx="1499">
                  <c:v>1659</c:v>
                </c:pt>
                <c:pt idx="1500">
                  <c:v>1660</c:v>
                </c:pt>
                <c:pt idx="1501">
                  <c:v>1661</c:v>
                </c:pt>
                <c:pt idx="1502">
                  <c:v>1662</c:v>
                </c:pt>
                <c:pt idx="1503">
                  <c:v>1663</c:v>
                </c:pt>
                <c:pt idx="1504">
                  <c:v>1664</c:v>
                </c:pt>
                <c:pt idx="1505">
                  <c:v>1665</c:v>
                </c:pt>
                <c:pt idx="1506">
                  <c:v>1666</c:v>
                </c:pt>
                <c:pt idx="1507">
                  <c:v>1667</c:v>
                </c:pt>
                <c:pt idx="1508">
                  <c:v>1668</c:v>
                </c:pt>
                <c:pt idx="1509">
                  <c:v>1669</c:v>
                </c:pt>
                <c:pt idx="1510">
                  <c:v>1670</c:v>
                </c:pt>
                <c:pt idx="1511">
                  <c:v>1671</c:v>
                </c:pt>
                <c:pt idx="1512">
                  <c:v>1672</c:v>
                </c:pt>
                <c:pt idx="1513">
                  <c:v>1673</c:v>
                </c:pt>
                <c:pt idx="1514">
                  <c:v>1674</c:v>
                </c:pt>
                <c:pt idx="1515">
                  <c:v>1675</c:v>
                </c:pt>
                <c:pt idx="1516">
                  <c:v>1676</c:v>
                </c:pt>
                <c:pt idx="1517">
                  <c:v>1677</c:v>
                </c:pt>
                <c:pt idx="1518">
                  <c:v>1678</c:v>
                </c:pt>
                <c:pt idx="1519">
                  <c:v>1679</c:v>
                </c:pt>
                <c:pt idx="1520">
                  <c:v>1680</c:v>
                </c:pt>
                <c:pt idx="1521">
                  <c:v>1681</c:v>
                </c:pt>
                <c:pt idx="1522">
                  <c:v>1682</c:v>
                </c:pt>
                <c:pt idx="1523">
                  <c:v>1683</c:v>
                </c:pt>
                <c:pt idx="1524">
                  <c:v>1684</c:v>
                </c:pt>
                <c:pt idx="1525">
                  <c:v>1685</c:v>
                </c:pt>
                <c:pt idx="1526">
                  <c:v>1686</c:v>
                </c:pt>
                <c:pt idx="1527">
                  <c:v>1687</c:v>
                </c:pt>
                <c:pt idx="1528">
                  <c:v>1688</c:v>
                </c:pt>
                <c:pt idx="1529">
                  <c:v>1689</c:v>
                </c:pt>
                <c:pt idx="1530">
                  <c:v>1690</c:v>
                </c:pt>
                <c:pt idx="1531">
                  <c:v>1691</c:v>
                </c:pt>
                <c:pt idx="1532">
                  <c:v>1692</c:v>
                </c:pt>
                <c:pt idx="1533">
                  <c:v>1693</c:v>
                </c:pt>
                <c:pt idx="1534">
                  <c:v>1694</c:v>
                </c:pt>
                <c:pt idx="1535">
                  <c:v>1695</c:v>
                </c:pt>
                <c:pt idx="1536">
                  <c:v>1696</c:v>
                </c:pt>
                <c:pt idx="1537">
                  <c:v>1697</c:v>
                </c:pt>
                <c:pt idx="1538">
                  <c:v>1698</c:v>
                </c:pt>
                <c:pt idx="1539">
                  <c:v>1699</c:v>
                </c:pt>
                <c:pt idx="1540">
                  <c:v>1700</c:v>
                </c:pt>
                <c:pt idx="1541">
                  <c:v>1702</c:v>
                </c:pt>
                <c:pt idx="1542">
                  <c:v>1705</c:v>
                </c:pt>
                <c:pt idx="1543">
                  <c:v>1710</c:v>
                </c:pt>
                <c:pt idx="1544">
                  <c:v>1715</c:v>
                </c:pt>
                <c:pt idx="1545">
                  <c:v>1720</c:v>
                </c:pt>
                <c:pt idx="1546">
                  <c:v>1725</c:v>
                </c:pt>
                <c:pt idx="1547">
                  <c:v>1730</c:v>
                </c:pt>
                <c:pt idx="1548">
                  <c:v>1735</c:v>
                </c:pt>
                <c:pt idx="1549">
                  <c:v>1740</c:v>
                </c:pt>
                <c:pt idx="1550">
                  <c:v>1745</c:v>
                </c:pt>
                <c:pt idx="1551">
                  <c:v>1750</c:v>
                </c:pt>
                <c:pt idx="1552">
                  <c:v>1755</c:v>
                </c:pt>
                <c:pt idx="1553">
                  <c:v>1760</c:v>
                </c:pt>
                <c:pt idx="1554">
                  <c:v>1765</c:v>
                </c:pt>
                <c:pt idx="1555">
                  <c:v>1770</c:v>
                </c:pt>
                <c:pt idx="1556">
                  <c:v>1775</c:v>
                </c:pt>
                <c:pt idx="1557">
                  <c:v>1780</c:v>
                </c:pt>
                <c:pt idx="1558">
                  <c:v>1785</c:v>
                </c:pt>
                <c:pt idx="1559">
                  <c:v>1790</c:v>
                </c:pt>
                <c:pt idx="1560">
                  <c:v>1795</c:v>
                </c:pt>
                <c:pt idx="1561">
                  <c:v>1800</c:v>
                </c:pt>
                <c:pt idx="1562">
                  <c:v>1805</c:v>
                </c:pt>
                <c:pt idx="1563">
                  <c:v>1810</c:v>
                </c:pt>
                <c:pt idx="1564">
                  <c:v>1815</c:v>
                </c:pt>
                <c:pt idx="1565">
                  <c:v>1820</c:v>
                </c:pt>
                <c:pt idx="1566">
                  <c:v>1825</c:v>
                </c:pt>
                <c:pt idx="1567">
                  <c:v>1830</c:v>
                </c:pt>
                <c:pt idx="1568">
                  <c:v>1835</c:v>
                </c:pt>
                <c:pt idx="1569">
                  <c:v>1840</c:v>
                </c:pt>
                <c:pt idx="1570">
                  <c:v>1845</c:v>
                </c:pt>
                <c:pt idx="1571">
                  <c:v>1850</c:v>
                </c:pt>
                <c:pt idx="1572">
                  <c:v>1855</c:v>
                </c:pt>
                <c:pt idx="1573">
                  <c:v>1860</c:v>
                </c:pt>
                <c:pt idx="1574">
                  <c:v>1865</c:v>
                </c:pt>
                <c:pt idx="1575">
                  <c:v>1870</c:v>
                </c:pt>
                <c:pt idx="1576">
                  <c:v>1875</c:v>
                </c:pt>
                <c:pt idx="1577">
                  <c:v>1880</c:v>
                </c:pt>
                <c:pt idx="1578">
                  <c:v>1885</c:v>
                </c:pt>
                <c:pt idx="1579">
                  <c:v>1890</c:v>
                </c:pt>
                <c:pt idx="1580">
                  <c:v>1895</c:v>
                </c:pt>
                <c:pt idx="1581">
                  <c:v>1900</c:v>
                </c:pt>
                <c:pt idx="1582">
                  <c:v>1905</c:v>
                </c:pt>
                <c:pt idx="1583">
                  <c:v>1910</c:v>
                </c:pt>
                <c:pt idx="1584">
                  <c:v>1915</c:v>
                </c:pt>
                <c:pt idx="1585">
                  <c:v>1920</c:v>
                </c:pt>
                <c:pt idx="1586">
                  <c:v>1925</c:v>
                </c:pt>
                <c:pt idx="1587">
                  <c:v>1930</c:v>
                </c:pt>
                <c:pt idx="1588">
                  <c:v>1935</c:v>
                </c:pt>
                <c:pt idx="1589">
                  <c:v>1940</c:v>
                </c:pt>
                <c:pt idx="1590">
                  <c:v>1945</c:v>
                </c:pt>
                <c:pt idx="1591">
                  <c:v>1950</c:v>
                </c:pt>
                <c:pt idx="1592">
                  <c:v>1955</c:v>
                </c:pt>
                <c:pt idx="1593">
                  <c:v>1960</c:v>
                </c:pt>
                <c:pt idx="1594">
                  <c:v>1965</c:v>
                </c:pt>
                <c:pt idx="1595">
                  <c:v>1970</c:v>
                </c:pt>
                <c:pt idx="1596">
                  <c:v>1975</c:v>
                </c:pt>
                <c:pt idx="1597">
                  <c:v>1980</c:v>
                </c:pt>
                <c:pt idx="1598">
                  <c:v>1985</c:v>
                </c:pt>
                <c:pt idx="1599">
                  <c:v>1990</c:v>
                </c:pt>
                <c:pt idx="1600">
                  <c:v>1995</c:v>
                </c:pt>
                <c:pt idx="1601">
                  <c:v>2000</c:v>
                </c:pt>
                <c:pt idx="1602">
                  <c:v>2005</c:v>
                </c:pt>
                <c:pt idx="1603">
                  <c:v>2010</c:v>
                </c:pt>
                <c:pt idx="1604">
                  <c:v>2015</c:v>
                </c:pt>
                <c:pt idx="1605">
                  <c:v>2020</c:v>
                </c:pt>
                <c:pt idx="1606">
                  <c:v>2025</c:v>
                </c:pt>
                <c:pt idx="1607">
                  <c:v>2030</c:v>
                </c:pt>
                <c:pt idx="1608">
                  <c:v>2035</c:v>
                </c:pt>
                <c:pt idx="1609">
                  <c:v>2040</c:v>
                </c:pt>
                <c:pt idx="1610">
                  <c:v>2045</c:v>
                </c:pt>
                <c:pt idx="1611">
                  <c:v>2050</c:v>
                </c:pt>
                <c:pt idx="1612">
                  <c:v>2055</c:v>
                </c:pt>
                <c:pt idx="1613">
                  <c:v>2060</c:v>
                </c:pt>
                <c:pt idx="1614">
                  <c:v>2065</c:v>
                </c:pt>
                <c:pt idx="1615">
                  <c:v>2070</c:v>
                </c:pt>
                <c:pt idx="1616">
                  <c:v>2075</c:v>
                </c:pt>
                <c:pt idx="1617">
                  <c:v>2080</c:v>
                </c:pt>
                <c:pt idx="1618">
                  <c:v>2085</c:v>
                </c:pt>
                <c:pt idx="1619">
                  <c:v>2090</c:v>
                </c:pt>
                <c:pt idx="1620">
                  <c:v>2095</c:v>
                </c:pt>
                <c:pt idx="1621">
                  <c:v>2100</c:v>
                </c:pt>
                <c:pt idx="1622">
                  <c:v>2105</c:v>
                </c:pt>
                <c:pt idx="1623">
                  <c:v>2110</c:v>
                </c:pt>
                <c:pt idx="1624">
                  <c:v>2115</c:v>
                </c:pt>
                <c:pt idx="1625">
                  <c:v>2120</c:v>
                </c:pt>
                <c:pt idx="1626">
                  <c:v>2125</c:v>
                </c:pt>
                <c:pt idx="1627">
                  <c:v>2130</c:v>
                </c:pt>
                <c:pt idx="1628">
                  <c:v>2135</c:v>
                </c:pt>
                <c:pt idx="1629">
                  <c:v>2140</c:v>
                </c:pt>
                <c:pt idx="1630">
                  <c:v>2145</c:v>
                </c:pt>
                <c:pt idx="1631">
                  <c:v>2150</c:v>
                </c:pt>
                <c:pt idx="1632">
                  <c:v>2155</c:v>
                </c:pt>
                <c:pt idx="1633">
                  <c:v>2160</c:v>
                </c:pt>
                <c:pt idx="1634">
                  <c:v>2165</c:v>
                </c:pt>
                <c:pt idx="1635">
                  <c:v>2170</c:v>
                </c:pt>
                <c:pt idx="1636">
                  <c:v>2175</c:v>
                </c:pt>
                <c:pt idx="1637">
                  <c:v>2180</c:v>
                </c:pt>
                <c:pt idx="1638">
                  <c:v>2185</c:v>
                </c:pt>
                <c:pt idx="1639">
                  <c:v>2190</c:v>
                </c:pt>
                <c:pt idx="1640">
                  <c:v>2195</c:v>
                </c:pt>
                <c:pt idx="1641">
                  <c:v>2200</c:v>
                </c:pt>
                <c:pt idx="1642">
                  <c:v>2205</c:v>
                </c:pt>
                <c:pt idx="1643">
                  <c:v>2210</c:v>
                </c:pt>
                <c:pt idx="1644">
                  <c:v>2215</c:v>
                </c:pt>
                <c:pt idx="1645">
                  <c:v>2220</c:v>
                </c:pt>
                <c:pt idx="1646">
                  <c:v>2225</c:v>
                </c:pt>
                <c:pt idx="1647">
                  <c:v>2230</c:v>
                </c:pt>
                <c:pt idx="1648">
                  <c:v>2235</c:v>
                </c:pt>
                <c:pt idx="1649">
                  <c:v>2240</c:v>
                </c:pt>
                <c:pt idx="1650">
                  <c:v>2245</c:v>
                </c:pt>
                <c:pt idx="1651">
                  <c:v>2250</c:v>
                </c:pt>
                <c:pt idx="1652">
                  <c:v>2255</c:v>
                </c:pt>
                <c:pt idx="1653">
                  <c:v>2260</c:v>
                </c:pt>
                <c:pt idx="1654">
                  <c:v>2265</c:v>
                </c:pt>
                <c:pt idx="1655">
                  <c:v>2270</c:v>
                </c:pt>
                <c:pt idx="1656">
                  <c:v>2275</c:v>
                </c:pt>
                <c:pt idx="1657">
                  <c:v>2280</c:v>
                </c:pt>
                <c:pt idx="1658">
                  <c:v>2285</c:v>
                </c:pt>
                <c:pt idx="1659">
                  <c:v>2290</c:v>
                </c:pt>
                <c:pt idx="1660">
                  <c:v>2295</c:v>
                </c:pt>
                <c:pt idx="1661">
                  <c:v>2300</c:v>
                </c:pt>
                <c:pt idx="1662">
                  <c:v>2305</c:v>
                </c:pt>
                <c:pt idx="1663">
                  <c:v>2310</c:v>
                </c:pt>
                <c:pt idx="1664">
                  <c:v>2315</c:v>
                </c:pt>
                <c:pt idx="1665">
                  <c:v>2320</c:v>
                </c:pt>
                <c:pt idx="1666">
                  <c:v>2325</c:v>
                </c:pt>
                <c:pt idx="1667">
                  <c:v>2330</c:v>
                </c:pt>
                <c:pt idx="1668">
                  <c:v>2335</c:v>
                </c:pt>
                <c:pt idx="1669">
                  <c:v>2340</c:v>
                </c:pt>
                <c:pt idx="1670">
                  <c:v>2345</c:v>
                </c:pt>
                <c:pt idx="1671">
                  <c:v>2350</c:v>
                </c:pt>
                <c:pt idx="1672">
                  <c:v>2355</c:v>
                </c:pt>
                <c:pt idx="1673">
                  <c:v>2360</c:v>
                </c:pt>
                <c:pt idx="1674">
                  <c:v>2365</c:v>
                </c:pt>
                <c:pt idx="1675">
                  <c:v>2370</c:v>
                </c:pt>
                <c:pt idx="1676">
                  <c:v>2375</c:v>
                </c:pt>
                <c:pt idx="1677">
                  <c:v>2380</c:v>
                </c:pt>
                <c:pt idx="1678">
                  <c:v>2385</c:v>
                </c:pt>
                <c:pt idx="1679">
                  <c:v>2390</c:v>
                </c:pt>
                <c:pt idx="1680">
                  <c:v>2395</c:v>
                </c:pt>
                <c:pt idx="1681">
                  <c:v>2400</c:v>
                </c:pt>
                <c:pt idx="1682">
                  <c:v>2405</c:v>
                </c:pt>
                <c:pt idx="1683">
                  <c:v>2410</c:v>
                </c:pt>
                <c:pt idx="1684">
                  <c:v>2415</c:v>
                </c:pt>
                <c:pt idx="1685">
                  <c:v>2420</c:v>
                </c:pt>
                <c:pt idx="1686">
                  <c:v>2425</c:v>
                </c:pt>
                <c:pt idx="1687">
                  <c:v>2430</c:v>
                </c:pt>
                <c:pt idx="1688">
                  <c:v>2435</c:v>
                </c:pt>
                <c:pt idx="1689">
                  <c:v>2440</c:v>
                </c:pt>
                <c:pt idx="1690">
                  <c:v>2445</c:v>
                </c:pt>
                <c:pt idx="1691">
                  <c:v>2450</c:v>
                </c:pt>
                <c:pt idx="1692">
                  <c:v>2455</c:v>
                </c:pt>
                <c:pt idx="1693">
                  <c:v>2460</c:v>
                </c:pt>
                <c:pt idx="1694">
                  <c:v>2465</c:v>
                </c:pt>
                <c:pt idx="1695">
                  <c:v>2470</c:v>
                </c:pt>
                <c:pt idx="1696">
                  <c:v>2475</c:v>
                </c:pt>
                <c:pt idx="1697">
                  <c:v>2480</c:v>
                </c:pt>
                <c:pt idx="1698">
                  <c:v>2485</c:v>
                </c:pt>
                <c:pt idx="1699">
                  <c:v>2490</c:v>
                </c:pt>
                <c:pt idx="1700">
                  <c:v>2495</c:v>
                </c:pt>
                <c:pt idx="1701">
                  <c:v>2500</c:v>
                </c:pt>
                <c:pt idx="1702">
                  <c:v>2505</c:v>
                </c:pt>
                <c:pt idx="1703">
                  <c:v>2510</c:v>
                </c:pt>
                <c:pt idx="1704">
                  <c:v>2515</c:v>
                </c:pt>
                <c:pt idx="1705">
                  <c:v>2520</c:v>
                </c:pt>
                <c:pt idx="1706">
                  <c:v>2525</c:v>
                </c:pt>
                <c:pt idx="1707">
                  <c:v>2530</c:v>
                </c:pt>
                <c:pt idx="1708">
                  <c:v>2535</c:v>
                </c:pt>
                <c:pt idx="1709">
                  <c:v>2540</c:v>
                </c:pt>
                <c:pt idx="1710">
                  <c:v>2545</c:v>
                </c:pt>
                <c:pt idx="1711">
                  <c:v>2550</c:v>
                </c:pt>
                <c:pt idx="1712">
                  <c:v>2555</c:v>
                </c:pt>
                <c:pt idx="1713">
                  <c:v>2560</c:v>
                </c:pt>
                <c:pt idx="1714">
                  <c:v>2565</c:v>
                </c:pt>
                <c:pt idx="1715">
                  <c:v>2570</c:v>
                </c:pt>
                <c:pt idx="1716">
                  <c:v>2575</c:v>
                </c:pt>
                <c:pt idx="1717">
                  <c:v>2580</c:v>
                </c:pt>
                <c:pt idx="1718">
                  <c:v>2585</c:v>
                </c:pt>
                <c:pt idx="1719">
                  <c:v>2590</c:v>
                </c:pt>
                <c:pt idx="1720">
                  <c:v>2595</c:v>
                </c:pt>
                <c:pt idx="1721">
                  <c:v>2600</c:v>
                </c:pt>
                <c:pt idx="1722">
                  <c:v>2605</c:v>
                </c:pt>
                <c:pt idx="1723">
                  <c:v>2610</c:v>
                </c:pt>
                <c:pt idx="1724">
                  <c:v>2615</c:v>
                </c:pt>
                <c:pt idx="1725">
                  <c:v>2620</c:v>
                </c:pt>
                <c:pt idx="1726">
                  <c:v>2625</c:v>
                </c:pt>
                <c:pt idx="1727">
                  <c:v>2630</c:v>
                </c:pt>
                <c:pt idx="1728">
                  <c:v>2635</c:v>
                </c:pt>
                <c:pt idx="1729">
                  <c:v>2640</c:v>
                </c:pt>
                <c:pt idx="1730">
                  <c:v>2645</c:v>
                </c:pt>
                <c:pt idx="1731">
                  <c:v>2650</c:v>
                </c:pt>
                <c:pt idx="1732">
                  <c:v>2655</c:v>
                </c:pt>
                <c:pt idx="1733">
                  <c:v>2660</c:v>
                </c:pt>
                <c:pt idx="1734">
                  <c:v>2665</c:v>
                </c:pt>
                <c:pt idx="1735">
                  <c:v>2670</c:v>
                </c:pt>
                <c:pt idx="1736">
                  <c:v>2675</c:v>
                </c:pt>
                <c:pt idx="1737">
                  <c:v>2680</c:v>
                </c:pt>
                <c:pt idx="1738">
                  <c:v>2685</c:v>
                </c:pt>
                <c:pt idx="1739">
                  <c:v>2690</c:v>
                </c:pt>
                <c:pt idx="1740">
                  <c:v>2695</c:v>
                </c:pt>
                <c:pt idx="1741">
                  <c:v>2700</c:v>
                </c:pt>
                <c:pt idx="1742">
                  <c:v>2705</c:v>
                </c:pt>
                <c:pt idx="1743">
                  <c:v>2710</c:v>
                </c:pt>
                <c:pt idx="1744">
                  <c:v>2715</c:v>
                </c:pt>
                <c:pt idx="1745">
                  <c:v>2720</c:v>
                </c:pt>
                <c:pt idx="1746">
                  <c:v>2725</c:v>
                </c:pt>
                <c:pt idx="1747">
                  <c:v>2730</c:v>
                </c:pt>
                <c:pt idx="1748">
                  <c:v>2735</c:v>
                </c:pt>
                <c:pt idx="1749">
                  <c:v>2740</c:v>
                </c:pt>
                <c:pt idx="1750">
                  <c:v>2745</c:v>
                </c:pt>
                <c:pt idx="1751">
                  <c:v>2750</c:v>
                </c:pt>
                <c:pt idx="1752">
                  <c:v>2755</c:v>
                </c:pt>
                <c:pt idx="1753">
                  <c:v>2760</c:v>
                </c:pt>
                <c:pt idx="1754">
                  <c:v>2765</c:v>
                </c:pt>
                <c:pt idx="1755">
                  <c:v>2770</c:v>
                </c:pt>
                <c:pt idx="1756">
                  <c:v>2775</c:v>
                </c:pt>
                <c:pt idx="1757">
                  <c:v>2780</c:v>
                </c:pt>
                <c:pt idx="1758">
                  <c:v>2785</c:v>
                </c:pt>
                <c:pt idx="1759">
                  <c:v>2790</c:v>
                </c:pt>
                <c:pt idx="1760">
                  <c:v>2795</c:v>
                </c:pt>
                <c:pt idx="1761">
                  <c:v>2800</c:v>
                </c:pt>
                <c:pt idx="1762">
                  <c:v>2805</c:v>
                </c:pt>
                <c:pt idx="1763">
                  <c:v>2810</c:v>
                </c:pt>
                <c:pt idx="1764">
                  <c:v>2815</c:v>
                </c:pt>
                <c:pt idx="1765">
                  <c:v>2820</c:v>
                </c:pt>
                <c:pt idx="1766">
                  <c:v>2825</c:v>
                </c:pt>
                <c:pt idx="1767">
                  <c:v>2830</c:v>
                </c:pt>
                <c:pt idx="1768">
                  <c:v>2835</c:v>
                </c:pt>
                <c:pt idx="1769">
                  <c:v>2840</c:v>
                </c:pt>
                <c:pt idx="1770">
                  <c:v>2845</c:v>
                </c:pt>
                <c:pt idx="1771">
                  <c:v>2850</c:v>
                </c:pt>
                <c:pt idx="1772">
                  <c:v>2855</c:v>
                </c:pt>
                <c:pt idx="1773">
                  <c:v>2860</c:v>
                </c:pt>
                <c:pt idx="1774">
                  <c:v>2865</c:v>
                </c:pt>
                <c:pt idx="1775">
                  <c:v>2870</c:v>
                </c:pt>
                <c:pt idx="1776">
                  <c:v>2875</c:v>
                </c:pt>
                <c:pt idx="1777">
                  <c:v>2880</c:v>
                </c:pt>
                <c:pt idx="1778">
                  <c:v>2885</c:v>
                </c:pt>
                <c:pt idx="1779">
                  <c:v>2890</c:v>
                </c:pt>
                <c:pt idx="1780">
                  <c:v>2895</c:v>
                </c:pt>
                <c:pt idx="1781">
                  <c:v>2900</c:v>
                </c:pt>
                <c:pt idx="1782">
                  <c:v>2905</c:v>
                </c:pt>
                <c:pt idx="1783">
                  <c:v>2910</c:v>
                </c:pt>
                <c:pt idx="1784">
                  <c:v>2915</c:v>
                </c:pt>
                <c:pt idx="1785">
                  <c:v>2920</c:v>
                </c:pt>
                <c:pt idx="1786">
                  <c:v>2925</c:v>
                </c:pt>
                <c:pt idx="1787">
                  <c:v>2930</c:v>
                </c:pt>
                <c:pt idx="1788">
                  <c:v>2935</c:v>
                </c:pt>
                <c:pt idx="1789">
                  <c:v>2940</c:v>
                </c:pt>
                <c:pt idx="1790">
                  <c:v>2945</c:v>
                </c:pt>
                <c:pt idx="1791">
                  <c:v>2950</c:v>
                </c:pt>
                <c:pt idx="1792">
                  <c:v>2955</c:v>
                </c:pt>
                <c:pt idx="1793">
                  <c:v>2960</c:v>
                </c:pt>
                <c:pt idx="1794">
                  <c:v>2965</c:v>
                </c:pt>
                <c:pt idx="1795">
                  <c:v>2970</c:v>
                </c:pt>
                <c:pt idx="1796">
                  <c:v>2975</c:v>
                </c:pt>
                <c:pt idx="1797">
                  <c:v>2980</c:v>
                </c:pt>
                <c:pt idx="1798">
                  <c:v>2985</c:v>
                </c:pt>
                <c:pt idx="1799">
                  <c:v>2990</c:v>
                </c:pt>
                <c:pt idx="1800">
                  <c:v>2995</c:v>
                </c:pt>
                <c:pt idx="1801">
                  <c:v>3000</c:v>
                </c:pt>
                <c:pt idx="1802">
                  <c:v>3005</c:v>
                </c:pt>
                <c:pt idx="1803">
                  <c:v>3010</c:v>
                </c:pt>
                <c:pt idx="1804">
                  <c:v>3015</c:v>
                </c:pt>
                <c:pt idx="1805">
                  <c:v>3020</c:v>
                </c:pt>
                <c:pt idx="1806">
                  <c:v>3025</c:v>
                </c:pt>
                <c:pt idx="1807">
                  <c:v>3030</c:v>
                </c:pt>
                <c:pt idx="1808">
                  <c:v>3035</c:v>
                </c:pt>
                <c:pt idx="1809">
                  <c:v>3040</c:v>
                </c:pt>
                <c:pt idx="1810">
                  <c:v>3045</c:v>
                </c:pt>
                <c:pt idx="1811">
                  <c:v>3050</c:v>
                </c:pt>
                <c:pt idx="1812">
                  <c:v>3055</c:v>
                </c:pt>
                <c:pt idx="1813">
                  <c:v>3060</c:v>
                </c:pt>
                <c:pt idx="1814">
                  <c:v>3065</c:v>
                </c:pt>
                <c:pt idx="1815">
                  <c:v>3070</c:v>
                </c:pt>
                <c:pt idx="1816">
                  <c:v>3075</c:v>
                </c:pt>
                <c:pt idx="1817">
                  <c:v>3080</c:v>
                </c:pt>
                <c:pt idx="1818">
                  <c:v>3085</c:v>
                </c:pt>
                <c:pt idx="1819">
                  <c:v>3090</c:v>
                </c:pt>
                <c:pt idx="1820">
                  <c:v>3095</c:v>
                </c:pt>
                <c:pt idx="1821">
                  <c:v>3100</c:v>
                </c:pt>
                <c:pt idx="1822">
                  <c:v>3105</c:v>
                </c:pt>
                <c:pt idx="1823">
                  <c:v>3110</c:v>
                </c:pt>
                <c:pt idx="1824">
                  <c:v>3115</c:v>
                </c:pt>
                <c:pt idx="1825">
                  <c:v>3120</c:v>
                </c:pt>
                <c:pt idx="1826">
                  <c:v>3125</c:v>
                </c:pt>
                <c:pt idx="1827">
                  <c:v>3130</c:v>
                </c:pt>
                <c:pt idx="1828">
                  <c:v>3135</c:v>
                </c:pt>
                <c:pt idx="1829">
                  <c:v>3140</c:v>
                </c:pt>
                <c:pt idx="1830">
                  <c:v>3145</c:v>
                </c:pt>
                <c:pt idx="1831">
                  <c:v>3150</c:v>
                </c:pt>
                <c:pt idx="1832">
                  <c:v>3155</c:v>
                </c:pt>
                <c:pt idx="1833">
                  <c:v>3160</c:v>
                </c:pt>
                <c:pt idx="1834">
                  <c:v>3165</c:v>
                </c:pt>
                <c:pt idx="1835">
                  <c:v>3170</c:v>
                </c:pt>
                <c:pt idx="1836">
                  <c:v>3175</c:v>
                </c:pt>
                <c:pt idx="1837">
                  <c:v>3180</c:v>
                </c:pt>
                <c:pt idx="1838">
                  <c:v>3185</c:v>
                </c:pt>
                <c:pt idx="1839">
                  <c:v>3190</c:v>
                </c:pt>
                <c:pt idx="1840">
                  <c:v>3195</c:v>
                </c:pt>
                <c:pt idx="1841">
                  <c:v>3200</c:v>
                </c:pt>
                <c:pt idx="1842">
                  <c:v>3205</c:v>
                </c:pt>
                <c:pt idx="1843">
                  <c:v>3210</c:v>
                </c:pt>
                <c:pt idx="1844">
                  <c:v>3215</c:v>
                </c:pt>
                <c:pt idx="1845">
                  <c:v>3220</c:v>
                </c:pt>
                <c:pt idx="1846">
                  <c:v>3225</c:v>
                </c:pt>
                <c:pt idx="1847">
                  <c:v>3230</c:v>
                </c:pt>
                <c:pt idx="1848">
                  <c:v>3235</c:v>
                </c:pt>
                <c:pt idx="1849">
                  <c:v>3240</c:v>
                </c:pt>
                <c:pt idx="1850">
                  <c:v>3245</c:v>
                </c:pt>
                <c:pt idx="1851">
                  <c:v>3250</c:v>
                </c:pt>
                <c:pt idx="1852">
                  <c:v>3255</c:v>
                </c:pt>
                <c:pt idx="1853">
                  <c:v>3260</c:v>
                </c:pt>
                <c:pt idx="1854">
                  <c:v>3265</c:v>
                </c:pt>
                <c:pt idx="1855">
                  <c:v>3270</c:v>
                </c:pt>
                <c:pt idx="1856">
                  <c:v>3275</c:v>
                </c:pt>
                <c:pt idx="1857">
                  <c:v>3280</c:v>
                </c:pt>
                <c:pt idx="1858">
                  <c:v>3285</c:v>
                </c:pt>
                <c:pt idx="1859">
                  <c:v>3290</c:v>
                </c:pt>
                <c:pt idx="1860">
                  <c:v>3295</c:v>
                </c:pt>
                <c:pt idx="1861">
                  <c:v>3300</c:v>
                </c:pt>
                <c:pt idx="1862">
                  <c:v>3305</c:v>
                </c:pt>
                <c:pt idx="1863">
                  <c:v>3310</c:v>
                </c:pt>
                <c:pt idx="1864">
                  <c:v>3315</c:v>
                </c:pt>
                <c:pt idx="1865">
                  <c:v>3320</c:v>
                </c:pt>
                <c:pt idx="1866">
                  <c:v>3325</c:v>
                </c:pt>
                <c:pt idx="1867">
                  <c:v>3330</c:v>
                </c:pt>
                <c:pt idx="1868">
                  <c:v>3335</c:v>
                </c:pt>
                <c:pt idx="1869">
                  <c:v>3340</c:v>
                </c:pt>
                <c:pt idx="1870">
                  <c:v>3345</c:v>
                </c:pt>
                <c:pt idx="1871">
                  <c:v>3350</c:v>
                </c:pt>
                <c:pt idx="1872">
                  <c:v>3355</c:v>
                </c:pt>
                <c:pt idx="1873">
                  <c:v>3360</c:v>
                </c:pt>
                <c:pt idx="1874">
                  <c:v>3365</c:v>
                </c:pt>
                <c:pt idx="1875">
                  <c:v>3370</c:v>
                </c:pt>
                <c:pt idx="1876">
                  <c:v>3375</c:v>
                </c:pt>
                <c:pt idx="1877">
                  <c:v>3380</c:v>
                </c:pt>
                <c:pt idx="1878">
                  <c:v>3385</c:v>
                </c:pt>
                <c:pt idx="1879">
                  <c:v>3390</c:v>
                </c:pt>
                <c:pt idx="1880">
                  <c:v>3395</c:v>
                </c:pt>
                <c:pt idx="1881">
                  <c:v>3400</c:v>
                </c:pt>
                <c:pt idx="1882">
                  <c:v>3405</c:v>
                </c:pt>
                <c:pt idx="1883">
                  <c:v>3410</c:v>
                </c:pt>
                <c:pt idx="1884">
                  <c:v>3415</c:v>
                </c:pt>
                <c:pt idx="1885">
                  <c:v>3420</c:v>
                </c:pt>
                <c:pt idx="1886">
                  <c:v>3425</c:v>
                </c:pt>
                <c:pt idx="1887">
                  <c:v>3430</c:v>
                </c:pt>
                <c:pt idx="1888">
                  <c:v>3435</c:v>
                </c:pt>
                <c:pt idx="1889">
                  <c:v>3440</c:v>
                </c:pt>
                <c:pt idx="1890">
                  <c:v>3445</c:v>
                </c:pt>
                <c:pt idx="1891">
                  <c:v>3450</c:v>
                </c:pt>
                <c:pt idx="1892">
                  <c:v>3455</c:v>
                </c:pt>
                <c:pt idx="1893">
                  <c:v>3460</c:v>
                </c:pt>
                <c:pt idx="1894">
                  <c:v>3465</c:v>
                </c:pt>
                <c:pt idx="1895">
                  <c:v>3470</c:v>
                </c:pt>
                <c:pt idx="1896">
                  <c:v>3475</c:v>
                </c:pt>
                <c:pt idx="1897">
                  <c:v>3480</c:v>
                </c:pt>
                <c:pt idx="1898">
                  <c:v>3485</c:v>
                </c:pt>
                <c:pt idx="1899">
                  <c:v>3490</c:v>
                </c:pt>
                <c:pt idx="1900">
                  <c:v>3495</c:v>
                </c:pt>
                <c:pt idx="1901">
                  <c:v>3500</c:v>
                </c:pt>
                <c:pt idx="1902">
                  <c:v>3505</c:v>
                </c:pt>
                <c:pt idx="1903">
                  <c:v>3510</c:v>
                </c:pt>
                <c:pt idx="1904">
                  <c:v>3515</c:v>
                </c:pt>
                <c:pt idx="1905">
                  <c:v>3520</c:v>
                </c:pt>
                <c:pt idx="1906">
                  <c:v>3525</c:v>
                </c:pt>
                <c:pt idx="1907">
                  <c:v>3530</c:v>
                </c:pt>
                <c:pt idx="1908">
                  <c:v>3535</c:v>
                </c:pt>
                <c:pt idx="1909">
                  <c:v>3540</c:v>
                </c:pt>
                <c:pt idx="1910">
                  <c:v>3545</c:v>
                </c:pt>
                <c:pt idx="1911">
                  <c:v>3550</c:v>
                </c:pt>
                <c:pt idx="1912">
                  <c:v>3555</c:v>
                </c:pt>
                <c:pt idx="1913">
                  <c:v>3560</c:v>
                </c:pt>
                <c:pt idx="1914">
                  <c:v>3565</c:v>
                </c:pt>
                <c:pt idx="1915">
                  <c:v>3570</c:v>
                </c:pt>
                <c:pt idx="1916">
                  <c:v>3575</c:v>
                </c:pt>
                <c:pt idx="1917">
                  <c:v>3580</c:v>
                </c:pt>
                <c:pt idx="1918">
                  <c:v>3585</c:v>
                </c:pt>
                <c:pt idx="1919">
                  <c:v>3590</c:v>
                </c:pt>
                <c:pt idx="1920">
                  <c:v>3595</c:v>
                </c:pt>
                <c:pt idx="1921">
                  <c:v>3600</c:v>
                </c:pt>
                <c:pt idx="1922">
                  <c:v>3605</c:v>
                </c:pt>
                <c:pt idx="1923">
                  <c:v>3610</c:v>
                </c:pt>
                <c:pt idx="1924">
                  <c:v>3615</c:v>
                </c:pt>
                <c:pt idx="1925">
                  <c:v>3620</c:v>
                </c:pt>
                <c:pt idx="1926">
                  <c:v>3625</c:v>
                </c:pt>
                <c:pt idx="1927">
                  <c:v>3630</c:v>
                </c:pt>
                <c:pt idx="1928">
                  <c:v>3635</c:v>
                </c:pt>
                <c:pt idx="1929">
                  <c:v>3640</c:v>
                </c:pt>
                <c:pt idx="1930">
                  <c:v>3645</c:v>
                </c:pt>
                <c:pt idx="1931">
                  <c:v>3650</c:v>
                </c:pt>
                <c:pt idx="1932">
                  <c:v>3655</c:v>
                </c:pt>
                <c:pt idx="1933">
                  <c:v>3660</c:v>
                </c:pt>
                <c:pt idx="1934">
                  <c:v>3665</c:v>
                </c:pt>
                <c:pt idx="1935">
                  <c:v>3670</c:v>
                </c:pt>
                <c:pt idx="1936">
                  <c:v>3675</c:v>
                </c:pt>
                <c:pt idx="1937">
                  <c:v>3680</c:v>
                </c:pt>
                <c:pt idx="1938">
                  <c:v>3685</c:v>
                </c:pt>
                <c:pt idx="1939">
                  <c:v>3690</c:v>
                </c:pt>
                <c:pt idx="1940">
                  <c:v>3695</c:v>
                </c:pt>
                <c:pt idx="1941">
                  <c:v>3700</c:v>
                </c:pt>
                <c:pt idx="1942">
                  <c:v>3705</c:v>
                </c:pt>
                <c:pt idx="1943">
                  <c:v>3710</c:v>
                </c:pt>
                <c:pt idx="1944">
                  <c:v>3715</c:v>
                </c:pt>
                <c:pt idx="1945">
                  <c:v>3720</c:v>
                </c:pt>
                <c:pt idx="1946">
                  <c:v>3725</c:v>
                </c:pt>
                <c:pt idx="1947">
                  <c:v>3730</c:v>
                </c:pt>
                <c:pt idx="1948">
                  <c:v>3735</c:v>
                </c:pt>
                <c:pt idx="1949">
                  <c:v>3740</c:v>
                </c:pt>
                <c:pt idx="1950">
                  <c:v>3745</c:v>
                </c:pt>
                <c:pt idx="1951">
                  <c:v>3750</c:v>
                </c:pt>
                <c:pt idx="1952">
                  <c:v>3755</c:v>
                </c:pt>
                <c:pt idx="1953">
                  <c:v>3760</c:v>
                </c:pt>
                <c:pt idx="1954">
                  <c:v>3765</c:v>
                </c:pt>
                <c:pt idx="1955">
                  <c:v>3770</c:v>
                </c:pt>
                <c:pt idx="1956">
                  <c:v>3775</c:v>
                </c:pt>
                <c:pt idx="1957">
                  <c:v>3780</c:v>
                </c:pt>
                <c:pt idx="1958">
                  <c:v>3785</c:v>
                </c:pt>
                <c:pt idx="1959">
                  <c:v>3790</c:v>
                </c:pt>
                <c:pt idx="1960">
                  <c:v>3795</c:v>
                </c:pt>
                <c:pt idx="1961">
                  <c:v>3800</c:v>
                </c:pt>
                <c:pt idx="1962">
                  <c:v>3805</c:v>
                </c:pt>
                <c:pt idx="1963">
                  <c:v>3810</c:v>
                </c:pt>
                <c:pt idx="1964">
                  <c:v>3815</c:v>
                </c:pt>
                <c:pt idx="1965">
                  <c:v>3820</c:v>
                </c:pt>
                <c:pt idx="1966">
                  <c:v>3825</c:v>
                </c:pt>
                <c:pt idx="1967">
                  <c:v>3830</c:v>
                </c:pt>
                <c:pt idx="1968">
                  <c:v>3835</c:v>
                </c:pt>
                <c:pt idx="1969">
                  <c:v>3840</c:v>
                </c:pt>
                <c:pt idx="1970">
                  <c:v>3845</c:v>
                </c:pt>
                <c:pt idx="1971">
                  <c:v>3850</c:v>
                </c:pt>
                <c:pt idx="1972">
                  <c:v>3855</c:v>
                </c:pt>
                <c:pt idx="1973">
                  <c:v>3860</c:v>
                </c:pt>
                <c:pt idx="1974">
                  <c:v>3865</c:v>
                </c:pt>
                <c:pt idx="1975">
                  <c:v>3870</c:v>
                </c:pt>
                <c:pt idx="1976">
                  <c:v>3875</c:v>
                </c:pt>
                <c:pt idx="1977">
                  <c:v>3880</c:v>
                </c:pt>
                <c:pt idx="1978">
                  <c:v>3885</c:v>
                </c:pt>
                <c:pt idx="1979">
                  <c:v>3890</c:v>
                </c:pt>
                <c:pt idx="1980">
                  <c:v>3895</c:v>
                </c:pt>
                <c:pt idx="1981">
                  <c:v>3900</c:v>
                </c:pt>
                <c:pt idx="1982">
                  <c:v>3905</c:v>
                </c:pt>
                <c:pt idx="1983">
                  <c:v>3910</c:v>
                </c:pt>
                <c:pt idx="1984">
                  <c:v>3915</c:v>
                </c:pt>
                <c:pt idx="1985">
                  <c:v>3920</c:v>
                </c:pt>
                <c:pt idx="1986">
                  <c:v>3925</c:v>
                </c:pt>
                <c:pt idx="1987">
                  <c:v>3930</c:v>
                </c:pt>
                <c:pt idx="1988">
                  <c:v>3935</c:v>
                </c:pt>
                <c:pt idx="1989">
                  <c:v>3940</c:v>
                </c:pt>
                <c:pt idx="1990">
                  <c:v>3945</c:v>
                </c:pt>
                <c:pt idx="1991">
                  <c:v>3950</c:v>
                </c:pt>
                <c:pt idx="1992">
                  <c:v>3955</c:v>
                </c:pt>
                <c:pt idx="1993">
                  <c:v>3960</c:v>
                </c:pt>
                <c:pt idx="1994">
                  <c:v>3965</c:v>
                </c:pt>
                <c:pt idx="1995">
                  <c:v>3970</c:v>
                </c:pt>
                <c:pt idx="1996">
                  <c:v>3975</c:v>
                </c:pt>
                <c:pt idx="1997">
                  <c:v>3980</c:v>
                </c:pt>
                <c:pt idx="1998">
                  <c:v>3985</c:v>
                </c:pt>
                <c:pt idx="1999">
                  <c:v>3990</c:v>
                </c:pt>
                <c:pt idx="2000">
                  <c:v>3995</c:v>
                </c:pt>
                <c:pt idx="2001">
                  <c:v>4000</c:v>
                </c:pt>
              </c:numCache>
            </c:numRef>
          </c:xVal>
          <c:yVal>
            <c:numRef>
              <c:f>SPWRvCONV_EQE!$K$5:$K$2006</c:f>
              <c:numCache>
                <c:formatCode>_(* #,##0.00_);_(* \(#,##0.00\);_(* "-"??_);_(@_)</c:formatCode>
                <c:ptCount val="2002"/>
                <c:pt idx="0">
                  <c:v>4.7309000000000124E-23</c:v>
                </c:pt>
                <c:pt idx="1">
                  <c:v>1.2307000000000027E-21</c:v>
                </c:pt>
                <c:pt idx="2">
                  <c:v>5.6895000000000129E-21</c:v>
                </c:pt>
                <c:pt idx="3">
                  <c:v>1.5662000000000037E-19</c:v>
                </c:pt>
                <c:pt idx="4">
                  <c:v>1.1946000000000027E-18</c:v>
                </c:pt>
                <c:pt idx="5">
                  <c:v>4.5436000000000102E-18</c:v>
                </c:pt>
                <c:pt idx="6">
                  <c:v>1.8452000000000034E-17</c:v>
                </c:pt>
                <c:pt idx="7">
                  <c:v>3.5360000000000065E-17</c:v>
                </c:pt>
                <c:pt idx="8">
                  <c:v>7.2670000000000124E-16</c:v>
                </c:pt>
                <c:pt idx="9">
                  <c:v>2.4856000000000039E-15</c:v>
                </c:pt>
                <c:pt idx="10">
                  <c:v>8.0142000000000141E-15</c:v>
                </c:pt>
                <c:pt idx="11">
                  <c:v>4.2613000000000073E-14</c:v>
                </c:pt>
                <c:pt idx="12">
                  <c:v>1.3684000000000023E-13</c:v>
                </c:pt>
                <c:pt idx="13">
                  <c:v>8.3823000000000157E-13</c:v>
                </c:pt>
                <c:pt idx="14">
                  <c:v>2.7367000000000031E-12</c:v>
                </c:pt>
                <c:pt idx="15">
                  <c:v>1.0903000000000014E-11</c:v>
                </c:pt>
                <c:pt idx="16">
                  <c:v>6.2337000000000092E-11</c:v>
                </c:pt>
                <c:pt idx="17">
                  <c:v>1.716200000000002E-10</c:v>
                </c:pt>
                <c:pt idx="18">
                  <c:v>5.6265000000000043E-10</c:v>
                </c:pt>
                <c:pt idx="19">
                  <c:v>2.074900000000002E-9</c:v>
                </c:pt>
                <c:pt idx="20">
                  <c:v>6.0168000000000059E-9</c:v>
                </c:pt>
                <c:pt idx="21">
                  <c:v>1.3783000000000013E-8</c:v>
                </c:pt>
                <c:pt idx="22">
                  <c:v>3.5052000000000028E-8</c:v>
                </c:pt>
                <c:pt idx="23">
                  <c:v>1.0913000000000008E-7</c:v>
                </c:pt>
                <c:pt idx="24">
                  <c:v>2.683000000000002E-7</c:v>
                </c:pt>
                <c:pt idx="25">
                  <c:v>4.268500000000002E-7</c:v>
                </c:pt>
                <c:pt idx="26">
                  <c:v>8.6466000000000044E-7</c:v>
                </c:pt>
                <c:pt idx="27">
                  <c:v>2.2707000000000018E-6</c:v>
                </c:pt>
                <c:pt idx="28">
                  <c:v>4.1744000000000019E-6</c:v>
                </c:pt>
                <c:pt idx="29">
                  <c:v>6.5911000000000037E-6</c:v>
                </c:pt>
                <c:pt idx="30">
                  <c:v>1.2289999999999999E-5</c:v>
                </c:pt>
                <c:pt idx="31">
                  <c:v>2.7826000000000018E-5</c:v>
                </c:pt>
                <c:pt idx="32">
                  <c:v>4.7904000000000021E-5</c:v>
                </c:pt>
                <c:pt idx="33">
                  <c:v>7.1345000000000029E-5</c:v>
                </c:pt>
                <c:pt idx="34">
                  <c:v>9.6800000000000063E-5</c:v>
                </c:pt>
                <c:pt idx="35">
                  <c:v>1.8608000000000006E-4</c:v>
                </c:pt>
                <c:pt idx="36">
                  <c:v>2.8988000000000001E-4</c:v>
                </c:pt>
                <c:pt idx="37">
                  <c:v>3.5789000000000014E-4</c:v>
                </c:pt>
                <c:pt idx="38">
                  <c:v>4.9211000000000025E-4</c:v>
                </c:pt>
                <c:pt idx="39">
                  <c:v>8.6068000000000071E-4</c:v>
                </c:pt>
                <c:pt idx="40">
                  <c:v>1.0204999999999999E-3</c:v>
                </c:pt>
                <c:pt idx="41">
                  <c:v>1.245E-3</c:v>
                </c:pt>
                <c:pt idx="42">
                  <c:v>1.9300000000000009E-3</c:v>
                </c:pt>
                <c:pt idx="43">
                  <c:v>2.6914E-3</c:v>
                </c:pt>
                <c:pt idx="44">
                  <c:v>2.920900000000001E-3</c:v>
                </c:pt>
                <c:pt idx="45">
                  <c:v>4.2840000000000013E-3</c:v>
                </c:pt>
                <c:pt idx="46">
                  <c:v>7.0945000000000001E-3</c:v>
                </c:pt>
                <c:pt idx="47">
                  <c:v>8.9795000000000066E-3</c:v>
                </c:pt>
                <c:pt idx="48">
                  <c:v>9.4701000000000039E-3</c:v>
                </c:pt>
                <c:pt idx="49">
                  <c:v>1.1953000000000004E-2</c:v>
                </c:pt>
                <c:pt idx="50">
                  <c:v>1.6463000000000005E-2</c:v>
                </c:pt>
                <c:pt idx="51">
                  <c:v>1.8719E-2</c:v>
                </c:pt>
                <c:pt idx="52">
                  <c:v>1.8577E-2</c:v>
                </c:pt>
                <c:pt idx="53">
                  <c:v>2.1108000000000002E-2</c:v>
                </c:pt>
                <c:pt idx="54">
                  <c:v>2.7849000000000006E-2</c:v>
                </c:pt>
                <c:pt idx="55">
                  <c:v>3.5635000000000014E-2</c:v>
                </c:pt>
                <c:pt idx="56">
                  <c:v>3.7837000000000023E-2</c:v>
                </c:pt>
                <c:pt idx="57">
                  <c:v>4.1430000000000002E-2</c:v>
                </c:pt>
                <c:pt idx="58">
                  <c:v>4.0534000000000001E-2</c:v>
                </c:pt>
                <c:pt idx="59">
                  <c:v>4.3305999999999997E-2</c:v>
                </c:pt>
                <c:pt idx="60">
                  <c:v>5.0939000000000012E-2</c:v>
                </c:pt>
                <c:pt idx="61">
                  <c:v>6.5540000000000001E-2</c:v>
                </c:pt>
                <c:pt idx="62">
                  <c:v>8.2922000000000023E-2</c:v>
                </c:pt>
                <c:pt idx="63">
                  <c:v>8.4080000000000002E-2</c:v>
                </c:pt>
                <c:pt idx="64">
                  <c:v>9.3376000000000028E-2</c:v>
                </c:pt>
                <c:pt idx="65">
                  <c:v>9.898400000000003E-2</c:v>
                </c:pt>
                <c:pt idx="66">
                  <c:v>0.10732999999999998</c:v>
                </c:pt>
                <c:pt idx="67">
                  <c:v>0.10757000000000003</c:v>
                </c:pt>
                <c:pt idx="68">
                  <c:v>0.11969000000000003</c:v>
                </c:pt>
                <c:pt idx="69">
                  <c:v>0.13059999999999999</c:v>
                </c:pt>
                <c:pt idx="70">
                  <c:v>0.13625000000000001</c:v>
                </c:pt>
                <c:pt idx="71">
                  <c:v>0.11838</c:v>
                </c:pt>
                <c:pt idx="72">
                  <c:v>0.12348000000000002</c:v>
                </c:pt>
                <c:pt idx="73">
                  <c:v>0.15035999999999999</c:v>
                </c:pt>
                <c:pt idx="74">
                  <c:v>0.17158000000000001</c:v>
                </c:pt>
                <c:pt idx="75">
                  <c:v>0.18245000000000006</c:v>
                </c:pt>
                <c:pt idx="76">
                  <c:v>0.17594000000000007</c:v>
                </c:pt>
                <c:pt idx="77">
                  <c:v>0.18591000000000008</c:v>
                </c:pt>
                <c:pt idx="78">
                  <c:v>0.20469999999999999</c:v>
                </c:pt>
                <c:pt idx="79">
                  <c:v>0.19589000000000001</c:v>
                </c:pt>
                <c:pt idx="80">
                  <c:v>0.20527000000000001</c:v>
                </c:pt>
                <c:pt idx="81">
                  <c:v>0.24525000000000005</c:v>
                </c:pt>
                <c:pt idx="82">
                  <c:v>0.25023999999999996</c:v>
                </c:pt>
                <c:pt idx="83">
                  <c:v>0.23843000000000006</c:v>
                </c:pt>
                <c:pt idx="84">
                  <c:v>0.22203000000000001</c:v>
                </c:pt>
                <c:pt idx="85">
                  <c:v>0.21709000000000006</c:v>
                </c:pt>
                <c:pt idx="86">
                  <c:v>0.21226000000000006</c:v>
                </c:pt>
                <c:pt idx="87">
                  <c:v>0.24861000000000005</c:v>
                </c:pt>
                <c:pt idx="88">
                  <c:v>0.27537000000000011</c:v>
                </c:pt>
                <c:pt idx="89">
                  <c:v>0.28321000000000002</c:v>
                </c:pt>
                <c:pt idx="90">
                  <c:v>0.27894000000000002</c:v>
                </c:pt>
                <c:pt idx="91">
                  <c:v>0.3243600000000002</c:v>
                </c:pt>
                <c:pt idx="92">
                  <c:v>0.38120000000000009</c:v>
                </c:pt>
                <c:pt idx="93">
                  <c:v>0.40722000000000008</c:v>
                </c:pt>
                <c:pt idx="94">
                  <c:v>0.39806000000000014</c:v>
                </c:pt>
                <c:pt idx="95">
                  <c:v>0.38465000000000016</c:v>
                </c:pt>
                <c:pt idx="96">
                  <c:v>0.35116000000000008</c:v>
                </c:pt>
                <c:pt idx="97">
                  <c:v>0.37164000000000008</c:v>
                </c:pt>
                <c:pt idx="98">
                  <c:v>0.42235000000000011</c:v>
                </c:pt>
                <c:pt idx="99">
                  <c:v>0.46878000000000009</c:v>
                </c:pt>
                <c:pt idx="100">
                  <c:v>0.47139000000000014</c:v>
                </c:pt>
                <c:pt idx="101">
                  <c:v>0.42800000000000016</c:v>
                </c:pt>
                <c:pt idx="102">
                  <c:v>0.40262000000000009</c:v>
                </c:pt>
                <c:pt idx="103">
                  <c:v>0.41806000000000015</c:v>
                </c:pt>
                <c:pt idx="104">
                  <c:v>0.43623000000000001</c:v>
                </c:pt>
                <c:pt idx="105">
                  <c:v>0.43919000000000002</c:v>
                </c:pt>
                <c:pt idx="106">
                  <c:v>0.42944000000000015</c:v>
                </c:pt>
                <c:pt idx="107">
                  <c:v>0.40724000000000005</c:v>
                </c:pt>
                <c:pt idx="108">
                  <c:v>0.41497000000000012</c:v>
                </c:pt>
                <c:pt idx="109">
                  <c:v>0.4450900000000001</c:v>
                </c:pt>
                <c:pt idx="110">
                  <c:v>0.46388000000000013</c:v>
                </c:pt>
                <c:pt idx="111">
                  <c:v>0.45313000000000003</c:v>
                </c:pt>
                <c:pt idx="112">
                  <c:v>0.41519</c:v>
                </c:pt>
                <c:pt idx="113">
                  <c:v>0.38214000000000009</c:v>
                </c:pt>
                <c:pt idx="114">
                  <c:v>0.37380000000000013</c:v>
                </c:pt>
                <c:pt idx="115">
                  <c:v>0.40051000000000009</c:v>
                </c:pt>
                <c:pt idx="116">
                  <c:v>0.43411000000000011</c:v>
                </c:pt>
                <c:pt idx="117">
                  <c:v>0.45527000000000001</c:v>
                </c:pt>
                <c:pt idx="118">
                  <c:v>0.46355000000000002</c:v>
                </c:pt>
                <c:pt idx="119">
                  <c:v>0.47446000000000016</c:v>
                </c:pt>
                <c:pt idx="120">
                  <c:v>0.50180000000000002</c:v>
                </c:pt>
                <c:pt idx="121">
                  <c:v>0.50070999999999999</c:v>
                </c:pt>
                <c:pt idx="122">
                  <c:v>0.47139000000000014</c:v>
                </c:pt>
                <c:pt idx="123">
                  <c:v>0.46935000000000016</c:v>
                </c:pt>
                <c:pt idx="124">
                  <c:v>0.48934000000000011</c:v>
                </c:pt>
                <c:pt idx="125">
                  <c:v>0.50766999999999973</c:v>
                </c:pt>
                <c:pt idx="126">
                  <c:v>0.51488999999999996</c:v>
                </c:pt>
                <c:pt idx="127">
                  <c:v>0.48609000000000002</c:v>
                </c:pt>
                <c:pt idx="128">
                  <c:v>0.41843000000000002</c:v>
                </c:pt>
                <c:pt idx="129">
                  <c:v>0.40307000000000009</c:v>
                </c:pt>
                <c:pt idx="130">
                  <c:v>0.45898000000000011</c:v>
                </c:pt>
                <c:pt idx="131">
                  <c:v>0.4893200000000002</c:v>
                </c:pt>
                <c:pt idx="132">
                  <c:v>0.47778000000000009</c:v>
                </c:pt>
                <c:pt idx="133">
                  <c:v>0.48657000000000011</c:v>
                </c:pt>
                <c:pt idx="134">
                  <c:v>0.49404000000000009</c:v>
                </c:pt>
                <c:pt idx="135">
                  <c:v>0.47674</c:v>
                </c:pt>
                <c:pt idx="136">
                  <c:v>0.47511000000000009</c:v>
                </c:pt>
                <c:pt idx="137">
                  <c:v>0.48336000000000012</c:v>
                </c:pt>
                <c:pt idx="138">
                  <c:v>0.46564</c:v>
                </c:pt>
                <c:pt idx="139">
                  <c:v>0.47805000000000009</c:v>
                </c:pt>
                <c:pt idx="140">
                  <c:v>0.52798</c:v>
                </c:pt>
                <c:pt idx="141">
                  <c:v>0.56740999999999997</c:v>
                </c:pt>
                <c:pt idx="142">
                  <c:v>0.55171999999999999</c:v>
                </c:pt>
                <c:pt idx="143">
                  <c:v>0.53022000000000002</c:v>
                </c:pt>
                <c:pt idx="144">
                  <c:v>0.51790999999999998</c:v>
                </c:pt>
                <c:pt idx="145">
                  <c:v>0.48962000000000011</c:v>
                </c:pt>
                <c:pt idx="146">
                  <c:v>0.52039999999999997</c:v>
                </c:pt>
                <c:pt idx="147">
                  <c:v>0.57228000000000001</c:v>
                </c:pt>
                <c:pt idx="148">
                  <c:v>0.60498000000000018</c:v>
                </c:pt>
                <c:pt idx="149">
                  <c:v>0.61155999999999999</c:v>
                </c:pt>
                <c:pt idx="150">
                  <c:v>0.61140000000000005</c:v>
                </c:pt>
                <c:pt idx="151">
                  <c:v>0.5902799999999998</c:v>
                </c:pt>
                <c:pt idx="152">
                  <c:v>0.55386999999999997</c:v>
                </c:pt>
                <c:pt idx="153">
                  <c:v>0.51941999999999977</c:v>
                </c:pt>
                <c:pt idx="154">
                  <c:v>0.45673000000000002</c:v>
                </c:pt>
                <c:pt idx="155">
                  <c:v>0.46215000000000001</c:v>
                </c:pt>
                <c:pt idx="156">
                  <c:v>0.43006000000000011</c:v>
                </c:pt>
                <c:pt idx="157">
                  <c:v>0.39926000000000011</c:v>
                </c:pt>
                <c:pt idx="158">
                  <c:v>0.46953</c:v>
                </c:pt>
                <c:pt idx="159">
                  <c:v>0.56549000000000005</c:v>
                </c:pt>
                <c:pt idx="160">
                  <c:v>0.59816999999999976</c:v>
                </c:pt>
                <c:pt idx="161">
                  <c:v>0.56530999999999998</c:v>
                </c:pt>
                <c:pt idx="162">
                  <c:v>0.52024000000000004</c:v>
                </c:pt>
                <c:pt idx="163">
                  <c:v>0.50955999999999979</c:v>
                </c:pt>
                <c:pt idx="164">
                  <c:v>0.53420000000000001</c:v>
                </c:pt>
                <c:pt idx="165">
                  <c:v>0.58509999999999973</c:v>
                </c:pt>
                <c:pt idx="166">
                  <c:v>0.60190999999999995</c:v>
                </c:pt>
                <c:pt idx="167">
                  <c:v>0.58540999999999976</c:v>
                </c:pt>
                <c:pt idx="168">
                  <c:v>0.60628000000000004</c:v>
                </c:pt>
                <c:pt idx="169">
                  <c:v>0.60058</c:v>
                </c:pt>
                <c:pt idx="170">
                  <c:v>0.62358999999999998</c:v>
                </c:pt>
                <c:pt idx="171">
                  <c:v>0.68628</c:v>
                </c:pt>
                <c:pt idx="172">
                  <c:v>0.73531999999999997</c:v>
                </c:pt>
                <c:pt idx="173">
                  <c:v>0.73658000000000001</c:v>
                </c:pt>
                <c:pt idx="174">
                  <c:v>0.72285000000000021</c:v>
                </c:pt>
                <c:pt idx="175">
                  <c:v>0.70913999999999999</c:v>
                </c:pt>
                <c:pt idx="176">
                  <c:v>0.66759000000000024</c:v>
                </c:pt>
                <c:pt idx="177">
                  <c:v>0.66310000000000024</c:v>
                </c:pt>
                <c:pt idx="178">
                  <c:v>0.69315000000000004</c:v>
                </c:pt>
                <c:pt idx="179">
                  <c:v>0.7446900000000003</c:v>
                </c:pt>
                <c:pt idx="180">
                  <c:v>0.75507000000000024</c:v>
                </c:pt>
                <c:pt idx="181">
                  <c:v>0.68261000000000005</c:v>
                </c:pt>
                <c:pt idx="182">
                  <c:v>0.69338</c:v>
                </c:pt>
                <c:pt idx="183">
                  <c:v>0.72050999999999998</c:v>
                </c:pt>
                <c:pt idx="184">
                  <c:v>0.67444000000000026</c:v>
                </c:pt>
                <c:pt idx="185">
                  <c:v>0.64253000000000005</c:v>
                </c:pt>
                <c:pt idx="186">
                  <c:v>0.61886000000000019</c:v>
                </c:pt>
                <c:pt idx="187">
                  <c:v>0.55786000000000002</c:v>
                </c:pt>
                <c:pt idx="188">
                  <c:v>0.55640000000000001</c:v>
                </c:pt>
                <c:pt idx="189">
                  <c:v>0.55227000000000004</c:v>
                </c:pt>
                <c:pt idx="190">
                  <c:v>0.58929999999999982</c:v>
                </c:pt>
                <c:pt idx="191">
                  <c:v>0.65162000000000031</c:v>
                </c:pt>
                <c:pt idx="192">
                  <c:v>0.6748000000000004</c:v>
                </c:pt>
                <c:pt idx="193">
                  <c:v>0.66390000000000038</c:v>
                </c:pt>
                <c:pt idx="194">
                  <c:v>0.71225000000000005</c:v>
                </c:pt>
                <c:pt idx="195">
                  <c:v>0.79454999999999998</c:v>
                </c:pt>
                <c:pt idx="196">
                  <c:v>0.85595000000000021</c:v>
                </c:pt>
                <c:pt idx="197">
                  <c:v>0.83418000000000003</c:v>
                </c:pt>
                <c:pt idx="198">
                  <c:v>0.74389000000000038</c:v>
                </c:pt>
                <c:pt idx="199">
                  <c:v>0.66683000000000026</c:v>
                </c:pt>
                <c:pt idx="200">
                  <c:v>0.70077000000000023</c:v>
                </c:pt>
                <c:pt idx="201">
                  <c:v>0.75075000000000025</c:v>
                </c:pt>
                <c:pt idx="202">
                  <c:v>0.76383000000000023</c:v>
                </c:pt>
                <c:pt idx="203">
                  <c:v>0.68837000000000004</c:v>
                </c:pt>
                <c:pt idx="204">
                  <c:v>0.58677999999999997</c:v>
                </c:pt>
                <c:pt idx="205">
                  <c:v>0.50761999999999996</c:v>
                </c:pt>
                <c:pt idx="206">
                  <c:v>0.45499000000000001</c:v>
                </c:pt>
                <c:pt idx="207">
                  <c:v>0.4404900000000001</c:v>
                </c:pt>
                <c:pt idx="208">
                  <c:v>0.50968000000000002</c:v>
                </c:pt>
                <c:pt idx="209">
                  <c:v>0.61358999999999997</c:v>
                </c:pt>
                <c:pt idx="210">
                  <c:v>0.6735500000000002</c:v>
                </c:pt>
                <c:pt idx="211">
                  <c:v>0.64363000000000026</c:v>
                </c:pt>
                <c:pt idx="212">
                  <c:v>0.62100000000000022</c:v>
                </c:pt>
                <c:pt idx="213">
                  <c:v>0.64570000000000038</c:v>
                </c:pt>
                <c:pt idx="214">
                  <c:v>0.65146999999999999</c:v>
                </c:pt>
                <c:pt idx="215">
                  <c:v>0.6420400000000005</c:v>
                </c:pt>
                <c:pt idx="216">
                  <c:v>0.63582000000000038</c:v>
                </c:pt>
                <c:pt idx="217">
                  <c:v>0.63136000000000003</c:v>
                </c:pt>
                <c:pt idx="218">
                  <c:v>0.68542999999999998</c:v>
                </c:pt>
                <c:pt idx="219">
                  <c:v>0.75970000000000026</c:v>
                </c:pt>
                <c:pt idx="220">
                  <c:v>0.79698999999999998</c:v>
                </c:pt>
                <c:pt idx="221">
                  <c:v>0.80371000000000004</c:v>
                </c:pt>
                <c:pt idx="222">
                  <c:v>0.85138000000000003</c:v>
                </c:pt>
                <c:pt idx="223">
                  <c:v>0.86343999999999999</c:v>
                </c:pt>
                <c:pt idx="224">
                  <c:v>0.79493000000000003</c:v>
                </c:pt>
                <c:pt idx="225">
                  <c:v>0.66256999999999999</c:v>
                </c:pt>
                <c:pt idx="226">
                  <c:v>0.47975000000000001</c:v>
                </c:pt>
                <c:pt idx="227">
                  <c:v>0.38152000000000025</c:v>
                </c:pt>
                <c:pt idx="228">
                  <c:v>0.49567000000000011</c:v>
                </c:pt>
                <c:pt idx="229">
                  <c:v>0.68385000000000018</c:v>
                </c:pt>
                <c:pt idx="230">
                  <c:v>0.80771999999999999</c:v>
                </c:pt>
                <c:pt idx="231">
                  <c:v>0.86038000000000003</c:v>
                </c:pt>
                <c:pt idx="232">
                  <c:v>0.75654999999999994</c:v>
                </c:pt>
                <c:pt idx="233">
                  <c:v>0.55017000000000005</c:v>
                </c:pt>
                <c:pt idx="234">
                  <c:v>0.42619000000000001</c:v>
                </c:pt>
                <c:pt idx="235">
                  <c:v>0.62944999999999995</c:v>
                </c:pt>
                <c:pt idx="236">
                  <c:v>0.85248999999999997</c:v>
                </c:pt>
                <c:pt idx="237">
                  <c:v>1.0068999999999995</c:v>
                </c:pt>
                <c:pt idx="238">
                  <c:v>1.0692999999999995</c:v>
                </c:pt>
                <c:pt idx="239">
                  <c:v>1.1021000000000001</c:v>
                </c:pt>
                <c:pt idx="240">
                  <c:v>1.1141000000000001</c:v>
                </c:pt>
                <c:pt idx="241">
                  <c:v>1.1603000000000001</c:v>
                </c:pt>
                <c:pt idx="242">
                  <c:v>1.2060999999999995</c:v>
                </c:pt>
                <c:pt idx="243">
                  <c:v>1.1613</c:v>
                </c:pt>
                <c:pt idx="244">
                  <c:v>1.1800999999999999</c:v>
                </c:pt>
                <c:pt idx="245">
                  <c:v>1.1511</c:v>
                </c:pt>
                <c:pt idx="246">
                  <c:v>1.1227</c:v>
                </c:pt>
                <c:pt idx="247">
                  <c:v>1.1026</c:v>
                </c:pt>
                <c:pt idx="248">
                  <c:v>1.1514</c:v>
                </c:pt>
                <c:pt idx="249">
                  <c:v>1.2298999999999995</c:v>
                </c:pt>
                <c:pt idx="250">
                  <c:v>1.0485</c:v>
                </c:pt>
                <c:pt idx="251">
                  <c:v>1.1738</c:v>
                </c:pt>
                <c:pt idx="252">
                  <c:v>1.2477999999999996</c:v>
                </c:pt>
                <c:pt idx="253">
                  <c:v>1.1971000000000001</c:v>
                </c:pt>
                <c:pt idx="254">
                  <c:v>1.1841999999999999</c:v>
                </c:pt>
                <c:pt idx="255">
                  <c:v>1.2257999999999996</c:v>
                </c:pt>
                <c:pt idx="256">
                  <c:v>1.2624</c:v>
                </c:pt>
                <c:pt idx="257">
                  <c:v>1.2311999999999996</c:v>
                </c:pt>
                <c:pt idx="258">
                  <c:v>1.1777</c:v>
                </c:pt>
                <c:pt idx="259">
                  <c:v>1.2257999999999996</c:v>
                </c:pt>
                <c:pt idx="260">
                  <c:v>1.1232</c:v>
                </c:pt>
                <c:pt idx="261">
                  <c:v>1.2756999999999996</c:v>
                </c:pt>
                <c:pt idx="262">
                  <c:v>1.2583</c:v>
                </c:pt>
                <c:pt idx="263">
                  <c:v>1.2183999999999995</c:v>
                </c:pt>
                <c:pt idx="264">
                  <c:v>1.2116999999999996</c:v>
                </c:pt>
                <c:pt idx="265">
                  <c:v>1.2487999999999995</c:v>
                </c:pt>
                <c:pt idx="266">
                  <c:v>1.2134999999999996</c:v>
                </c:pt>
                <c:pt idx="267">
                  <c:v>1.1724000000000001</c:v>
                </c:pt>
                <c:pt idx="268">
                  <c:v>1.1839</c:v>
                </c:pt>
                <c:pt idx="269">
                  <c:v>1.0963000000000001</c:v>
                </c:pt>
                <c:pt idx="270">
                  <c:v>0.87461999999999995</c:v>
                </c:pt>
                <c:pt idx="271">
                  <c:v>0.79393999999999998</c:v>
                </c:pt>
                <c:pt idx="272">
                  <c:v>1.3207</c:v>
                </c:pt>
                <c:pt idx="273">
                  <c:v>1.2287999999999994</c:v>
                </c:pt>
                <c:pt idx="274">
                  <c:v>1.1352</c:v>
                </c:pt>
                <c:pt idx="275">
                  <c:v>1.2451999999999996</c:v>
                </c:pt>
                <c:pt idx="276">
                  <c:v>1.3658999999999994</c:v>
                </c:pt>
                <c:pt idx="277">
                  <c:v>1.3943000000000001</c:v>
                </c:pt>
                <c:pt idx="278">
                  <c:v>1.2237999999999996</c:v>
                </c:pt>
                <c:pt idx="279">
                  <c:v>1.1775</c:v>
                </c:pt>
                <c:pt idx="280">
                  <c:v>1.3498999999999997</c:v>
                </c:pt>
                <c:pt idx="281">
                  <c:v>1.3312999999999995</c:v>
                </c:pt>
                <c:pt idx="282">
                  <c:v>1.4249999999999996</c:v>
                </c:pt>
                <c:pt idx="283">
                  <c:v>1.4452999999999996</c:v>
                </c:pt>
                <c:pt idx="284">
                  <c:v>1.4083999999999997</c:v>
                </c:pt>
                <c:pt idx="285">
                  <c:v>1.4618999999999995</c:v>
                </c:pt>
                <c:pt idx="286">
                  <c:v>1.3108</c:v>
                </c:pt>
                <c:pt idx="287">
                  <c:v>1.4903</c:v>
                </c:pt>
                <c:pt idx="288">
                  <c:v>1.5081</c:v>
                </c:pt>
                <c:pt idx="289">
                  <c:v>1.5044999999999995</c:v>
                </c:pt>
                <c:pt idx="290">
                  <c:v>1.5594999999999997</c:v>
                </c:pt>
                <c:pt idx="291">
                  <c:v>1.6173</c:v>
                </c:pt>
                <c:pt idx="292">
                  <c:v>1.5482</c:v>
                </c:pt>
                <c:pt idx="293">
                  <c:v>1.4296999999999993</c:v>
                </c:pt>
                <c:pt idx="294">
                  <c:v>1.5334999999999996</c:v>
                </c:pt>
                <c:pt idx="295">
                  <c:v>1.5224</c:v>
                </c:pt>
                <c:pt idx="296">
                  <c:v>1.5724</c:v>
                </c:pt>
                <c:pt idx="297">
                  <c:v>1.5853999999999995</c:v>
                </c:pt>
                <c:pt idx="298">
                  <c:v>1.5513999999999994</c:v>
                </c:pt>
                <c:pt idx="299">
                  <c:v>1.5390999999999995</c:v>
                </c:pt>
                <c:pt idx="300">
                  <c:v>1.5290999999999995</c:v>
                </c:pt>
                <c:pt idx="301">
                  <c:v>1.5827</c:v>
                </c:pt>
                <c:pt idx="302">
                  <c:v>1.5974999999999995</c:v>
                </c:pt>
                <c:pt idx="303">
                  <c:v>1.6031</c:v>
                </c:pt>
                <c:pt idx="304">
                  <c:v>1.5544</c:v>
                </c:pt>
                <c:pt idx="305">
                  <c:v>1.5349999999999995</c:v>
                </c:pt>
                <c:pt idx="306">
                  <c:v>1.5672999999999995</c:v>
                </c:pt>
                <c:pt idx="307">
                  <c:v>1.4972999999999996</c:v>
                </c:pt>
                <c:pt idx="308">
                  <c:v>1.5618999999999996</c:v>
                </c:pt>
                <c:pt idx="309">
                  <c:v>1.5682</c:v>
                </c:pt>
                <c:pt idx="310">
                  <c:v>1.5076999999999996</c:v>
                </c:pt>
                <c:pt idx="311">
                  <c:v>1.5330999999999995</c:v>
                </c:pt>
                <c:pt idx="312">
                  <c:v>1.6126</c:v>
                </c:pt>
                <c:pt idx="313">
                  <c:v>1.5498999999999996</c:v>
                </c:pt>
                <c:pt idx="314">
                  <c:v>1.5670999999999995</c:v>
                </c:pt>
                <c:pt idx="315">
                  <c:v>1.6185</c:v>
                </c:pt>
                <c:pt idx="316">
                  <c:v>1.5630999999999995</c:v>
                </c:pt>
                <c:pt idx="317">
                  <c:v>1.5724</c:v>
                </c:pt>
                <c:pt idx="318">
                  <c:v>1.623</c:v>
                </c:pt>
                <c:pt idx="319">
                  <c:v>1.5915999999999995</c:v>
                </c:pt>
                <c:pt idx="320">
                  <c:v>1.6181000000000001</c:v>
                </c:pt>
                <c:pt idx="321">
                  <c:v>1.6176999999999995</c:v>
                </c:pt>
                <c:pt idx="322">
                  <c:v>1.6235999999999995</c:v>
                </c:pt>
                <c:pt idx="323">
                  <c:v>1.6037999999999994</c:v>
                </c:pt>
                <c:pt idx="324">
                  <c:v>1.5733999999999995</c:v>
                </c:pt>
                <c:pt idx="325">
                  <c:v>1.5683</c:v>
                </c:pt>
                <c:pt idx="326">
                  <c:v>1.2715999999999996</c:v>
                </c:pt>
                <c:pt idx="327">
                  <c:v>1.4240999999999995</c:v>
                </c:pt>
                <c:pt idx="328">
                  <c:v>1.5412999999999994</c:v>
                </c:pt>
                <c:pt idx="329">
                  <c:v>1.4518999999999993</c:v>
                </c:pt>
                <c:pt idx="330">
                  <c:v>1.6224000000000001</c:v>
                </c:pt>
                <c:pt idx="331">
                  <c:v>1.5594999999999997</c:v>
                </c:pt>
                <c:pt idx="332">
                  <c:v>1.4868999999999997</c:v>
                </c:pt>
                <c:pt idx="333">
                  <c:v>1.5903</c:v>
                </c:pt>
                <c:pt idx="334">
                  <c:v>1.5525</c:v>
                </c:pt>
                <c:pt idx="335">
                  <c:v>1.6485000000000001</c:v>
                </c:pt>
                <c:pt idx="336">
                  <c:v>1.5675999999999997</c:v>
                </c:pt>
                <c:pt idx="337">
                  <c:v>1.5944</c:v>
                </c:pt>
                <c:pt idx="338">
                  <c:v>1.5508999999999995</c:v>
                </c:pt>
                <c:pt idx="339">
                  <c:v>1.5507</c:v>
                </c:pt>
                <c:pt idx="340">
                  <c:v>1.5450999999999995</c:v>
                </c:pt>
                <c:pt idx="341">
                  <c:v>1.4977999999999996</c:v>
                </c:pt>
                <c:pt idx="342">
                  <c:v>1.4965999999999995</c:v>
                </c:pt>
                <c:pt idx="343">
                  <c:v>1.5652999999999995</c:v>
                </c:pt>
                <c:pt idx="344">
                  <c:v>1.4586999999999997</c:v>
                </c:pt>
                <c:pt idx="345">
                  <c:v>1.5634999999999994</c:v>
                </c:pt>
                <c:pt idx="346">
                  <c:v>1.6264000000000001</c:v>
                </c:pt>
                <c:pt idx="347">
                  <c:v>1.556</c:v>
                </c:pt>
                <c:pt idx="348">
                  <c:v>1.5165</c:v>
                </c:pt>
                <c:pt idx="349">
                  <c:v>1.5892999999999995</c:v>
                </c:pt>
                <c:pt idx="350">
                  <c:v>1.5481</c:v>
                </c:pt>
                <c:pt idx="351">
                  <c:v>1.5769</c:v>
                </c:pt>
                <c:pt idx="352">
                  <c:v>1.6186</c:v>
                </c:pt>
                <c:pt idx="353">
                  <c:v>1.5206</c:v>
                </c:pt>
                <c:pt idx="354">
                  <c:v>1.4884999999999995</c:v>
                </c:pt>
                <c:pt idx="355">
                  <c:v>1.5313999999999997</c:v>
                </c:pt>
                <c:pt idx="356">
                  <c:v>1.5454999999999997</c:v>
                </c:pt>
                <c:pt idx="357">
                  <c:v>1.2593999999999996</c:v>
                </c:pt>
                <c:pt idx="358">
                  <c:v>1.4402999999999995</c:v>
                </c:pt>
                <c:pt idx="359">
                  <c:v>1.3956999999999995</c:v>
                </c:pt>
                <c:pt idx="360">
                  <c:v>1.5235999999999996</c:v>
                </c:pt>
                <c:pt idx="361">
                  <c:v>1.5346</c:v>
                </c:pt>
                <c:pt idx="362">
                  <c:v>1.569</c:v>
                </c:pt>
                <c:pt idx="363">
                  <c:v>1.4788999999999997</c:v>
                </c:pt>
                <c:pt idx="364">
                  <c:v>1.5905</c:v>
                </c:pt>
                <c:pt idx="365">
                  <c:v>1.5781000000000001</c:v>
                </c:pt>
                <c:pt idx="366">
                  <c:v>1.5341</c:v>
                </c:pt>
                <c:pt idx="367">
                  <c:v>1.3416999999999994</c:v>
                </c:pt>
                <c:pt idx="368">
                  <c:v>1.5356999999999996</c:v>
                </c:pt>
                <c:pt idx="369">
                  <c:v>1.6071</c:v>
                </c:pt>
                <c:pt idx="370">
                  <c:v>1.5446</c:v>
                </c:pt>
                <c:pt idx="371">
                  <c:v>1.6292</c:v>
                </c:pt>
                <c:pt idx="372">
                  <c:v>1.5997999999999997</c:v>
                </c:pt>
                <c:pt idx="373">
                  <c:v>1.4285999999999996</c:v>
                </c:pt>
                <c:pt idx="374">
                  <c:v>1.5302</c:v>
                </c:pt>
                <c:pt idx="375">
                  <c:v>1.5534999999999997</c:v>
                </c:pt>
                <c:pt idx="376">
                  <c:v>1.6198999999999995</c:v>
                </c:pt>
                <c:pt idx="377">
                  <c:v>1.4988999999999995</c:v>
                </c:pt>
                <c:pt idx="378">
                  <c:v>1.5737999999999996</c:v>
                </c:pt>
                <c:pt idx="379">
                  <c:v>1.5351999999999995</c:v>
                </c:pt>
                <c:pt idx="380">
                  <c:v>1.4824999999999995</c:v>
                </c:pt>
                <c:pt idx="381">
                  <c:v>1.4250999999999996</c:v>
                </c:pt>
                <c:pt idx="382">
                  <c:v>1.5510999999999995</c:v>
                </c:pt>
                <c:pt idx="383">
                  <c:v>1.5255999999999996</c:v>
                </c:pt>
                <c:pt idx="384">
                  <c:v>1.5791999999999995</c:v>
                </c:pt>
                <c:pt idx="385">
                  <c:v>1.5434999999999997</c:v>
                </c:pt>
                <c:pt idx="386">
                  <c:v>1.5290999999999995</c:v>
                </c:pt>
                <c:pt idx="387">
                  <c:v>1.5489999999999995</c:v>
                </c:pt>
                <c:pt idx="388">
                  <c:v>1.5048999999999995</c:v>
                </c:pt>
                <c:pt idx="389">
                  <c:v>1.552</c:v>
                </c:pt>
                <c:pt idx="390">
                  <c:v>1.5398999999999996</c:v>
                </c:pt>
                <c:pt idx="391">
                  <c:v>1.5382</c:v>
                </c:pt>
                <c:pt idx="392">
                  <c:v>1.5696999999999997</c:v>
                </c:pt>
                <c:pt idx="393">
                  <c:v>1.5249999999999995</c:v>
                </c:pt>
                <c:pt idx="394">
                  <c:v>1.5548999999999995</c:v>
                </c:pt>
                <c:pt idx="395">
                  <c:v>1.5633999999999995</c:v>
                </c:pt>
                <c:pt idx="396">
                  <c:v>1.5366</c:v>
                </c:pt>
                <c:pt idx="397">
                  <c:v>1.4987999999999995</c:v>
                </c:pt>
                <c:pt idx="398">
                  <c:v>1.5309999999999995</c:v>
                </c:pt>
                <c:pt idx="399">
                  <c:v>1.4482999999999995</c:v>
                </c:pt>
                <c:pt idx="400">
                  <c:v>1.474</c:v>
                </c:pt>
                <c:pt idx="401">
                  <c:v>1.5594999999999997</c:v>
                </c:pt>
                <c:pt idx="402">
                  <c:v>1.4846999999999995</c:v>
                </c:pt>
                <c:pt idx="403">
                  <c:v>1.5407999999999995</c:v>
                </c:pt>
                <c:pt idx="404">
                  <c:v>1.5105999999999995</c:v>
                </c:pt>
                <c:pt idx="405">
                  <c:v>1.5201</c:v>
                </c:pt>
                <c:pt idx="406">
                  <c:v>1.4373999999999996</c:v>
                </c:pt>
                <c:pt idx="407">
                  <c:v>1.532</c:v>
                </c:pt>
                <c:pt idx="408">
                  <c:v>1.518</c:v>
                </c:pt>
                <c:pt idx="409">
                  <c:v>1.4806999999999995</c:v>
                </c:pt>
                <c:pt idx="410">
                  <c:v>1.4815999999999996</c:v>
                </c:pt>
                <c:pt idx="411">
                  <c:v>1.4330999999999996</c:v>
                </c:pt>
                <c:pt idx="412">
                  <c:v>1.5133999999999996</c:v>
                </c:pt>
                <c:pt idx="413">
                  <c:v>1.5197999999999996</c:v>
                </c:pt>
                <c:pt idx="414">
                  <c:v>1.5118999999999996</c:v>
                </c:pt>
                <c:pt idx="415">
                  <c:v>1.4776999999999996</c:v>
                </c:pt>
                <c:pt idx="416">
                  <c:v>1.4653999999999996</c:v>
                </c:pt>
                <c:pt idx="417">
                  <c:v>1.5023</c:v>
                </c:pt>
                <c:pt idx="418">
                  <c:v>1.456</c:v>
                </c:pt>
                <c:pt idx="419">
                  <c:v>1.4769999999999996</c:v>
                </c:pt>
                <c:pt idx="420">
                  <c:v>1.502</c:v>
                </c:pt>
                <c:pt idx="421">
                  <c:v>1.5088999999999995</c:v>
                </c:pt>
                <c:pt idx="422">
                  <c:v>1.532</c:v>
                </c:pt>
                <c:pt idx="423">
                  <c:v>1.5478999999999996</c:v>
                </c:pt>
                <c:pt idx="424">
                  <c:v>1.5448</c:v>
                </c:pt>
                <c:pt idx="425">
                  <c:v>1.5324</c:v>
                </c:pt>
                <c:pt idx="426">
                  <c:v>1.4952999999999996</c:v>
                </c:pt>
                <c:pt idx="427">
                  <c:v>1.5281</c:v>
                </c:pt>
                <c:pt idx="428">
                  <c:v>1.4933999999999996</c:v>
                </c:pt>
                <c:pt idx="429">
                  <c:v>1.2893999999999997</c:v>
                </c:pt>
                <c:pt idx="430">
                  <c:v>1.3709</c:v>
                </c:pt>
                <c:pt idx="431">
                  <c:v>1.4661999999999995</c:v>
                </c:pt>
                <c:pt idx="432">
                  <c:v>1.4353999999999996</c:v>
                </c:pt>
                <c:pt idx="433">
                  <c:v>1.4560999999999995</c:v>
                </c:pt>
                <c:pt idx="434">
                  <c:v>1.4490999999999996</c:v>
                </c:pt>
                <c:pt idx="435">
                  <c:v>1.4307999999999996</c:v>
                </c:pt>
                <c:pt idx="436">
                  <c:v>1.4744999999999995</c:v>
                </c:pt>
                <c:pt idx="437">
                  <c:v>1.4787999999999994</c:v>
                </c:pt>
                <c:pt idx="438">
                  <c:v>1.4606999999999997</c:v>
                </c:pt>
                <c:pt idx="439">
                  <c:v>1.4605999999999995</c:v>
                </c:pt>
                <c:pt idx="440">
                  <c:v>1.4752999999999996</c:v>
                </c:pt>
                <c:pt idx="441">
                  <c:v>1.4578999999999995</c:v>
                </c:pt>
                <c:pt idx="442">
                  <c:v>1.4359999999999991</c:v>
                </c:pt>
                <c:pt idx="443">
                  <c:v>1.4663999999999995</c:v>
                </c:pt>
                <c:pt idx="444">
                  <c:v>1.4921</c:v>
                </c:pt>
                <c:pt idx="445">
                  <c:v>1.4894999999999996</c:v>
                </c:pt>
                <c:pt idx="446">
                  <c:v>1.4822</c:v>
                </c:pt>
                <c:pt idx="447">
                  <c:v>1.4910999999999996</c:v>
                </c:pt>
                <c:pt idx="448">
                  <c:v>1.4862</c:v>
                </c:pt>
                <c:pt idx="449">
                  <c:v>1.4748999999999997</c:v>
                </c:pt>
                <c:pt idx="450">
                  <c:v>1.4685999999999995</c:v>
                </c:pt>
                <c:pt idx="451">
                  <c:v>1.4610999999999996</c:v>
                </c:pt>
                <c:pt idx="452">
                  <c:v>1.4830999999999996</c:v>
                </c:pt>
                <c:pt idx="453">
                  <c:v>1.4621</c:v>
                </c:pt>
                <c:pt idx="454">
                  <c:v>1.4175999999999993</c:v>
                </c:pt>
                <c:pt idx="455">
                  <c:v>1.4696999999999996</c:v>
                </c:pt>
                <c:pt idx="456">
                  <c:v>1.4309999999999996</c:v>
                </c:pt>
                <c:pt idx="457">
                  <c:v>1.4127999999999996</c:v>
                </c:pt>
                <c:pt idx="458">
                  <c:v>1.4663999999999995</c:v>
                </c:pt>
                <c:pt idx="459">
                  <c:v>1.4732999999999996</c:v>
                </c:pt>
                <c:pt idx="460">
                  <c:v>1.4738999999999995</c:v>
                </c:pt>
                <c:pt idx="461">
                  <c:v>1.4802</c:v>
                </c:pt>
                <c:pt idx="462">
                  <c:v>1.4268999999999996</c:v>
                </c:pt>
                <c:pt idx="463">
                  <c:v>1.4164999999999996</c:v>
                </c:pt>
                <c:pt idx="464">
                  <c:v>1.4117999999999991</c:v>
                </c:pt>
                <c:pt idx="465">
                  <c:v>1.4025999999999996</c:v>
                </c:pt>
                <c:pt idx="466">
                  <c:v>1.4011999999999996</c:v>
                </c:pt>
                <c:pt idx="467">
                  <c:v>1.4416999999999995</c:v>
                </c:pt>
                <c:pt idx="468">
                  <c:v>1.3631</c:v>
                </c:pt>
                <c:pt idx="469">
                  <c:v>1.4113999999999995</c:v>
                </c:pt>
                <c:pt idx="470">
                  <c:v>1.3924000000000001</c:v>
                </c:pt>
                <c:pt idx="471">
                  <c:v>1.4160999999999995</c:v>
                </c:pt>
                <c:pt idx="472">
                  <c:v>1.3637999999999995</c:v>
                </c:pt>
                <c:pt idx="473">
                  <c:v>1.4507999999999996</c:v>
                </c:pt>
                <c:pt idx="474">
                  <c:v>1.4283999999999994</c:v>
                </c:pt>
                <c:pt idx="475">
                  <c:v>1.4457999999999995</c:v>
                </c:pt>
                <c:pt idx="476">
                  <c:v>1.4127999999999996</c:v>
                </c:pt>
                <c:pt idx="477">
                  <c:v>1.4609999999999996</c:v>
                </c:pt>
                <c:pt idx="478">
                  <c:v>1.4706999999999995</c:v>
                </c:pt>
                <c:pt idx="479">
                  <c:v>1.4645999999999995</c:v>
                </c:pt>
                <c:pt idx="480">
                  <c:v>1.4339999999999991</c:v>
                </c:pt>
                <c:pt idx="481">
                  <c:v>1.4347999999999996</c:v>
                </c:pt>
                <c:pt idx="482">
                  <c:v>1.4375999999999995</c:v>
                </c:pt>
                <c:pt idx="483">
                  <c:v>1.4524999999999995</c:v>
                </c:pt>
                <c:pt idx="484">
                  <c:v>1.4461999999999995</c:v>
                </c:pt>
                <c:pt idx="485">
                  <c:v>1.4566999999999997</c:v>
                </c:pt>
                <c:pt idx="486">
                  <c:v>1.4149999999999996</c:v>
                </c:pt>
                <c:pt idx="487">
                  <c:v>1.4085999999999996</c:v>
                </c:pt>
                <c:pt idx="488">
                  <c:v>1.3952</c:v>
                </c:pt>
                <c:pt idx="489">
                  <c:v>1.3518999999999997</c:v>
                </c:pt>
                <c:pt idx="490">
                  <c:v>1.3593999999999995</c:v>
                </c:pt>
                <c:pt idx="491">
                  <c:v>1.4446999999999997</c:v>
                </c:pt>
                <c:pt idx="492">
                  <c:v>1.3871</c:v>
                </c:pt>
                <c:pt idx="493">
                  <c:v>1.4310999999999996</c:v>
                </c:pt>
                <c:pt idx="494">
                  <c:v>1.4152999999999996</c:v>
                </c:pt>
                <c:pt idx="495">
                  <c:v>1.3498999999999997</c:v>
                </c:pt>
                <c:pt idx="496">
                  <c:v>1.1851</c:v>
                </c:pt>
                <c:pt idx="497">
                  <c:v>1.2392999999999996</c:v>
                </c:pt>
                <c:pt idx="498">
                  <c:v>1.3855</c:v>
                </c:pt>
                <c:pt idx="499">
                  <c:v>1.3905000000000001</c:v>
                </c:pt>
                <c:pt idx="500">
                  <c:v>1.3992</c:v>
                </c:pt>
                <c:pt idx="501">
                  <c:v>1.3933</c:v>
                </c:pt>
                <c:pt idx="502">
                  <c:v>1.3818999999999995</c:v>
                </c:pt>
                <c:pt idx="503">
                  <c:v>1.3844000000000001</c:v>
                </c:pt>
                <c:pt idx="504">
                  <c:v>1.3967000000000001</c:v>
                </c:pt>
                <c:pt idx="505">
                  <c:v>1.4213999999999996</c:v>
                </c:pt>
                <c:pt idx="506">
                  <c:v>1.4202999999999995</c:v>
                </c:pt>
                <c:pt idx="507">
                  <c:v>1.4101999999999995</c:v>
                </c:pt>
                <c:pt idx="508">
                  <c:v>1.4149999999999996</c:v>
                </c:pt>
                <c:pt idx="509">
                  <c:v>1.4393999999999996</c:v>
                </c:pt>
                <c:pt idx="510">
                  <c:v>1.4195999999999995</c:v>
                </c:pt>
                <c:pt idx="511">
                  <c:v>1.4168999999999996</c:v>
                </c:pt>
                <c:pt idx="512">
                  <c:v>1.3972</c:v>
                </c:pt>
                <c:pt idx="513">
                  <c:v>1.4093999999999995</c:v>
                </c:pt>
                <c:pt idx="514">
                  <c:v>1.4073999999999995</c:v>
                </c:pt>
                <c:pt idx="515">
                  <c:v>1.3957999999999995</c:v>
                </c:pt>
                <c:pt idx="516">
                  <c:v>1.411999999999999</c:v>
                </c:pt>
                <c:pt idx="517">
                  <c:v>1.3991</c:v>
                </c:pt>
                <c:pt idx="518">
                  <c:v>1.4065999999999996</c:v>
                </c:pt>
                <c:pt idx="519">
                  <c:v>1.3947000000000001</c:v>
                </c:pt>
                <c:pt idx="520">
                  <c:v>1.3969</c:v>
                </c:pt>
                <c:pt idx="521">
                  <c:v>1.3915</c:v>
                </c:pt>
                <c:pt idx="522">
                  <c:v>1.3980999999999999</c:v>
                </c:pt>
                <c:pt idx="523">
                  <c:v>1.383</c:v>
                </c:pt>
                <c:pt idx="524">
                  <c:v>1.3738999999999995</c:v>
                </c:pt>
                <c:pt idx="525">
                  <c:v>1.3748</c:v>
                </c:pt>
                <c:pt idx="526">
                  <c:v>1.3437999999999997</c:v>
                </c:pt>
                <c:pt idx="527">
                  <c:v>0.96823999999999999</c:v>
                </c:pt>
                <c:pt idx="528">
                  <c:v>1.1206</c:v>
                </c:pt>
                <c:pt idx="529">
                  <c:v>1.1277999999999995</c:v>
                </c:pt>
                <c:pt idx="530">
                  <c:v>1.1820999999999999</c:v>
                </c:pt>
                <c:pt idx="531">
                  <c:v>1.2332999999999996</c:v>
                </c:pt>
                <c:pt idx="532">
                  <c:v>1.2688999999999995</c:v>
                </c:pt>
                <c:pt idx="533">
                  <c:v>1.2608999999999995</c:v>
                </c:pt>
                <c:pt idx="534">
                  <c:v>1.2464</c:v>
                </c:pt>
                <c:pt idx="535">
                  <c:v>1.2713999999999996</c:v>
                </c:pt>
                <c:pt idx="536">
                  <c:v>1.2684</c:v>
                </c:pt>
                <c:pt idx="537">
                  <c:v>1.3403</c:v>
                </c:pt>
                <c:pt idx="538">
                  <c:v>1.3191999999999995</c:v>
                </c:pt>
                <c:pt idx="539">
                  <c:v>1.2917999999999996</c:v>
                </c:pt>
                <c:pt idx="540">
                  <c:v>1.2823</c:v>
                </c:pt>
                <c:pt idx="541">
                  <c:v>1.2658999999999996</c:v>
                </c:pt>
                <c:pt idx="542">
                  <c:v>1.2673999999999996</c:v>
                </c:pt>
                <c:pt idx="543">
                  <c:v>1.2746999999999995</c:v>
                </c:pt>
                <c:pt idx="544">
                  <c:v>1.3077999999999996</c:v>
                </c:pt>
                <c:pt idx="545">
                  <c:v>1.3213999999999995</c:v>
                </c:pt>
                <c:pt idx="546">
                  <c:v>1.3144</c:v>
                </c:pt>
                <c:pt idx="547">
                  <c:v>1.3089999999999995</c:v>
                </c:pt>
                <c:pt idx="548">
                  <c:v>1.3048</c:v>
                </c:pt>
                <c:pt idx="549">
                  <c:v>1.3094999999999997</c:v>
                </c:pt>
                <c:pt idx="550">
                  <c:v>1.3174999999999994</c:v>
                </c:pt>
                <c:pt idx="551">
                  <c:v>1.3154999999999994</c:v>
                </c:pt>
                <c:pt idx="552">
                  <c:v>1.3070999999999995</c:v>
                </c:pt>
                <c:pt idx="553">
                  <c:v>1.2917999999999996</c:v>
                </c:pt>
                <c:pt idx="554">
                  <c:v>1.3028999999999995</c:v>
                </c:pt>
                <c:pt idx="555">
                  <c:v>1.2586999999999995</c:v>
                </c:pt>
                <c:pt idx="556">
                  <c:v>1.2715999999999996</c:v>
                </c:pt>
                <c:pt idx="557">
                  <c:v>1.1071</c:v>
                </c:pt>
                <c:pt idx="558">
                  <c:v>1.0295999999999996</c:v>
                </c:pt>
                <c:pt idx="559">
                  <c:v>0.92318</c:v>
                </c:pt>
                <c:pt idx="560">
                  <c:v>0.98549999999999982</c:v>
                </c:pt>
                <c:pt idx="561">
                  <c:v>1.0861000000000001</c:v>
                </c:pt>
                <c:pt idx="562">
                  <c:v>1.2406999999999995</c:v>
                </c:pt>
                <c:pt idx="563">
                  <c:v>1.1444000000000001</c:v>
                </c:pt>
                <c:pt idx="564">
                  <c:v>1.0554999999999997</c:v>
                </c:pt>
                <c:pt idx="565">
                  <c:v>1.038</c:v>
                </c:pt>
                <c:pt idx="566">
                  <c:v>1.0812999999999995</c:v>
                </c:pt>
                <c:pt idx="567">
                  <c:v>1.085</c:v>
                </c:pt>
                <c:pt idx="568">
                  <c:v>1.04</c:v>
                </c:pt>
                <c:pt idx="569">
                  <c:v>1.0466</c:v>
                </c:pt>
                <c:pt idx="570">
                  <c:v>1.1285000000000001</c:v>
                </c:pt>
                <c:pt idx="571">
                  <c:v>1.0703</c:v>
                </c:pt>
                <c:pt idx="572">
                  <c:v>1.1534</c:v>
                </c:pt>
                <c:pt idx="573">
                  <c:v>1.1961999999999999</c:v>
                </c:pt>
                <c:pt idx="574">
                  <c:v>1.2356999999999996</c:v>
                </c:pt>
                <c:pt idx="575">
                  <c:v>1.2177999999999995</c:v>
                </c:pt>
                <c:pt idx="576">
                  <c:v>1.2058999999999993</c:v>
                </c:pt>
                <c:pt idx="577">
                  <c:v>1.2038999999999993</c:v>
                </c:pt>
                <c:pt idx="578">
                  <c:v>1.2268999999999997</c:v>
                </c:pt>
                <c:pt idx="579">
                  <c:v>1.1904999999999999</c:v>
                </c:pt>
                <c:pt idx="580">
                  <c:v>1.2194999999999996</c:v>
                </c:pt>
                <c:pt idx="581">
                  <c:v>1.2147999999999997</c:v>
                </c:pt>
                <c:pt idx="582">
                  <c:v>1.2152999999999996</c:v>
                </c:pt>
                <c:pt idx="583">
                  <c:v>1.2404999999999995</c:v>
                </c:pt>
                <c:pt idx="584">
                  <c:v>1.2503</c:v>
                </c:pt>
                <c:pt idx="585">
                  <c:v>1.2496999999999996</c:v>
                </c:pt>
                <c:pt idx="586">
                  <c:v>1.2469999999999997</c:v>
                </c:pt>
                <c:pt idx="587">
                  <c:v>1.2476999999999996</c:v>
                </c:pt>
                <c:pt idx="588">
                  <c:v>1.2401</c:v>
                </c:pt>
                <c:pt idx="589">
                  <c:v>1.2356999999999996</c:v>
                </c:pt>
                <c:pt idx="590">
                  <c:v>1.2341</c:v>
                </c:pt>
                <c:pt idx="591">
                  <c:v>1.2285999999999995</c:v>
                </c:pt>
                <c:pt idx="592">
                  <c:v>1.2329999999999997</c:v>
                </c:pt>
                <c:pt idx="593">
                  <c:v>1.2265999999999995</c:v>
                </c:pt>
                <c:pt idx="594">
                  <c:v>1.242</c:v>
                </c:pt>
                <c:pt idx="595">
                  <c:v>1.2383</c:v>
                </c:pt>
                <c:pt idx="596">
                  <c:v>1.2231999999999996</c:v>
                </c:pt>
                <c:pt idx="597">
                  <c:v>1.2221</c:v>
                </c:pt>
                <c:pt idx="598">
                  <c:v>1.2294999999999996</c:v>
                </c:pt>
                <c:pt idx="599">
                  <c:v>1.1944999999999999</c:v>
                </c:pt>
                <c:pt idx="600">
                  <c:v>0.26604</c:v>
                </c:pt>
                <c:pt idx="601">
                  <c:v>0.15396000000000007</c:v>
                </c:pt>
                <c:pt idx="602">
                  <c:v>0.68766000000000005</c:v>
                </c:pt>
                <c:pt idx="603">
                  <c:v>0.37952000000000014</c:v>
                </c:pt>
                <c:pt idx="604">
                  <c:v>0.53878000000000004</c:v>
                </c:pt>
                <c:pt idx="605">
                  <c:v>0.68601000000000001</c:v>
                </c:pt>
                <c:pt idx="606">
                  <c:v>0.81460999999999995</c:v>
                </c:pt>
                <c:pt idx="607">
                  <c:v>0.97416999999999998</c:v>
                </c:pt>
                <c:pt idx="608">
                  <c:v>1.1137999999999995</c:v>
                </c:pt>
                <c:pt idx="609">
                  <c:v>1.1277999999999995</c:v>
                </c:pt>
                <c:pt idx="610">
                  <c:v>1.1608000000000001</c:v>
                </c:pt>
                <c:pt idx="611">
                  <c:v>1.1686000000000001</c:v>
                </c:pt>
                <c:pt idx="612">
                  <c:v>1.1778</c:v>
                </c:pt>
                <c:pt idx="613">
                  <c:v>1.1771</c:v>
                </c:pt>
                <c:pt idx="614">
                  <c:v>1.1771</c:v>
                </c:pt>
                <c:pt idx="615">
                  <c:v>1.1771</c:v>
                </c:pt>
                <c:pt idx="616">
                  <c:v>1.1798</c:v>
                </c:pt>
                <c:pt idx="617">
                  <c:v>1.1727000000000001</c:v>
                </c:pt>
                <c:pt idx="618">
                  <c:v>1.1713</c:v>
                </c:pt>
                <c:pt idx="619">
                  <c:v>1.1765000000000001</c:v>
                </c:pt>
                <c:pt idx="620">
                  <c:v>1.1636</c:v>
                </c:pt>
                <c:pt idx="621">
                  <c:v>1.1607000000000001</c:v>
                </c:pt>
                <c:pt idx="622">
                  <c:v>1.1661999999999999</c:v>
                </c:pt>
                <c:pt idx="623">
                  <c:v>1.1614</c:v>
                </c:pt>
                <c:pt idx="624">
                  <c:v>1.1536</c:v>
                </c:pt>
                <c:pt idx="625">
                  <c:v>1.1586000000000001</c:v>
                </c:pt>
                <c:pt idx="626">
                  <c:v>1.1592</c:v>
                </c:pt>
                <c:pt idx="627">
                  <c:v>1.145</c:v>
                </c:pt>
                <c:pt idx="628">
                  <c:v>1.1305000000000001</c:v>
                </c:pt>
                <c:pt idx="629">
                  <c:v>1.1256999999999995</c:v>
                </c:pt>
                <c:pt idx="630">
                  <c:v>1.091</c:v>
                </c:pt>
                <c:pt idx="631">
                  <c:v>1.1057999999999995</c:v>
                </c:pt>
                <c:pt idx="632">
                  <c:v>1.0952999999999995</c:v>
                </c:pt>
                <c:pt idx="633">
                  <c:v>1.0874999999999995</c:v>
                </c:pt>
                <c:pt idx="634">
                  <c:v>1.0972</c:v>
                </c:pt>
                <c:pt idx="635">
                  <c:v>1.0931999999999995</c:v>
                </c:pt>
                <c:pt idx="636">
                  <c:v>1.0742</c:v>
                </c:pt>
                <c:pt idx="637">
                  <c:v>1.0912999999999995</c:v>
                </c:pt>
                <c:pt idx="638">
                  <c:v>1.1121000000000001</c:v>
                </c:pt>
                <c:pt idx="639">
                  <c:v>1.0905</c:v>
                </c:pt>
                <c:pt idx="640">
                  <c:v>1.0725</c:v>
                </c:pt>
                <c:pt idx="641">
                  <c:v>1.0843</c:v>
                </c:pt>
                <c:pt idx="642">
                  <c:v>1.0855999999999995</c:v>
                </c:pt>
                <c:pt idx="643">
                  <c:v>1.0656999999999996</c:v>
                </c:pt>
                <c:pt idx="644">
                  <c:v>1.0782</c:v>
                </c:pt>
                <c:pt idx="645">
                  <c:v>1.0545</c:v>
                </c:pt>
                <c:pt idx="646">
                  <c:v>1.0973999999999995</c:v>
                </c:pt>
                <c:pt idx="647">
                  <c:v>1.0858999999999996</c:v>
                </c:pt>
                <c:pt idx="648">
                  <c:v>1.0821000000000001</c:v>
                </c:pt>
                <c:pt idx="649">
                  <c:v>1.0548</c:v>
                </c:pt>
                <c:pt idx="650">
                  <c:v>1.0558999999999996</c:v>
                </c:pt>
                <c:pt idx="651">
                  <c:v>1.0532999999999995</c:v>
                </c:pt>
                <c:pt idx="652">
                  <c:v>1.0267999999999995</c:v>
                </c:pt>
                <c:pt idx="653">
                  <c:v>1.0085999999999995</c:v>
                </c:pt>
                <c:pt idx="654">
                  <c:v>0.90355999999999981</c:v>
                </c:pt>
                <c:pt idx="655">
                  <c:v>0.89522999999999997</c:v>
                </c:pt>
                <c:pt idx="656">
                  <c:v>0.83216000000000001</c:v>
                </c:pt>
                <c:pt idx="657">
                  <c:v>0.8518300000000002</c:v>
                </c:pt>
                <c:pt idx="658">
                  <c:v>0.82259000000000004</c:v>
                </c:pt>
                <c:pt idx="659">
                  <c:v>0.90519000000000005</c:v>
                </c:pt>
                <c:pt idx="660">
                  <c:v>0.8618800000000002</c:v>
                </c:pt>
                <c:pt idx="661">
                  <c:v>0.99763999999999997</c:v>
                </c:pt>
                <c:pt idx="662">
                  <c:v>0.95157000000000003</c:v>
                </c:pt>
                <c:pt idx="663">
                  <c:v>0.67271000000000025</c:v>
                </c:pt>
                <c:pt idx="664">
                  <c:v>0.93506</c:v>
                </c:pt>
                <c:pt idx="665">
                  <c:v>0.96935000000000004</c:v>
                </c:pt>
                <c:pt idx="666">
                  <c:v>0.93381000000000003</c:v>
                </c:pt>
                <c:pt idx="667">
                  <c:v>0.98465000000000003</c:v>
                </c:pt>
                <c:pt idx="668">
                  <c:v>0.84979000000000038</c:v>
                </c:pt>
                <c:pt idx="669">
                  <c:v>0.92930000000000001</c:v>
                </c:pt>
                <c:pt idx="670">
                  <c:v>0.91600999999999999</c:v>
                </c:pt>
                <c:pt idx="671">
                  <c:v>0.92391999999999996</c:v>
                </c:pt>
                <c:pt idx="672">
                  <c:v>0.89425999999999983</c:v>
                </c:pt>
                <c:pt idx="673">
                  <c:v>0.95650000000000002</c:v>
                </c:pt>
                <c:pt idx="674">
                  <c:v>0.93411999999999973</c:v>
                </c:pt>
                <c:pt idx="675">
                  <c:v>1.0031999999999996</c:v>
                </c:pt>
                <c:pt idx="676">
                  <c:v>0.97233999999999998</c:v>
                </c:pt>
                <c:pt idx="677">
                  <c:v>1.0091999999999997</c:v>
                </c:pt>
                <c:pt idx="678">
                  <c:v>0.99900999999999973</c:v>
                </c:pt>
                <c:pt idx="679">
                  <c:v>1.0012999999999996</c:v>
                </c:pt>
                <c:pt idx="680">
                  <c:v>1.0156999999999996</c:v>
                </c:pt>
                <c:pt idx="681">
                  <c:v>1.0101</c:v>
                </c:pt>
                <c:pt idx="682">
                  <c:v>0.99702999999999997</c:v>
                </c:pt>
                <c:pt idx="683">
                  <c:v>1.0052999999999996</c:v>
                </c:pt>
                <c:pt idx="684">
                  <c:v>0.9863099999999998</c:v>
                </c:pt>
                <c:pt idx="685">
                  <c:v>1.0165</c:v>
                </c:pt>
                <c:pt idx="686">
                  <c:v>1.0186999999999995</c:v>
                </c:pt>
                <c:pt idx="687">
                  <c:v>0.99170000000000003</c:v>
                </c:pt>
                <c:pt idx="688">
                  <c:v>0.99217</c:v>
                </c:pt>
                <c:pt idx="689">
                  <c:v>0.98595999999999973</c:v>
                </c:pt>
                <c:pt idx="690">
                  <c:v>0.89371999999999996</c:v>
                </c:pt>
                <c:pt idx="691">
                  <c:v>0.97493000000000019</c:v>
                </c:pt>
                <c:pt idx="692">
                  <c:v>0.96926999999999996</c:v>
                </c:pt>
                <c:pt idx="693">
                  <c:v>0.96486000000000005</c:v>
                </c:pt>
                <c:pt idx="694">
                  <c:v>0.85111999999999999</c:v>
                </c:pt>
                <c:pt idx="695">
                  <c:v>0.91300000000000003</c:v>
                </c:pt>
                <c:pt idx="696">
                  <c:v>0.97316999999999998</c:v>
                </c:pt>
                <c:pt idx="697">
                  <c:v>0.99165999999999999</c:v>
                </c:pt>
                <c:pt idx="698">
                  <c:v>0.99195999999999973</c:v>
                </c:pt>
                <c:pt idx="699">
                  <c:v>0.99170999999999998</c:v>
                </c:pt>
                <c:pt idx="700">
                  <c:v>0.98815999999999982</c:v>
                </c:pt>
                <c:pt idx="701">
                  <c:v>0.98678999999999972</c:v>
                </c:pt>
                <c:pt idx="702">
                  <c:v>0.99448999999999976</c:v>
                </c:pt>
                <c:pt idx="703">
                  <c:v>1.0004999999999995</c:v>
                </c:pt>
                <c:pt idx="704">
                  <c:v>0.97916000000000003</c:v>
                </c:pt>
                <c:pt idx="705">
                  <c:v>0.96323999999999999</c:v>
                </c:pt>
                <c:pt idx="706">
                  <c:v>0.8490000000000002</c:v>
                </c:pt>
                <c:pt idx="707">
                  <c:v>0.91545999999999983</c:v>
                </c:pt>
                <c:pt idx="708">
                  <c:v>0.95920000000000005</c:v>
                </c:pt>
                <c:pt idx="709">
                  <c:v>0.94955999999999996</c:v>
                </c:pt>
                <c:pt idx="710">
                  <c:v>0.96755000000000002</c:v>
                </c:pt>
                <c:pt idx="711">
                  <c:v>0.95387000000000022</c:v>
                </c:pt>
                <c:pt idx="712">
                  <c:v>0.96686000000000005</c:v>
                </c:pt>
                <c:pt idx="713">
                  <c:v>0.95721000000000001</c:v>
                </c:pt>
                <c:pt idx="714">
                  <c:v>0.94042000000000003</c:v>
                </c:pt>
                <c:pt idx="715">
                  <c:v>0.92686999999999997</c:v>
                </c:pt>
                <c:pt idx="716">
                  <c:v>0.95277000000000023</c:v>
                </c:pt>
                <c:pt idx="717">
                  <c:v>0.95615000000000028</c:v>
                </c:pt>
                <c:pt idx="718">
                  <c:v>0.95237000000000005</c:v>
                </c:pt>
                <c:pt idx="719">
                  <c:v>0.93655999999999973</c:v>
                </c:pt>
                <c:pt idx="720">
                  <c:v>0.93957000000000002</c:v>
                </c:pt>
                <c:pt idx="721">
                  <c:v>0.90861000000000003</c:v>
                </c:pt>
                <c:pt idx="722">
                  <c:v>0.93245</c:v>
                </c:pt>
                <c:pt idx="723">
                  <c:v>0.92927000000000004</c:v>
                </c:pt>
                <c:pt idx="724">
                  <c:v>0.93305000000000005</c:v>
                </c:pt>
                <c:pt idx="725">
                  <c:v>0.94423000000000001</c:v>
                </c:pt>
                <c:pt idx="726">
                  <c:v>0.90751999999999977</c:v>
                </c:pt>
                <c:pt idx="727">
                  <c:v>0.91061999999999999</c:v>
                </c:pt>
                <c:pt idx="728">
                  <c:v>0.92227999999999999</c:v>
                </c:pt>
                <c:pt idx="729">
                  <c:v>0.93454999999999999</c:v>
                </c:pt>
                <c:pt idx="730">
                  <c:v>0.92393000000000003</c:v>
                </c:pt>
                <c:pt idx="731">
                  <c:v>0.92584000000000022</c:v>
                </c:pt>
                <c:pt idx="732">
                  <c:v>0.90881000000000001</c:v>
                </c:pt>
                <c:pt idx="733">
                  <c:v>0.87326999999999999</c:v>
                </c:pt>
                <c:pt idx="734">
                  <c:v>0.85129999999999995</c:v>
                </c:pt>
                <c:pt idx="735">
                  <c:v>0.81357000000000002</c:v>
                </c:pt>
                <c:pt idx="736">
                  <c:v>0.76253000000000004</c:v>
                </c:pt>
                <c:pt idx="737">
                  <c:v>0.66566000000000025</c:v>
                </c:pt>
                <c:pt idx="738">
                  <c:v>0.71780000000000022</c:v>
                </c:pt>
                <c:pt idx="739">
                  <c:v>0.54871000000000003</c:v>
                </c:pt>
                <c:pt idx="740">
                  <c:v>0.74260000000000026</c:v>
                </c:pt>
                <c:pt idx="741">
                  <c:v>0.59932999999999981</c:v>
                </c:pt>
                <c:pt idx="742">
                  <c:v>0.66791000000000023</c:v>
                </c:pt>
                <c:pt idx="743">
                  <c:v>0.68889000000000022</c:v>
                </c:pt>
                <c:pt idx="744">
                  <c:v>0.84457000000000004</c:v>
                </c:pt>
                <c:pt idx="745">
                  <c:v>0.81708999999999998</c:v>
                </c:pt>
                <c:pt idx="746">
                  <c:v>0.77558000000000005</c:v>
                </c:pt>
                <c:pt idx="747">
                  <c:v>0.63854000000000022</c:v>
                </c:pt>
                <c:pt idx="748">
                  <c:v>0.65217000000000025</c:v>
                </c:pt>
                <c:pt idx="749">
                  <c:v>0.70430999999999999</c:v>
                </c:pt>
                <c:pt idx="750">
                  <c:v>0.62466999999999995</c:v>
                </c:pt>
                <c:pt idx="751">
                  <c:v>0.66808000000000023</c:v>
                </c:pt>
                <c:pt idx="752">
                  <c:v>0.68893000000000004</c:v>
                </c:pt>
                <c:pt idx="753">
                  <c:v>0.62834000000000023</c:v>
                </c:pt>
                <c:pt idx="754">
                  <c:v>0.62648999999999999</c:v>
                </c:pt>
                <c:pt idx="755">
                  <c:v>0.67836000000000019</c:v>
                </c:pt>
                <c:pt idx="756">
                  <c:v>0.57645999999999997</c:v>
                </c:pt>
                <c:pt idx="757">
                  <c:v>0.73016999999999999</c:v>
                </c:pt>
                <c:pt idx="758">
                  <c:v>0.59270999999999996</c:v>
                </c:pt>
                <c:pt idx="759">
                  <c:v>0.73877000000000026</c:v>
                </c:pt>
                <c:pt idx="760">
                  <c:v>0.74414000000000025</c:v>
                </c:pt>
                <c:pt idx="761">
                  <c:v>0.78049000000000002</c:v>
                </c:pt>
                <c:pt idx="762">
                  <c:v>0.70025999999999999</c:v>
                </c:pt>
                <c:pt idx="763">
                  <c:v>0.74504000000000026</c:v>
                </c:pt>
                <c:pt idx="764">
                  <c:v>0.72150000000000003</c:v>
                </c:pt>
                <c:pt idx="765">
                  <c:v>0.71109999999999995</c:v>
                </c:pt>
                <c:pt idx="766">
                  <c:v>0.70330999999999999</c:v>
                </c:pt>
                <c:pt idx="767">
                  <c:v>0.78742000000000001</c:v>
                </c:pt>
                <c:pt idx="768">
                  <c:v>0.58967999999999998</c:v>
                </c:pt>
                <c:pt idx="769">
                  <c:v>0.55127000000000004</c:v>
                </c:pt>
                <c:pt idx="770">
                  <c:v>0.4321000000000001</c:v>
                </c:pt>
                <c:pt idx="771">
                  <c:v>0.40921000000000002</c:v>
                </c:pt>
                <c:pt idx="772">
                  <c:v>0.30086000000000013</c:v>
                </c:pt>
                <c:pt idx="773">
                  <c:v>0.24841000000000008</c:v>
                </c:pt>
                <c:pt idx="774">
                  <c:v>0.14380000000000001</c:v>
                </c:pt>
                <c:pt idx="775">
                  <c:v>0.25084000000000001</c:v>
                </c:pt>
                <c:pt idx="776">
                  <c:v>0.16142000000000001</c:v>
                </c:pt>
                <c:pt idx="777">
                  <c:v>0.16338</c:v>
                </c:pt>
                <c:pt idx="778">
                  <c:v>0.20058000000000001</c:v>
                </c:pt>
                <c:pt idx="779">
                  <c:v>0.39887000000000022</c:v>
                </c:pt>
                <c:pt idx="780">
                  <c:v>0.47181000000000012</c:v>
                </c:pt>
                <c:pt idx="781">
                  <c:v>0.37195000000000011</c:v>
                </c:pt>
                <c:pt idx="782">
                  <c:v>0.40532000000000012</c:v>
                </c:pt>
                <c:pt idx="783">
                  <c:v>0.27834000000000009</c:v>
                </c:pt>
                <c:pt idx="784">
                  <c:v>0.2857900000000001</c:v>
                </c:pt>
                <c:pt idx="785">
                  <c:v>0.36821000000000009</c:v>
                </c:pt>
                <c:pt idx="786">
                  <c:v>0.19461000000000001</c:v>
                </c:pt>
                <c:pt idx="787">
                  <c:v>0.37112000000000012</c:v>
                </c:pt>
                <c:pt idx="788">
                  <c:v>0.27423000000000003</c:v>
                </c:pt>
                <c:pt idx="789">
                  <c:v>0.49396000000000012</c:v>
                </c:pt>
                <c:pt idx="790">
                  <c:v>0.14726000000000006</c:v>
                </c:pt>
                <c:pt idx="791">
                  <c:v>0.48378000000000015</c:v>
                </c:pt>
                <c:pt idx="792">
                  <c:v>0.26891000000000009</c:v>
                </c:pt>
                <c:pt idx="793">
                  <c:v>0.34362000000000009</c:v>
                </c:pt>
                <c:pt idx="794">
                  <c:v>0.42411000000000015</c:v>
                </c:pt>
                <c:pt idx="795">
                  <c:v>0.34117000000000008</c:v>
                </c:pt>
                <c:pt idx="796">
                  <c:v>0.32821000000000011</c:v>
                </c:pt>
                <c:pt idx="797">
                  <c:v>0.27067000000000002</c:v>
                </c:pt>
                <c:pt idx="798">
                  <c:v>0.46101000000000009</c:v>
                </c:pt>
                <c:pt idx="799">
                  <c:v>0.37385000000000013</c:v>
                </c:pt>
                <c:pt idx="800">
                  <c:v>0.42066000000000009</c:v>
                </c:pt>
                <c:pt idx="801">
                  <c:v>0.4612</c:v>
                </c:pt>
                <c:pt idx="802">
                  <c:v>0.44173999999999997</c:v>
                </c:pt>
                <c:pt idx="803">
                  <c:v>0.50502999999999998</c:v>
                </c:pt>
                <c:pt idx="804">
                  <c:v>0.45860000000000001</c:v>
                </c:pt>
                <c:pt idx="805">
                  <c:v>0.50373999999999997</c:v>
                </c:pt>
                <c:pt idx="806">
                  <c:v>0.50275000000000003</c:v>
                </c:pt>
                <c:pt idx="807">
                  <c:v>0.50239999999999996</c:v>
                </c:pt>
                <c:pt idx="808">
                  <c:v>0.65210000000000024</c:v>
                </c:pt>
                <c:pt idx="809">
                  <c:v>0.68622000000000005</c:v>
                </c:pt>
                <c:pt idx="810">
                  <c:v>0.63461000000000023</c:v>
                </c:pt>
                <c:pt idx="811">
                  <c:v>0.71396999999999999</c:v>
                </c:pt>
                <c:pt idx="812">
                  <c:v>0.68765000000000021</c:v>
                </c:pt>
                <c:pt idx="813">
                  <c:v>0.60648000000000002</c:v>
                </c:pt>
                <c:pt idx="814">
                  <c:v>0.57528999999999997</c:v>
                </c:pt>
                <c:pt idx="815">
                  <c:v>0.58987000000000001</c:v>
                </c:pt>
                <c:pt idx="816">
                  <c:v>0.57191000000000003</c:v>
                </c:pt>
                <c:pt idx="817">
                  <c:v>0.63864000000000032</c:v>
                </c:pt>
                <c:pt idx="818">
                  <c:v>0.61509000000000025</c:v>
                </c:pt>
                <c:pt idx="819">
                  <c:v>0.63815000000000022</c:v>
                </c:pt>
                <c:pt idx="820">
                  <c:v>0.60468000000000022</c:v>
                </c:pt>
                <c:pt idx="821">
                  <c:v>0.71338000000000001</c:v>
                </c:pt>
                <c:pt idx="822">
                  <c:v>0.69218000000000002</c:v>
                </c:pt>
                <c:pt idx="823">
                  <c:v>0.66865000000000041</c:v>
                </c:pt>
                <c:pt idx="824">
                  <c:v>0.73731999999999998</c:v>
                </c:pt>
                <c:pt idx="825">
                  <c:v>0.68816999999999973</c:v>
                </c:pt>
                <c:pt idx="826">
                  <c:v>0.75083000000000022</c:v>
                </c:pt>
                <c:pt idx="827">
                  <c:v>0.73928000000000005</c:v>
                </c:pt>
                <c:pt idx="828">
                  <c:v>0.73462000000000038</c:v>
                </c:pt>
                <c:pt idx="829">
                  <c:v>0.74905999999999995</c:v>
                </c:pt>
                <c:pt idx="830">
                  <c:v>0.73226999999999998</c:v>
                </c:pt>
                <c:pt idx="831">
                  <c:v>0.75358000000000003</c:v>
                </c:pt>
                <c:pt idx="832">
                  <c:v>0.75102000000000024</c:v>
                </c:pt>
                <c:pt idx="833">
                  <c:v>0.73728000000000005</c:v>
                </c:pt>
                <c:pt idx="834">
                  <c:v>0.75410000000000021</c:v>
                </c:pt>
                <c:pt idx="835">
                  <c:v>0.75176000000000021</c:v>
                </c:pt>
                <c:pt idx="836">
                  <c:v>0.74883999999999995</c:v>
                </c:pt>
                <c:pt idx="837">
                  <c:v>0.7397100000000002</c:v>
                </c:pt>
                <c:pt idx="838">
                  <c:v>0.73887000000000025</c:v>
                </c:pt>
                <c:pt idx="839">
                  <c:v>0.73856999999999973</c:v>
                </c:pt>
                <c:pt idx="840">
                  <c:v>0.73531999999999997</c:v>
                </c:pt>
                <c:pt idx="841">
                  <c:v>0.74441999999999997</c:v>
                </c:pt>
                <c:pt idx="842">
                  <c:v>0.7280500000000002</c:v>
                </c:pt>
                <c:pt idx="843">
                  <c:v>0.73441999999999996</c:v>
                </c:pt>
                <c:pt idx="844">
                  <c:v>0.72336</c:v>
                </c:pt>
                <c:pt idx="845">
                  <c:v>0.68174000000000023</c:v>
                </c:pt>
                <c:pt idx="846">
                  <c:v>0.71252000000000004</c:v>
                </c:pt>
                <c:pt idx="847">
                  <c:v>0.72753000000000001</c:v>
                </c:pt>
                <c:pt idx="848">
                  <c:v>0.72685000000000022</c:v>
                </c:pt>
                <c:pt idx="849">
                  <c:v>0.71972000000000025</c:v>
                </c:pt>
                <c:pt idx="850">
                  <c:v>0.71914000000000022</c:v>
                </c:pt>
                <c:pt idx="851">
                  <c:v>0.7227800000000002</c:v>
                </c:pt>
                <c:pt idx="852">
                  <c:v>0.71877000000000024</c:v>
                </c:pt>
                <c:pt idx="853">
                  <c:v>0.71761000000000019</c:v>
                </c:pt>
                <c:pt idx="854">
                  <c:v>0.72068000000000021</c:v>
                </c:pt>
                <c:pt idx="855">
                  <c:v>0.70816999999999997</c:v>
                </c:pt>
                <c:pt idx="856">
                  <c:v>0.71128999999999998</c:v>
                </c:pt>
                <c:pt idx="857">
                  <c:v>0.70337000000000005</c:v>
                </c:pt>
                <c:pt idx="858">
                  <c:v>0.71421999999999997</c:v>
                </c:pt>
                <c:pt idx="859">
                  <c:v>0.68877999999999995</c:v>
                </c:pt>
                <c:pt idx="860">
                  <c:v>0.69896000000000003</c:v>
                </c:pt>
                <c:pt idx="861">
                  <c:v>0.70175000000000021</c:v>
                </c:pt>
                <c:pt idx="862">
                  <c:v>0.6897000000000002</c:v>
                </c:pt>
                <c:pt idx="863">
                  <c:v>0.69508000000000003</c:v>
                </c:pt>
                <c:pt idx="864">
                  <c:v>0.69057999999999997</c:v>
                </c:pt>
                <c:pt idx="865">
                  <c:v>0.69752999999999998</c:v>
                </c:pt>
                <c:pt idx="866">
                  <c:v>0.69635999999999998</c:v>
                </c:pt>
                <c:pt idx="867">
                  <c:v>0.69305000000000005</c:v>
                </c:pt>
                <c:pt idx="868">
                  <c:v>0.69385000000000019</c:v>
                </c:pt>
                <c:pt idx="869">
                  <c:v>0.68628</c:v>
                </c:pt>
                <c:pt idx="870">
                  <c:v>0.69055</c:v>
                </c:pt>
                <c:pt idx="871">
                  <c:v>0.68735999999999997</c:v>
                </c:pt>
                <c:pt idx="872">
                  <c:v>0.68786999999999998</c:v>
                </c:pt>
                <c:pt idx="873">
                  <c:v>0.67613000000000023</c:v>
                </c:pt>
                <c:pt idx="874">
                  <c:v>0.68015000000000003</c:v>
                </c:pt>
                <c:pt idx="875">
                  <c:v>0.68233999999999972</c:v>
                </c:pt>
                <c:pt idx="876">
                  <c:v>0.68201999999999996</c:v>
                </c:pt>
                <c:pt idx="877">
                  <c:v>0.67497000000000029</c:v>
                </c:pt>
                <c:pt idx="878">
                  <c:v>0.67172000000000032</c:v>
                </c:pt>
                <c:pt idx="879">
                  <c:v>0.67636000000000018</c:v>
                </c:pt>
                <c:pt idx="880">
                  <c:v>0.67170000000000041</c:v>
                </c:pt>
                <c:pt idx="881">
                  <c:v>0.67176000000000025</c:v>
                </c:pt>
                <c:pt idx="882">
                  <c:v>0.67200000000000026</c:v>
                </c:pt>
                <c:pt idx="883">
                  <c:v>0.66525000000000023</c:v>
                </c:pt>
                <c:pt idx="884">
                  <c:v>0.6683300000000002</c:v>
                </c:pt>
                <c:pt idx="885">
                  <c:v>0.66452000000000022</c:v>
                </c:pt>
                <c:pt idx="886">
                  <c:v>0.64714000000000038</c:v>
                </c:pt>
                <c:pt idx="887">
                  <c:v>0.6569400000000003</c:v>
                </c:pt>
                <c:pt idx="888">
                  <c:v>0.66274000000000044</c:v>
                </c:pt>
                <c:pt idx="889">
                  <c:v>0.65896000000000021</c:v>
                </c:pt>
                <c:pt idx="890">
                  <c:v>0.65463000000000038</c:v>
                </c:pt>
                <c:pt idx="891">
                  <c:v>0.65521000000000018</c:v>
                </c:pt>
                <c:pt idx="892">
                  <c:v>0.6511800000000002</c:v>
                </c:pt>
                <c:pt idx="893">
                  <c:v>0.64919000000000038</c:v>
                </c:pt>
                <c:pt idx="894">
                  <c:v>0.64646000000000003</c:v>
                </c:pt>
                <c:pt idx="895">
                  <c:v>0.64846999999999999</c:v>
                </c:pt>
                <c:pt idx="896">
                  <c:v>0.64641000000000004</c:v>
                </c:pt>
                <c:pt idx="897">
                  <c:v>0.64481999999999995</c:v>
                </c:pt>
                <c:pt idx="898">
                  <c:v>0.63818000000000019</c:v>
                </c:pt>
                <c:pt idx="899">
                  <c:v>0.61875000000000024</c:v>
                </c:pt>
                <c:pt idx="900">
                  <c:v>0.63585000000000025</c:v>
                </c:pt>
                <c:pt idx="901">
                  <c:v>0.62121000000000004</c:v>
                </c:pt>
                <c:pt idx="902">
                  <c:v>0.63266000000000022</c:v>
                </c:pt>
                <c:pt idx="903">
                  <c:v>0.62239000000000022</c:v>
                </c:pt>
                <c:pt idx="904">
                  <c:v>0.63196000000000019</c:v>
                </c:pt>
                <c:pt idx="905">
                  <c:v>0.62913000000000019</c:v>
                </c:pt>
                <c:pt idx="906">
                  <c:v>0.61713000000000018</c:v>
                </c:pt>
                <c:pt idx="907">
                  <c:v>0.62031999999999998</c:v>
                </c:pt>
                <c:pt idx="908">
                  <c:v>0.61943999999999999</c:v>
                </c:pt>
                <c:pt idx="909">
                  <c:v>0.58625999999999978</c:v>
                </c:pt>
                <c:pt idx="910">
                  <c:v>0.60468999999999995</c:v>
                </c:pt>
                <c:pt idx="911">
                  <c:v>0.61661000000000021</c:v>
                </c:pt>
                <c:pt idx="912">
                  <c:v>0.61536000000000002</c:v>
                </c:pt>
                <c:pt idx="913">
                  <c:v>0.60363000000000022</c:v>
                </c:pt>
                <c:pt idx="914">
                  <c:v>0.62158000000000002</c:v>
                </c:pt>
                <c:pt idx="915">
                  <c:v>0.59251999999999971</c:v>
                </c:pt>
                <c:pt idx="916">
                  <c:v>0.6147100000000002</c:v>
                </c:pt>
                <c:pt idx="917">
                  <c:v>0.60433999999999999</c:v>
                </c:pt>
                <c:pt idx="918">
                  <c:v>0.60321000000000002</c:v>
                </c:pt>
                <c:pt idx="919">
                  <c:v>0.6047400000000005</c:v>
                </c:pt>
                <c:pt idx="920">
                  <c:v>0.59721999999999975</c:v>
                </c:pt>
                <c:pt idx="921">
                  <c:v>0.58082999999999996</c:v>
                </c:pt>
                <c:pt idx="922">
                  <c:v>0.58939999999999981</c:v>
                </c:pt>
                <c:pt idx="923">
                  <c:v>0.59814000000000001</c:v>
                </c:pt>
                <c:pt idx="924">
                  <c:v>0.57852000000000003</c:v>
                </c:pt>
                <c:pt idx="925">
                  <c:v>0.59329999999999983</c:v>
                </c:pt>
                <c:pt idx="926">
                  <c:v>0.55410000000000004</c:v>
                </c:pt>
                <c:pt idx="927">
                  <c:v>0.56696999999999997</c:v>
                </c:pt>
                <c:pt idx="928">
                  <c:v>0.59316999999999975</c:v>
                </c:pt>
                <c:pt idx="929">
                  <c:v>0.57918999999999998</c:v>
                </c:pt>
                <c:pt idx="930">
                  <c:v>0.55572999999999995</c:v>
                </c:pt>
                <c:pt idx="931">
                  <c:v>0.58834999999999982</c:v>
                </c:pt>
                <c:pt idx="932">
                  <c:v>0.58123999999999976</c:v>
                </c:pt>
                <c:pt idx="933">
                  <c:v>0.51057999999999981</c:v>
                </c:pt>
                <c:pt idx="934">
                  <c:v>0.53965000000000019</c:v>
                </c:pt>
                <c:pt idx="935">
                  <c:v>0.52066999999999997</c:v>
                </c:pt>
                <c:pt idx="936">
                  <c:v>0.50322999999999996</c:v>
                </c:pt>
                <c:pt idx="937">
                  <c:v>0.57852000000000003</c:v>
                </c:pt>
                <c:pt idx="938">
                  <c:v>0.50290999999999997</c:v>
                </c:pt>
                <c:pt idx="939">
                  <c:v>0.50771999999999973</c:v>
                </c:pt>
                <c:pt idx="940">
                  <c:v>0.48577000000000009</c:v>
                </c:pt>
                <c:pt idx="941">
                  <c:v>0.49696000000000012</c:v>
                </c:pt>
                <c:pt idx="942">
                  <c:v>0.46883000000000002</c:v>
                </c:pt>
                <c:pt idx="943">
                  <c:v>0.46637000000000012</c:v>
                </c:pt>
                <c:pt idx="944">
                  <c:v>0.46765000000000001</c:v>
                </c:pt>
                <c:pt idx="945">
                  <c:v>0.50644</c:v>
                </c:pt>
                <c:pt idx="946">
                  <c:v>0.39792000000000022</c:v>
                </c:pt>
                <c:pt idx="947">
                  <c:v>0.48304000000000002</c:v>
                </c:pt>
                <c:pt idx="948">
                  <c:v>0.41565000000000002</c:v>
                </c:pt>
                <c:pt idx="949">
                  <c:v>0.41278000000000009</c:v>
                </c:pt>
                <c:pt idx="950">
                  <c:v>0.47899000000000008</c:v>
                </c:pt>
                <c:pt idx="951">
                  <c:v>0.33154000000000011</c:v>
                </c:pt>
                <c:pt idx="952">
                  <c:v>0.41357000000000016</c:v>
                </c:pt>
                <c:pt idx="953">
                  <c:v>0.26850000000000002</c:v>
                </c:pt>
                <c:pt idx="954">
                  <c:v>0.29985000000000012</c:v>
                </c:pt>
                <c:pt idx="955">
                  <c:v>0.24987000000000001</c:v>
                </c:pt>
                <c:pt idx="956">
                  <c:v>0.20136000000000001</c:v>
                </c:pt>
                <c:pt idx="957">
                  <c:v>7.9618000000000022E-2</c:v>
                </c:pt>
                <c:pt idx="958">
                  <c:v>0.21753000000000006</c:v>
                </c:pt>
                <c:pt idx="959">
                  <c:v>0.11317000000000002</c:v>
                </c:pt>
                <c:pt idx="960">
                  <c:v>0.14188999999999999</c:v>
                </c:pt>
                <c:pt idx="961">
                  <c:v>0.18586000000000005</c:v>
                </c:pt>
                <c:pt idx="962">
                  <c:v>8.1686000000000022E-2</c:v>
                </c:pt>
                <c:pt idx="963">
                  <c:v>0.12816999999999998</c:v>
                </c:pt>
                <c:pt idx="964">
                  <c:v>0.10870000000000003</c:v>
                </c:pt>
                <c:pt idx="965">
                  <c:v>0.14427999999999999</c:v>
                </c:pt>
                <c:pt idx="966">
                  <c:v>5.1588999999999996E-2</c:v>
                </c:pt>
                <c:pt idx="967">
                  <c:v>0.15725000000000006</c:v>
                </c:pt>
                <c:pt idx="968">
                  <c:v>9.9224000000000048E-2</c:v>
                </c:pt>
                <c:pt idx="969">
                  <c:v>0.10591</c:v>
                </c:pt>
                <c:pt idx="970">
                  <c:v>7.0573999999999998E-2</c:v>
                </c:pt>
                <c:pt idx="971">
                  <c:v>0.29560000000000008</c:v>
                </c:pt>
                <c:pt idx="972">
                  <c:v>0.23411000000000001</c:v>
                </c:pt>
                <c:pt idx="973">
                  <c:v>0.15331000000000006</c:v>
                </c:pt>
                <c:pt idx="974">
                  <c:v>4.1739999999999999E-2</c:v>
                </c:pt>
                <c:pt idx="975">
                  <c:v>1.5462000000000004E-2</c:v>
                </c:pt>
                <c:pt idx="976">
                  <c:v>0.12876000000000001</c:v>
                </c:pt>
                <c:pt idx="977">
                  <c:v>0.28785000000000016</c:v>
                </c:pt>
                <c:pt idx="978">
                  <c:v>0.20329000000000005</c:v>
                </c:pt>
                <c:pt idx="979">
                  <c:v>0.29850000000000015</c:v>
                </c:pt>
                <c:pt idx="980">
                  <c:v>0.25599</c:v>
                </c:pt>
                <c:pt idx="981">
                  <c:v>0.19336999999999999</c:v>
                </c:pt>
                <c:pt idx="982">
                  <c:v>0.22478999999999999</c:v>
                </c:pt>
                <c:pt idx="983">
                  <c:v>0.31183000000000011</c:v>
                </c:pt>
                <c:pt idx="984">
                  <c:v>0.11326000000000003</c:v>
                </c:pt>
                <c:pt idx="985">
                  <c:v>0.14604000000000006</c:v>
                </c:pt>
                <c:pt idx="986">
                  <c:v>0.15764000000000006</c:v>
                </c:pt>
                <c:pt idx="987">
                  <c:v>5.9175999999999999E-2</c:v>
                </c:pt>
                <c:pt idx="988">
                  <c:v>0.27113000000000004</c:v>
                </c:pt>
                <c:pt idx="989">
                  <c:v>0.21854000000000007</c:v>
                </c:pt>
                <c:pt idx="990">
                  <c:v>0.12164000000000003</c:v>
                </c:pt>
                <c:pt idx="991">
                  <c:v>0.20340000000000005</c:v>
                </c:pt>
                <c:pt idx="992">
                  <c:v>0.24762000000000001</c:v>
                </c:pt>
                <c:pt idx="993">
                  <c:v>0.23812</c:v>
                </c:pt>
                <c:pt idx="994">
                  <c:v>0.14248000000000005</c:v>
                </c:pt>
                <c:pt idx="995">
                  <c:v>0.31316000000000016</c:v>
                </c:pt>
                <c:pt idx="996">
                  <c:v>0.28090000000000009</c:v>
                </c:pt>
                <c:pt idx="997">
                  <c:v>0.31458000000000025</c:v>
                </c:pt>
                <c:pt idx="998">
                  <c:v>0.31171000000000015</c:v>
                </c:pt>
                <c:pt idx="999">
                  <c:v>0.33693000000000012</c:v>
                </c:pt>
                <c:pt idx="1000">
                  <c:v>0.28648000000000012</c:v>
                </c:pt>
                <c:pt idx="1001">
                  <c:v>0.34753000000000001</c:v>
                </c:pt>
                <c:pt idx="1002">
                  <c:v>0.35002000000000011</c:v>
                </c:pt>
                <c:pt idx="1003">
                  <c:v>0.46857000000000015</c:v>
                </c:pt>
                <c:pt idx="1004">
                  <c:v>0.40188000000000013</c:v>
                </c:pt>
                <c:pt idx="1005">
                  <c:v>0.38860000000000011</c:v>
                </c:pt>
                <c:pt idx="1006">
                  <c:v>0.37494000000000011</c:v>
                </c:pt>
                <c:pt idx="1007">
                  <c:v>0.40996000000000016</c:v>
                </c:pt>
                <c:pt idx="1008">
                  <c:v>0.41954000000000002</c:v>
                </c:pt>
                <c:pt idx="1009">
                  <c:v>0.42310000000000009</c:v>
                </c:pt>
                <c:pt idx="1010">
                  <c:v>0.45873000000000003</c:v>
                </c:pt>
                <c:pt idx="1011">
                  <c:v>0.44831000000000015</c:v>
                </c:pt>
                <c:pt idx="1012">
                  <c:v>0.45483000000000001</c:v>
                </c:pt>
                <c:pt idx="1013">
                  <c:v>0.45642000000000016</c:v>
                </c:pt>
                <c:pt idx="1014">
                  <c:v>0.33692000000000022</c:v>
                </c:pt>
                <c:pt idx="1015">
                  <c:v>0.45240000000000002</c:v>
                </c:pt>
                <c:pt idx="1016">
                  <c:v>0.4767900000000001</c:v>
                </c:pt>
                <c:pt idx="1017">
                  <c:v>0.47235000000000016</c:v>
                </c:pt>
                <c:pt idx="1018">
                  <c:v>0.3600000000000001</c:v>
                </c:pt>
                <c:pt idx="1019">
                  <c:v>0.48371000000000008</c:v>
                </c:pt>
                <c:pt idx="1020">
                  <c:v>0.44069000000000003</c:v>
                </c:pt>
                <c:pt idx="1021">
                  <c:v>0.45514000000000004</c:v>
                </c:pt>
                <c:pt idx="1022">
                  <c:v>0.32318000000000013</c:v>
                </c:pt>
                <c:pt idx="1023">
                  <c:v>0.43870000000000009</c:v>
                </c:pt>
                <c:pt idx="1024">
                  <c:v>0.41985000000000011</c:v>
                </c:pt>
                <c:pt idx="1025">
                  <c:v>0.40741000000000016</c:v>
                </c:pt>
                <c:pt idx="1026">
                  <c:v>0.47715000000000002</c:v>
                </c:pt>
                <c:pt idx="1027">
                  <c:v>0.45575000000000004</c:v>
                </c:pt>
                <c:pt idx="1028">
                  <c:v>0.33504000000000012</c:v>
                </c:pt>
                <c:pt idx="1029">
                  <c:v>0.41569</c:v>
                </c:pt>
                <c:pt idx="1030">
                  <c:v>0.46239000000000002</c:v>
                </c:pt>
                <c:pt idx="1031">
                  <c:v>0.4466</c:v>
                </c:pt>
                <c:pt idx="1032">
                  <c:v>0.47336000000000011</c:v>
                </c:pt>
                <c:pt idx="1033">
                  <c:v>0.45434000000000002</c:v>
                </c:pt>
                <c:pt idx="1034">
                  <c:v>0.46890000000000009</c:v>
                </c:pt>
                <c:pt idx="1035">
                  <c:v>0.44696000000000002</c:v>
                </c:pt>
                <c:pt idx="1036">
                  <c:v>0.43131000000000025</c:v>
                </c:pt>
                <c:pt idx="1037">
                  <c:v>0.47715000000000002</c:v>
                </c:pt>
                <c:pt idx="1038">
                  <c:v>0.43392000000000014</c:v>
                </c:pt>
                <c:pt idx="1039">
                  <c:v>0.36489000000000021</c:v>
                </c:pt>
                <c:pt idx="1040">
                  <c:v>0.44824999999999998</c:v>
                </c:pt>
                <c:pt idx="1041">
                  <c:v>0.43708000000000014</c:v>
                </c:pt>
                <c:pt idx="1042">
                  <c:v>0.43717000000000011</c:v>
                </c:pt>
                <c:pt idx="1043">
                  <c:v>0.43409000000000014</c:v>
                </c:pt>
                <c:pt idx="1044">
                  <c:v>0.36247000000000013</c:v>
                </c:pt>
                <c:pt idx="1045">
                  <c:v>0.4369200000000002</c:v>
                </c:pt>
                <c:pt idx="1046">
                  <c:v>0.48086000000000012</c:v>
                </c:pt>
                <c:pt idx="1047">
                  <c:v>0.42986000000000013</c:v>
                </c:pt>
                <c:pt idx="1048">
                  <c:v>0.43346000000000012</c:v>
                </c:pt>
                <c:pt idx="1049">
                  <c:v>0.41428000000000009</c:v>
                </c:pt>
                <c:pt idx="1050">
                  <c:v>0.45336000000000015</c:v>
                </c:pt>
                <c:pt idx="1051">
                  <c:v>0.42232000000000014</c:v>
                </c:pt>
                <c:pt idx="1052">
                  <c:v>0.42489000000000021</c:v>
                </c:pt>
                <c:pt idx="1053">
                  <c:v>0.46956000000000009</c:v>
                </c:pt>
                <c:pt idx="1054">
                  <c:v>0.43407000000000012</c:v>
                </c:pt>
                <c:pt idx="1055">
                  <c:v>0.42780000000000012</c:v>
                </c:pt>
                <c:pt idx="1056">
                  <c:v>0.46640000000000009</c:v>
                </c:pt>
                <c:pt idx="1057">
                  <c:v>0.45528000000000002</c:v>
                </c:pt>
                <c:pt idx="1058">
                  <c:v>0.45934000000000008</c:v>
                </c:pt>
                <c:pt idx="1059">
                  <c:v>0.44663000000000003</c:v>
                </c:pt>
                <c:pt idx="1060">
                  <c:v>0.45805000000000001</c:v>
                </c:pt>
                <c:pt idx="1061">
                  <c:v>0.46531000000000011</c:v>
                </c:pt>
                <c:pt idx="1062">
                  <c:v>0.45139000000000001</c:v>
                </c:pt>
                <c:pt idx="1063">
                  <c:v>0.44406000000000001</c:v>
                </c:pt>
                <c:pt idx="1064">
                  <c:v>0.44808000000000009</c:v>
                </c:pt>
                <c:pt idx="1065">
                  <c:v>0.46236000000000016</c:v>
                </c:pt>
                <c:pt idx="1066">
                  <c:v>0.46819</c:v>
                </c:pt>
                <c:pt idx="1067">
                  <c:v>0.43304000000000009</c:v>
                </c:pt>
                <c:pt idx="1068">
                  <c:v>0.46658000000000016</c:v>
                </c:pt>
                <c:pt idx="1069">
                  <c:v>0.46721000000000001</c:v>
                </c:pt>
                <c:pt idx="1070">
                  <c:v>0.46003000000000011</c:v>
                </c:pt>
                <c:pt idx="1071">
                  <c:v>0.47203000000000001</c:v>
                </c:pt>
                <c:pt idx="1072">
                  <c:v>0.46633000000000002</c:v>
                </c:pt>
                <c:pt idx="1073">
                  <c:v>0.4539700000000001</c:v>
                </c:pt>
                <c:pt idx="1074">
                  <c:v>0.47016000000000002</c:v>
                </c:pt>
                <c:pt idx="1075">
                  <c:v>0.46504000000000001</c:v>
                </c:pt>
                <c:pt idx="1076">
                  <c:v>0.46908000000000011</c:v>
                </c:pt>
                <c:pt idx="1077">
                  <c:v>0.46339000000000002</c:v>
                </c:pt>
                <c:pt idx="1078">
                  <c:v>0.46797000000000011</c:v>
                </c:pt>
                <c:pt idx="1079">
                  <c:v>0.46272000000000002</c:v>
                </c:pt>
                <c:pt idx="1080">
                  <c:v>0.46077000000000001</c:v>
                </c:pt>
                <c:pt idx="1081">
                  <c:v>0.46197000000000016</c:v>
                </c:pt>
                <c:pt idx="1082">
                  <c:v>0.46247000000000016</c:v>
                </c:pt>
                <c:pt idx="1083">
                  <c:v>0.45754</c:v>
                </c:pt>
                <c:pt idx="1084">
                  <c:v>0.45528000000000002</c:v>
                </c:pt>
                <c:pt idx="1085">
                  <c:v>0.45655000000000001</c:v>
                </c:pt>
                <c:pt idx="1086">
                  <c:v>0.45945000000000008</c:v>
                </c:pt>
                <c:pt idx="1087">
                  <c:v>0.45746000000000009</c:v>
                </c:pt>
                <c:pt idx="1088">
                  <c:v>0.45860000000000001</c:v>
                </c:pt>
                <c:pt idx="1089">
                  <c:v>0.45966000000000001</c:v>
                </c:pt>
                <c:pt idx="1090">
                  <c:v>0.45705000000000001</c:v>
                </c:pt>
                <c:pt idx="1091">
                  <c:v>0.45258000000000009</c:v>
                </c:pt>
                <c:pt idx="1092">
                  <c:v>0.45097000000000009</c:v>
                </c:pt>
                <c:pt idx="1093">
                  <c:v>0.44773000000000002</c:v>
                </c:pt>
                <c:pt idx="1094">
                  <c:v>0.44363000000000002</c:v>
                </c:pt>
                <c:pt idx="1095">
                  <c:v>0.45070000000000005</c:v>
                </c:pt>
                <c:pt idx="1096">
                  <c:v>0.44023000000000001</c:v>
                </c:pt>
                <c:pt idx="1097">
                  <c:v>0.43532000000000021</c:v>
                </c:pt>
                <c:pt idx="1098">
                  <c:v>0.44496000000000002</c:v>
                </c:pt>
                <c:pt idx="1099">
                  <c:v>0.42725000000000002</c:v>
                </c:pt>
                <c:pt idx="1100">
                  <c:v>0.43110000000000009</c:v>
                </c:pt>
                <c:pt idx="1101">
                  <c:v>0.41146000000000016</c:v>
                </c:pt>
                <c:pt idx="1102">
                  <c:v>0.39567000000000013</c:v>
                </c:pt>
                <c:pt idx="1103">
                  <c:v>0.4001900000000001</c:v>
                </c:pt>
                <c:pt idx="1104">
                  <c:v>0.3714800000000002</c:v>
                </c:pt>
                <c:pt idx="1105">
                  <c:v>0.39570000000000011</c:v>
                </c:pt>
                <c:pt idx="1106">
                  <c:v>0.38527000000000011</c:v>
                </c:pt>
                <c:pt idx="1107">
                  <c:v>0.38822000000000012</c:v>
                </c:pt>
                <c:pt idx="1108">
                  <c:v>0.37051000000000012</c:v>
                </c:pt>
                <c:pt idx="1109">
                  <c:v>0.24652000000000004</c:v>
                </c:pt>
                <c:pt idx="1110">
                  <c:v>0.38744000000000012</c:v>
                </c:pt>
                <c:pt idx="1111">
                  <c:v>0.40825</c:v>
                </c:pt>
                <c:pt idx="1112">
                  <c:v>0.4087900000000001</c:v>
                </c:pt>
                <c:pt idx="1113">
                  <c:v>0.40625</c:v>
                </c:pt>
                <c:pt idx="1114">
                  <c:v>0.40614</c:v>
                </c:pt>
                <c:pt idx="1115">
                  <c:v>0.41233000000000014</c:v>
                </c:pt>
                <c:pt idx="1116">
                  <c:v>0.41693000000000002</c:v>
                </c:pt>
                <c:pt idx="1117">
                  <c:v>0.42001000000000016</c:v>
                </c:pt>
                <c:pt idx="1118">
                  <c:v>0.42763000000000001</c:v>
                </c:pt>
                <c:pt idx="1119">
                  <c:v>0.42456000000000016</c:v>
                </c:pt>
                <c:pt idx="1120">
                  <c:v>0.42204000000000008</c:v>
                </c:pt>
                <c:pt idx="1121">
                  <c:v>0.41335000000000011</c:v>
                </c:pt>
                <c:pt idx="1122">
                  <c:v>0.37305000000000016</c:v>
                </c:pt>
                <c:pt idx="1123">
                  <c:v>0.40733000000000008</c:v>
                </c:pt>
                <c:pt idx="1124">
                  <c:v>0.42078000000000015</c:v>
                </c:pt>
                <c:pt idx="1125">
                  <c:v>0.42399000000000014</c:v>
                </c:pt>
                <c:pt idx="1126">
                  <c:v>0.42714000000000002</c:v>
                </c:pt>
                <c:pt idx="1127">
                  <c:v>0.42213000000000001</c:v>
                </c:pt>
                <c:pt idx="1128">
                  <c:v>0.41989000000000021</c:v>
                </c:pt>
                <c:pt idx="1129">
                  <c:v>0.40936000000000011</c:v>
                </c:pt>
                <c:pt idx="1130">
                  <c:v>0.41285000000000016</c:v>
                </c:pt>
                <c:pt idx="1131">
                  <c:v>0.41786000000000012</c:v>
                </c:pt>
                <c:pt idx="1132">
                  <c:v>0.3961800000000002</c:v>
                </c:pt>
                <c:pt idx="1133">
                  <c:v>0.41257000000000016</c:v>
                </c:pt>
                <c:pt idx="1134">
                  <c:v>0.40421000000000001</c:v>
                </c:pt>
                <c:pt idx="1135">
                  <c:v>0.40514</c:v>
                </c:pt>
                <c:pt idx="1136">
                  <c:v>0.38957000000000025</c:v>
                </c:pt>
                <c:pt idx="1137">
                  <c:v>0.37130000000000013</c:v>
                </c:pt>
                <c:pt idx="1138">
                  <c:v>0.39183000000000012</c:v>
                </c:pt>
                <c:pt idx="1139">
                  <c:v>0.40852000000000016</c:v>
                </c:pt>
                <c:pt idx="1140">
                  <c:v>0.35312000000000016</c:v>
                </c:pt>
                <c:pt idx="1141">
                  <c:v>0.36228000000000016</c:v>
                </c:pt>
                <c:pt idx="1142">
                  <c:v>0.39181000000000027</c:v>
                </c:pt>
                <c:pt idx="1143">
                  <c:v>0.34621000000000002</c:v>
                </c:pt>
                <c:pt idx="1144">
                  <c:v>0.30062000000000011</c:v>
                </c:pt>
                <c:pt idx="1145">
                  <c:v>0.38382000000000027</c:v>
                </c:pt>
                <c:pt idx="1146">
                  <c:v>0.38453000000000015</c:v>
                </c:pt>
                <c:pt idx="1147">
                  <c:v>0.30594000000000016</c:v>
                </c:pt>
                <c:pt idx="1148">
                  <c:v>0.34696000000000016</c:v>
                </c:pt>
                <c:pt idx="1149">
                  <c:v>0.38413000000000008</c:v>
                </c:pt>
                <c:pt idx="1150">
                  <c:v>0.30114000000000002</c:v>
                </c:pt>
                <c:pt idx="1151">
                  <c:v>0.33366000000000012</c:v>
                </c:pt>
                <c:pt idx="1152">
                  <c:v>0.33337000000000022</c:v>
                </c:pt>
                <c:pt idx="1153">
                  <c:v>0.31352000000000013</c:v>
                </c:pt>
                <c:pt idx="1154">
                  <c:v>0.28833000000000014</c:v>
                </c:pt>
                <c:pt idx="1155">
                  <c:v>0.28581000000000012</c:v>
                </c:pt>
                <c:pt idx="1156">
                  <c:v>0.32419000000000014</c:v>
                </c:pt>
                <c:pt idx="1157">
                  <c:v>0.31217000000000011</c:v>
                </c:pt>
                <c:pt idx="1158">
                  <c:v>0.33328000000000013</c:v>
                </c:pt>
                <c:pt idx="1159">
                  <c:v>0.26855000000000001</c:v>
                </c:pt>
                <c:pt idx="1160">
                  <c:v>0.25872000000000001</c:v>
                </c:pt>
                <c:pt idx="1161">
                  <c:v>0.29866000000000009</c:v>
                </c:pt>
                <c:pt idx="1162">
                  <c:v>0.30217000000000016</c:v>
                </c:pt>
                <c:pt idx="1163">
                  <c:v>0.23279000000000005</c:v>
                </c:pt>
                <c:pt idx="1164">
                  <c:v>0.26249</c:v>
                </c:pt>
                <c:pt idx="1165">
                  <c:v>0.32224000000000008</c:v>
                </c:pt>
                <c:pt idx="1166">
                  <c:v>0.28051000000000009</c:v>
                </c:pt>
                <c:pt idx="1167">
                  <c:v>0.26625000000000004</c:v>
                </c:pt>
                <c:pt idx="1168">
                  <c:v>0.23450000000000001</c:v>
                </c:pt>
                <c:pt idx="1169">
                  <c:v>0.17759000000000005</c:v>
                </c:pt>
                <c:pt idx="1170">
                  <c:v>0.22922999999999999</c:v>
                </c:pt>
                <c:pt idx="1171">
                  <c:v>0.14480000000000001</c:v>
                </c:pt>
                <c:pt idx="1172">
                  <c:v>0.14579000000000006</c:v>
                </c:pt>
                <c:pt idx="1173">
                  <c:v>0.20304000000000005</c:v>
                </c:pt>
                <c:pt idx="1174">
                  <c:v>0.16925000000000001</c:v>
                </c:pt>
                <c:pt idx="1175">
                  <c:v>0.23116999999999999</c:v>
                </c:pt>
                <c:pt idx="1176">
                  <c:v>0.18348000000000006</c:v>
                </c:pt>
                <c:pt idx="1177">
                  <c:v>0.16453999999999999</c:v>
                </c:pt>
                <c:pt idx="1178">
                  <c:v>0.17804000000000006</c:v>
                </c:pt>
                <c:pt idx="1179">
                  <c:v>0.17680999999999999</c:v>
                </c:pt>
                <c:pt idx="1180">
                  <c:v>0.16830999999999999</c:v>
                </c:pt>
                <c:pt idx="1181">
                  <c:v>0.17039000000000001</c:v>
                </c:pt>
                <c:pt idx="1182">
                  <c:v>0.17798000000000005</c:v>
                </c:pt>
                <c:pt idx="1183">
                  <c:v>0.12711</c:v>
                </c:pt>
                <c:pt idx="1184">
                  <c:v>7.5645000000000004E-2</c:v>
                </c:pt>
                <c:pt idx="1185">
                  <c:v>0.10904000000000003</c:v>
                </c:pt>
                <c:pt idx="1186">
                  <c:v>5.8186000000000015E-2</c:v>
                </c:pt>
                <c:pt idx="1187">
                  <c:v>6.0119000000000013E-2</c:v>
                </c:pt>
                <c:pt idx="1188">
                  <c:v>4.7451000000000004E-3</c:v>
                </c:pt>
                <c:pt idx="1189">
                  <c:v>1.6159E-2</c:v>
                </c:pt>
                <c:pt idx="1190">
                  <c:v>1.6025000000000001E-2</c:v>
                </c:pt>
                <c:pt idx="1191">
                  <c:v>4.6297999999999999E-3</c:v>
                </c:pt>
                <c:pt idx="1192">
                  <c:v>1.5164000000000004E-3</c:v>
                </c:pt>
                <c:pt idx="1193">
                  <c:v>9.6096000000000077E-5</c:v>
                </c:pt>
                <c:pt idx="1194">
                  <c:v>2.9009000000000012E-4</c:v>
                </c:pt>
                <c:pt idx="1195">
                  <c:v>3.6034000000000026E-6</c:v>
                </c:pt>
                <c:pt idx="1196">
                  <c:v>4.8070000000000019E-5</c:v>
                </c:pt>
                <c:pt idx="1197">
                  <c:v>7.1786000000000034E-5</c:v>
                </c:pt>
                <c:pt idx="1198">
                  <c:v>4.1948000000000001E-6</c:v>
                </c:pt>
                <c:pt idx="1199">
                  <c:v>7.3439000000000048E-7</c:v>
                </c:pt>
                <c:pt idx="1200">
                  <c:v>2.1404000000000016E-6</c:v>
                </c:pt>
                <c:pt idx="1201">
                  <c:v>4.8133000000000045E-9</c:v>
                </c:pt>
                <c:pt idx="1202">
                  <c:v>1.8076000000000018E-11</c:v>
                </c:pt>
                <c:pt idx="1203">
                  <c:v>3.1563000000000019E-6</c:v>
                </c:pt>
                <c:pt idx="1204">
                  <c:v>1.3589000000000009E-6</c:v>
                </c:pt>
                <c:pt idx="1205">
                  <c:v>9.0764000000000133E-12</c:v>
                </c:pt>
                <c:pt idx="1206">
                  <c:v>1.2791000000000005E-5</c:v>
                </c:pt>
                <c:pt idx="1207">
                  <c:v>4.9764000000000054E-6</c:v>
                </c:pt>
                <c:pt idx="1208">
                  <c:v>1.4810000000000017E-13</c:v>
                </c:pt>
                <c:pt idx="1209">
                  <c:v>5.166700000000003E-7</c:v>
                </c:pt>
                <c:pt idx="1210">
                  <c:v>2.9200000000000023E-7</c:v>
                </c:pt>
                <c:pt idx="1211">
                  <c:v>1.973100000000002E-8</c:v>
                </c:pt>
                <c:pt idx="1212">
                  <c:v>2.749800000000002E-6</c:v>
                </c:pt>
                <c:pt idx="1213">
                  <c:v>4.4401000000000024E-5</c:v>
                </c:pt>
                <c:pt idx="1214">
                  <c:v>1.7917000000000003E-4</c:v>
                </c:pt>
                <c:pt idx="1215">
                  <c:v>3.2332000000000015E-4</c:v>
                </c:pt>
                <c:pt idx="1216">
                  <c:v>2.5748000000000009E-4</c:v>
                </c:pt>
                <c:pt idx="1217">
                  <c:v>1.227E-4</c:v>
                </c:pt>
                <c:pt idx="1218">
                  <c:v>1.1088999999999999E-3</c:v>
                </c:pt>
                <c:pt idx="1219">
                  <c:v>5.2164000000000031E-5</c:v>
                </c:pt>
                <c:pt idx="1220">
                  <c:v>8.158700000000003E-5</c:v>
                </c:pt>
                <c:pt idx="1221">
                  <c:v>2.3716000000000007E-6</c:v>
                </c:pt>
                <c:pt idx="1222">
                  <c:v>2.5672000000000019E-6</c:v>
                </c:pt>
                <c:pt idx="1223">
                  <c:v>4.4017000000000056E-8</c:v>
                </c:pt>
                <c:pt idx="1224">
                  <c:v>6.1689000000000023E-7</c:v>
                </c:pt>
                <c:pt idx="1225">
                  <c:v>2.0899000000000018E-6</c:v>
                </c:pt>
                <c:pt idx="1226">
                  <c:v>2.5215000000000012E-6</c:v>
                </c:pt>
                <c:pt idx="1227">
                  <c:v>1.9896000000000011E-4</c:v>
                </c:pt>
                <c:pt idx="1228">
                  <c:v>4.0262000000000022E-6</c:v>
                </c:pt>
                <c:pt idx="1229">
                  <c:v>5.8098000000000036E-4</c:v>
                </c:pt>
                <c:pt idx="1230">
                  <c:v>4.9328000000000024E-4</c:v>
                </c:pt>
                <c:pt idx="1231">
                  <c:v>3.438400000000001E-4</c:v>
                </c:pt>
                <c:pt idx="1232">
                  <c:v>2.3782000000000007E-5</c:v>
                </c:pt>
                <c:pt idx="1233">
                  <c:v>1.1586000000000006E-4</c:v>
                </c:pt>
                <c:pt idx="1234">
                  <c:v>7.5526000000000035E-5</c:v>
                </c:pt>
                <c:pt idx="1235">
                  <c:v>6.7136000000000053E-7</c:v>
                </c:pt>
                <c:pt idx="1236">
                  <c:v>6.3215000000000047E-9</c:v>
                </c:pt>
                <c:pt idx="1237">
                  <c:v>4.9057000000000035E-5</c:v>
                </c:pt>
                <c:pt idx="1238">
                  <c:v>1.2704000000000001E-3</c:v>
                </c:pt>
                <c:pt idx="1239">
                  <c:v>8.1226000000000052E-4</c:v>
                </c:pt>
                <c:pt idx="1240">
                  <c:v>3.2466000000000028E-9</c:v>
                </c:pt>
                <c:pt idx="1241">
                  <c:v>1.0528000000000008E-8</c:v>
                </c:pt>
                <c:pt idx="1242">
                  <c:v>1.8353000000000004E-3</c:v>
                </c:pt>
                <c:pt idx="1243">
                  <c:v>2.3800000000000002E-3</c:v>
                </c:pt>
                <c:pt idx="1244">
                  <c:v>7.3892000000000044E-4</c:v>
                </c:pt>
                <c:pt idx="1245">
                  <c:v>3.6444000000000026E-7</c:v>
                </c:pt>
                <c:pt idx="1246">
                  <c:v>2.0448000000000007E-3</c:v>
                </c:pt>
                <c:pt idx="1247">
                  <c:v>1.7457000000000003E-4</c:v>
                </c:pt>
                <c:pt idx="1248">
                  <c:v>1.6493000000000005E-3</c:v>
                </c:pt>
                <c:pt idx="1249">
                  <c:v>6.1919000000000004E-4</c:v>
                </c:pt>
                <c:pt idx="1250">
                  <c:v>4.665300000000001E-4</c:v>
                </c:pt>
                <c:pt idx="1251">
                  <c:v>2.1142000000000001E-3</c:v>
                </c:pt>
                <c:pt idx="1252">
                  <c:v>2.6396000000000002E-3</c:v>
                </c:pt>
                <c:pt idx="1253">
                  <c:v>2.3352999999999992E-2</c:v>
                </c:pt>
                <c:pt idx="1254">
                  <c:v>3.6378000000000018E-4</c:v>
                </c:pt>
                <c:pt idx="1255">
                  <c:v>1.8366000000000004E-4</c:v>
                </c:pt>
                <c:pt idx="1256">
                  <c:v>3.5564999999999999E-2</c:v>
                </c:pt>
                <c:pt idx="1257">
                  <c:v>1.1759E-2</c:v>
                </c:pt>
                <c:pt idx="1258">
                  <c:v>1.3559E-2</c:v>
                </c:pt>
                <c:pt idx="1259">
                  <c:v>2.1442000000000011E-3</c:v>
                </c:pt>
                <c:pt idx="1260">
                  <c:v>8.2718000000000028E-3</c:v>
                </c:pt>
                <c:pt idx="1261">
                  <c:v>9.1637000000000038E-3</c:v>
                </c:pt>
                <c:pt idx="1262">
                  <c:v>4.6314000000000015E-2</c:v>
                </c:pt>
                <c:pt idx="1263">
                  <c:v>9.2198000000000002E-3</c:v>
                </c:pt>
                <c:pt idx="1264">
                  <c:v>1.6975000000000001E-2</c:v>
                </c:pt>
                <c:pt idx="1265">
                  <c:v>2.5850000000000001E-2</c:v>
                </c:pt>
                <c:pt idx="1266">
                  <c:v>2.7792000000000001E-2</c:v>
                </c:pt>
                <c:pt idx="1267">
                  <c:v>4.9546000000000014E-2</c:v>
                </c:pt>
                <c:pt idx="1268">
                  <c:v>4.5588000000000017E-3</c:v>
                </c:pt>
                <c:pt idx="1269">
                  <c:v>3.8019999999999998E-2</c:v>
                </c:pt>
                <c:pt idx="1270">
                  <c:v>6.1600999999999996E-2</c:v>
                </c:pt>
                <c:pt idx="1271">
                  <c:v>5.0155999999999999E-2</c:v>
                </c:pt>
                <c:pt idx="1272">
                  <c:v>2.5194000000000002E-3</c:v>
                </c:pt>
                <c:pt idx="1273">
                  <c:v>3.5834000000000012E-2</c:v>
                </c:pt>
                <c:pt idx="1274">
                  <c:v>2.0961999999999998E-2</c:v>
                </c:pt>
                <c:pt idx="1275">
                  <c:v>2.1416000000000001E-2</c:v>
                </c:pt>
                <c:pt idx="1276">
                  <c:v>3.8351000000000003E-2</c:v>
                </c:pt>
                <c:pt idx="1277">
                  <c:v>2.9880000000000007E-2</c:v>
                </c:pt>
                <c:pt idx="1278">
                  <c:v>1.3263000000000004E-2</c:v>
                </c:pt>
                <c:pt idx="1279">
                  <c:v>5.1039000000000001E-2</c:v>
                </c:pt>
                <c:pt idx="1280">
                  <c:v>3.9601000000000011E-2</c:v>
                </c:pt>
                <c:pt idx="1281">
                  <c:v>3.1800000000000002E-2</c:v>
                </c:pt>
                <c:pt idx="1282">
                  <c:v>3.6317000000000002E-2</c:v>
                </c:pt>
                <c:pt idx="1283">
                  <c:v>4.506300000000002E-2</c:v>
                </c:pt>
                <c:pt idx="1284">
                  <c:v>6.179100000000002E-2</c:v>
                </c:pt>
                <c:pt idx="1285">
                  <c:v>4.9751000000000017E-2</c:v>
                </c:pt>
                <c:pt idx="1286">
                  <c:v>2.3095000000000001E-2</c:v>
                </c:pt>
                <c:pt idx="1287">
                  <c:v>3.6215000000000011E-2</c:v>
                </c:pt>
                <c:pt idx="1288">
                  <c:v>0.11569000000000003</c:v>
                </c:pt>
                <c:pt idx="1289">
                  <c:v>0.10213000000000003</c:v>
                </c:pt>
                <c:pt idx="1290">
                  <c:v>2.7412000000000002E-2</c:v>
                </c:pt>
                <c:pt idx="1291">
                  <c:v>1.1271000000000003E-2</c:v>
                </c:pt>
                <c:pt idx="1292">
                  <c:v>6.2361000000000021E-2</c:v>
                </c:pt>
                <c:pt idx="1293">
                  <c:v>8.1978000000000023E-2</c:v>
                </c:pt>
                <c:pt idx="1294">
                  <c:v>0.13758999999999999</c:v>
                </c:pt>
                <c:pt idx="1295">
                  <c:v>6.615E-2</c:v>
                </c:pt>
                <c:pt idx="1296">
                  <c:v>8.8509000000000032E-2</c:v>
                </c:pt>
                <c:pt idx="1297">
                  <c:v>0.11700000000000002</c:v>
                </c:pt>
                <c:pt idx="1298">
                  <c:v>0.13643000000000005</c:v>
                </c:pt>
                <c:pt idx="1299">
                  <c:v>0.16306999999999999</c:v>
                </c:pt>
                <c:pt idx="1300">
                  <c:v>8.5421000000000025E-2</c:v>
                </c:pt>
                <c:pt idx="1301">
                  <c:v>9.0276000000000023E-2</c:v>
                </c:pt>
                <c:pt idx="1302">
                  <c:v>0.13059999999999999</c:v>
                </c:pt>
                <c:pt idx="1303">
                  <c:v>4.3224999999999986E-2</c:v>
                </c:pt>
                <c:pt idx="1304">
                  <c:v>0.15184000000000006</c:v>
                </c:pt>
                <c:pt idx="1305">
                  <c:v>9.3382999999999994E-2</c:v>
                </c:pt>
                <c:pt idx="1306">
                  <c:v>6.5197000000000033E-2</c:v>
                </c:pt>
                <c:pt idx="1307">
                  <c:v>3.605400000000001E-2</c:v>
                </c:pt>
                <c:pt idx="1308">
                  <c:v>7.6941999999999997E-2</c:v>
                </c:pt>
                <c:pt idx="1309">
                  <c:v>9.4845000000000068E-2</c:v>
                </c:pt>
                <c:pt idx="1310">
                  <c:v>4.9678E-2</c:v>
                </c:pt>
                <c:pt idx="1311">
                  <c:v>1.7847999999999999E-2</c:v>
                </c:pt>
                <c:pt idx="1312">
                  <c:v>4.6771E-2</c:v>
                </c:pt>
                <c:pt idx="1313">
                  <c:v>7.019800000000001E-2</c:v>
                </c:pt>
                <c:pt idx="1314">
                  <c:v>9.7339000000000009E-2</c:v>
                </c:pt>
                <c:pt idx="1315">
                  <c:v>0.18462999999999999</c:v>
                </c:pt>
                <c:pt idx="1316">
                  <c:v>6.877800000000002E-2</c:v>
                </c:pt>
                <c:pt idx="1317">
                  <c:v>6.9736000000000048E-2</c:v>
                </c:pt>
                <c:pt idx="1318">
                  <c:v>6.3479999999999995E-2</c:v>
                </c:pt>
                <c:pt idx="1319">
                  <c:v>0.12001000000000002</c:v>
                </c:pt>
                <c:pt idx="1320">
                  <c:v>6.0637000000000003E-2</c:v>
                </c:pt>
                <c:pt idx="1321">
                  <c:v>0.11529000000000003</c:v>
                </c:pt>
                <c:pt idx="1322">
                  <c:v>5.8490000000000014E-2</c:v>
                </c:pt>
                <c:pt idx="1323">
                  <c:v>0.14859000000000006</c:v>
                </c:pt>
                <c:pt idx="1324">
                  <c:v>0.13747000000000001</c:v>
                </c:pt>
                <c:pt idx="1325">
                  <c:v>0.12503</c:v>
                </c:pt>
                <c:pt idx="1326">
                  <c:v>0.12340000000000002</c:v>
                </c:pt>
                <c:pt idx="1327">
                  <c:v>6.0628999999999995E-2</c:v>
                </c:pt>
                <c:pt idx="1328">
                  <c:v>9.418E-2</c:v>
                </c:pt>
                <c:pt idx="1329">
                  <c:v>0.18973000000000007</c:v>
                </c:pt>
                <c:pt idx="1330">
                  <c:v>0.17477999999999999</c:v>
                </c:pt>
                <c:pt idx="1331">
                  <c:v>0.19778000000000001</c:v>
                </c:pt>
                <c:pt idx="1332">
                  <c:v>0.16441000000000006</c:v>
                </c:pt>
                <c:pt idx="1333">
                  <c:v>0.18157000000000001</c:v>
                </c:pt>
                <c:pt idx="1334">
                  <c:v>0.20366999999999999</c:v>
                </c:pt>
                <c:pt idx="1335">
                  <c:v>0.18253000000000005</c:v>
                </c:pt>
                <c:pt idx="1336">
                  <c:v>0.16852</c:v>
                </c:pt>
                <c:pt idx="1337">
                  <c:v>0.22850000000000001</c:v>
                </c:pt>
                <c:pt idx="1338">
                  <c:v>0.18967999999999999</c:v>
                </c:pt>
                <c:pt idx="1339">
                  <c:v>0.21759000000000006</c:v>
                </c:pt>
                <c:pt idx="1340">
                  <c:v>0.25061</c:v>
                </c:pt>
                <c:pt idx="1341">
                  <c:v>0.26552000000000009</c:v>
                </c:pt>
                <c:pt idx="1342">
                  <c:v>0.23355999999999999</c:v>
                </c:pt>
                <c:pt idx="1343">
                  <c:v>0.18493000000000007</c:v>
                </c:pt>
                <c:pt idx="1344">
                  <c:v>0.16028999999999999</c:v>
                </c:pt>
                <c:pt idx="1345">
                  <c:v>0.18402000000000004</c:v>
                </c:pt>
                <c:pt idx="1346">
                  <c:v>0.25773000000000001</c:v>
                </c:pt>
                <c:pt idx="1347">
                  <c:v>0.25513999999999998</c:v>
                </c:pt>
                <c:pt idx="1348">
                  <c:v>0.24302000000000001</c:v>
                </c:pt>
                <c:pt idx="1349">
                  <c:v>0.18690000000000007</c:v>
                </c:pt>
                <c:pt idx="1350">
                  <c:v>0.27052000000000009</c:v>
                </c:pt>
                <c:pt idx="1351">
                  <c:v>0.26473999999999998</c:v>
                </c:pt>
                <c:pt idx="1352">
                  <c:v>0.26068000000000002</c:v>
                </c:pt>
                <c:pt idx="1353">
                  <c:v>0.24238999999999999</c:v>
                </c:pt>
                <c:pt idx="1354">
                  <c:v>0.22570999999999999</c:v>
                </c:pt>
                <c:pt idx="1355">
                  <c:v>0.26573000000000002</c:v>
                </c:pt>
                <c:pt idx="1356">
                  <c:v>0.25683</c:v>
                </c:pt>
                <c:pt idx="1357">
                  <c:v>0.24929000000000007</c:v>
                </c:pt>
                <c:pt idx="1358">
                  <c:v>0.25211</c:v>
                </c:pt>
                <c:pt idx="1359">
                  <c:v>0.24437</c:v>
                </c:pt>
                <c:pt idx="1360">
                  <c:v>0.26450000000000001</c:v>
                </c:pt>
                <c:pt idx="1361">
                  <c:v>0.27505000000000002</c:v>
                </c:pt>
                <c:pt idx="1362">
                  <c:v>0.26378000000000001</c:v>
                </c:pt>
                <c:pt idx="1363">
                  <c:v>0.28004000000000001</c:v>
                </c:pt>
                <c:pt idx="1364">
                  <c:v>0.27539000000000002</c:v>
                </c:pt>
                <c:pt idx="1365">
                  <c:v>0.25884000000000001</c:v>
                </c:pt>
                <c:pt idx="1366">
                  <c:v>0.26745000000000002</c:v>
                </c:pt>
                <c:pt idx="1367">
                  <c:v>0.26220000000000004</c:v>
                </c:pt>
                <c:pt idx="1368">
                  <c:v>0.27928000000000008</c:v>
                </c:pt>
                <c:pt idx="1369">
                  <c:v>0.27244000000000002</c:v>
                </c:pt>
                <c:pt idx="1370">
                  <c:v>0.25522</c:v>
                </c:pt>
                <c:pt idx="1371">
                  <c:v>0.26973000000000003</c:v>
                </c:pt>
                <c:pt idx="1372">
                  <c:v>0.27839000000000008</c:v>
                </c:pt>
                <c:pt idx="1373">
                  <c:v>0.27714</c:v>
                </c:pt>
                <c:pt idx="1374">
                  <c:v>0.26892000000000016</c:v>
                </c:pt>
                <c:pt idx="1375">
                  <c:v>0.26686000000000015</c:v>
                </c:pt>
                <c:pt idx="1376">
                  <c:v>0.27464</c:v>
                </c:pt>
                <c:pt idx="1377">
                  <c:v>0.27336000000000016</c:v>
                </c:pt>
                <c:pt idx="1378">
                  <c:v>0.2720200000000001</c:v>
                </c:pt>
                <c:pt idx="1379">
                  <c:v>0.27295000000000008</c:v>
                </c:pt>
                <c:pt idx="1380">
                  <c:v>0.26491000000000009</c:v>
                </c:pt>
                <c:pt idx="1381">
                  <c:v>0.26904</c:v>
                </c:pt>
                <c:pt idx="1382">
                  <c:v>0.26927000000000001</c:v>
                </c:pt>
                <c:pt idx="1383">
                  <c:v>0.27208000000000016</c:v>
                </c:pt>
                <c:pt idx="1384">
                  <c:v>0.27210000000000001</c:v>
                </c:pt>
                <c:pt idx="1385">
                  <c:v>0.27705000000000002</c:v>
                </c:pt>
                <c:pt idx="1386">
                  <c:v>0.27481000000000011</c:v>
                </c:pt>
                <c:pt idx="1387">
                  <c:v>0.27309</c:v>
                </c:pt>
                <c:pt idx="1388">
                  <c:v>0.26675000000000004</c:v>
                </c:pt>
                <c:pt idx="1389">
                  <c:v>0.27342000000000011</c:v>
                </c:pt>
                <c:pt idx="1390">
                  <c:v>0.26990000000000008</c:v>
                </c:pt>
                <c:pt idx="1391">
                  <c:v>0.27058000000000015</c:v>
                </c:pt>
                <c:pt idx="1392">
                  <c:v>0.27182000000000012</c:v>
                </c:pt>
                <c:pt idx="1393">
                  <c:v>0.27132000000000012</c:v>
                </c:pt>
                <c:pt idx="1394">
                  <c:v>0.26473999999999998</c:v>
                </c:pt>
                <c:pt idx="1395">
                  <c:v>0.26759000000000011</c:v>
                </c:pt>
                <c:pt idx="1396">
                  <c:v>0.2631</c:v>
                </c:pt>
                <c:pt idx="1397">
                  <c:v>0.27062000000000008</c:v>
                </c:pt>
                <c:pt idx="1398">
                  <c:v>0.26848000000000011</c:v>
                </c:pt>
                <c:pt idx="1399">
                  <c:v>0.2680800000000001</c:v>
                </c:pt>
                <c:pt idx="1400">
                  <c:v>0.26568000000000008</c:v>
                </c:pt>
                <c:pt idx="1401">
                  <c:v>0.27002000000000009</c:v>
                </c:pt>
                <c:pt idx="1402">
                  <c:v>0.26756000000000002</c:v>
                </c:pt>
                <c:pt idx="1403">
                  <c:v>0.26667000000000002</c:v>
                </c:pt>
                <c:pt idx="1404">
                  <c:v>0.26263999999999998</c:v>
                </c:pt>
                <c:pt idx="1405">
                  <c:v>0.26728000000000002</c:v>
                </c:pt>
                <c:pt idx="1406">
                  <c:v>0.26245000000000002</c:v>
                </c:pt>
                <c:pt idx="1407">
                  <c:v>0.26308000000000009</c:v>
                </c:pt>
                <c:pt idx="1408">
                  <c:v>0.25722</c:v>
                </c:pt>
                <c:pt idx="1409">
                  <c:v>0.25452000000000002</c:v>
                </c:pt>
                <c:pt idx="1410">
                  <c:v>0.24175000000000005</c:v>
                </c:pt>
                <c:pt idx="1411">
                  <c:v>0.23507</c:v>
                </c:pt>
                <c:pt idx="1412">
                  <c:v>0.23775000000000004</c:v>
                </c:pt>
                <c:pt idx="1413">
                  <c:v>0.23407</c:v>
                </c:pt>
                <c:pt idx="1414">
                  <c:v>0.24145000000000005</c:v>
                </c:pt>
                <c:pt idx="1415">
                  <c:v>0.23974000000000006</c:v>
                </c:pt>
                <c:pt idx="1416">
                  <c:v>0.24678000000000005</c:v>
                </c:pt>
                <c:pt idx="1417">
                  <c:v>0.21602000000000005</c:v>
                </c:pt>
                <c:pt idx="1418">
                  <c:v>0.23516000000000001</c:v>
                </c:pt>
                <c:pt idx="1419">
                  <c:v>0.23672000000000001</c:v>
                </c:pt>
                <c:pt idx="1420">
                  <c:v>0.24464000000000005</c:v>
                </c:pt>
                <c:pt idx="1421">
                  <c:v>0.24870000000000006</c:v>
                </c:pt>
                <c:pt idx="1422">
                  <c:v>0.24195000000000005</c:v>
                </c:pt>
                <c:pt idx="1423">
                  <c:v>0.24755000000000005</c:v>
                </c:pt>
                <c:pt idx="1424">
                  <c:v>0.24904000000000007</c:v>
                </c:pt>
                <c:pt idx="1425">
                  <c:v>0.25874000000000003</c:v>
                </c:pt>
                <c:pt idx="1426">
                  <c:v>0.25569000000000003</c:v>
                </c:pt>
                <c:pt idx="1427">
                  <c:v>0.25303000000000003</c:v>
                </c:pt>
                <c:pt idx="1428">
                  <c:v>0.25107000000000002</c:v>
                </c:pt>
                <c:pt idx="1429">
                  <c:v>0.23233000000000001</c:v>
                </c:pt>
                <c:pt idx="1430">
                  <c:v>0.24179000000000006</c:v>
                </c:pt>
                <c:pt idx="1431">
                  <c:v>0.24197000000000005</c:v>
                </c:pt>
                <c:pt idx="1432">
                  <c:v>0.25224999999999997</c:v>
                </c:pt>
                <c:pt idx="1433">
                  <c:v>0.25833</c:v>
                </c:pt>
                <c:pt idx="1434">
                  <c:v>0.25623999999999997</c:v>
                </c:pt>
                <c:pt idx="1435">
                  <c:v>0.25823000000000002</c:v>
                </c:pt>
                <c:pt idx="1436">
                  <c:v>0.24452000000000004</c:v>
                </c:pt>
                <c:pt idx="1437">
                  <c:v>0.24692000000000006</c:v>
                </c:pt>
                <c:pt idx="1438">
                  <c:v>0.25421000000000005</c:v>
                </c:pt>
                <c:pt idx="1439">
                  <c:v>0.24202000000000001</c:v>
                </c:pt>
                <c:pt idx="1440">
                  <c:v>0.23810000000000001</c:v>
                </c:pt>
                <c:pt idx="1441">
                  <c:v>0.22323000000000001</c:v>
                </c:pt>
                <c:pt idx="1442">
                  <c:v>0.22413</c:v>
                </c:pt>
                <c:pt idx="1443">
                  <c:v>0.22397</c:v>
                </c:pt>
                <c:pt idx="1444">
                  <c:v>0.22842000000000001</c:v>
                </c:pt>
                <c:pt idx="1445">
                  <c:v>0.23683000000000001</c:v>
                </c:pt>
                <c:pt idx="1446">
                  <c:v>0.24140000000000006</c:v>
                </c:pt>
                <c:pt idx="1447">
                  <c:v>0.23296000000000006</c:v>
                </c:pt>
                <c:pt idx="1448">
                  <c:v>0.22989999999999999</c:v>
                </c:pt>
                <c:pt idx="1449">
                  <c:v>0.22727</c:v>
                </c:pt>
                <c:pt idx="1450">
                  <c:v>0.21760000000000004</c:v>
                </c:pt>
                <c:pt idx="1451">
                  <c:v>0.2268</c:v>
                </c:pt>
                <c:pt idx="1452">
                  <c:v>0.23075999999999999</c:v>
                </c:pt>
                <c:pt idx="1453">
                  <c:v>0.23719000000000001</c:v>
                </c:pt>
                <c:pt idx="1454">
                  <c:v>0.23838000000000001</c:v>
                </c:pt>
                <c:pt idx="1455">
                  <c:v>0.24104000000000006</c:v>
                </c:pt>
                <c:pt idx="1456">
                  <c:v>0.23050000000000001</c:v>
                </c:pt>
                <c:pt idx="1457">
                  <c:v>0.23465</c:v>
                </c:pt>
                <c:pt idx="1458">
                  <c:v>0.24352000000000001</c:v>
                </c:pt>
                <c:pt idx="1459">
                  <c:v>0.24100000000000005</c:v>
                </c:pt>
                <c:pt idx="1460">
                  <c:v>0.23449000000000006</c:v>
                </c:pt>
                <c:pt idx="1461">
                  <c:v>0.23430000000000001</c:v>
                </c:pt>
                <c:pt idx="1462">
                  <c:v>0.23754000000000006</c:v>
                </c:pt>
                <c:pt idx="1463">
                  <c:v>0.24246000000000006</c:v>
                </c:pt>
                <c:pt idx="1464">
                  <c:v>0.24268999999999999</c:v>
                </c:pt>
                <c:pt idx="1465">
                  <c:v>0.23782</c:v>
                </c:pt>
                <c:pt idx="1466">
                  <c:v>0.23971000000000006</c:v>
                </c:pt>
                <c:pt idx="1467">
                  <c:v>0.24077999999999999</c:v>
                </c:pt>
                <c:pt idx="1468">
                  <c:v>0.24126000000000006</c:v>
                </c:pt>
                <c:pt idx="1469">
                  <c:v>0.24137</c:v>
                </c:pt>
                <c:pt idx="1470">
                  <c:v>0.23651000000000005</c:v>
                </c:pt>
                <c:pt idx="1471">
                  <c:v>0.23805999999999999</c:v>
                </c:pt>
                <c:pt idx="1472">
                  <c:v>0.23821000000000006</c:v>
                </c:pt>
                <c:pt idx="1473">
                  <c:v>0.23266999999999999</c:v>
                </c:pt>
                <c:pt idx="1474">
                  <c:v>0.23282</c:v>
                </c:pt>
                <c:pt idx="1475">
                  <c:v>0.23366999999999999</c:v>
                </c:pt>
                <c:pt idx="1476">
                  <c:v>0.23538999999999999</c:v>
                </c:pt>
                <c:pt idx="1477">
                  <c:v>0.22700000000000001</c:v>
                </c:pt>
                <c:pt idx="1478">
                  <c:v>0.22006999999999999</c:v>
                </c:pt>
                <c:pt idx="1479">
                  <c:v>0.22026000000000001</c:v>
                </c:pt>
                <c:pt idx="1480">
                  <c:v>0.21511000000000005</c:v>
                </c:pt>
                <c:pt idx="1481">
                  <c:v>0.21960000000000005</c:v>
                </c:pt>
                <c:pt idx="1482">
                  <c:v>0.22081999999999999</c:v>
                </c:pt>
                <c:pt idx="1483">
                  <c:v>0.21535000000000001</c:v>
                </c:pt>
                <c:pt idx="1484">
                  <c:v>0.22355</c:v>
                </c:pt>
                <c:pt idx="1485">
                  <c:v>0.21822000000000005</c:v>
                </c:pt>
                <c:pt idx="1486">
                  <c:v>0.21749000000000007</c:v>
                </c:pt>
                <c:pt idx="1487">
                  <c:v>0.22767999999999997</c:v>
                </c:pt>
                <c:pt idx="1488">
                  <c:v>0.21655000000000005</c:v>
                </c:pt>
                <c:pt idx="1489">
                  <c:v>0.21867</c:v>
                </c:pt>
                <c:pt idx="1490">
                  <c:v>0.22525999999999999</c:v>
                </c:pt>
                <c:pt idx="1491">
                  <c:v>0.20855000000000001</c:v>
                </c:pt>
                <c:pt idx="1492">
                  <c:v>0.22373000000000001</c:v>
                </c:pt>
                <c:pt idx="1493">
                  <c:v>0.22277</c:v>
                </c:pt>
                <c:pt idx="1494">
                  <c:v>0.21582999999999999</c:v>
                </c:pt>
                <c:pt idx="1495">
                  <c:v>0.22231000000000001</c:v>
                </c:pt>
                <c:pt idx="1496">
                  <c:v>0.22101000000000001</c:v>
                </c:pt>
                <c:pt idx="1497">
                  <c:v>0.22223000000000001</c:v>
                </c:pt>
                <c:pt idx="1498">
                  <c:v>0.22486999999999999</c:v>
                </c:pt>
                <c:pt idx="1499">
                  <c:v>0.22120000000000001</c:v>
                </c:pt>
                <c:pt idx="1500">
                  <c:v>0.22331999999999999</c:v>
                </c:pt>
                <c:pt idx="1501">
                  <c:v>0.22384000000000001</c:v>
                </c:pt>
                <c:pt idx="1502">
                  <c:v>0.21908000000000005</c:v>
                </c:pt>
                <c:pt idx="1503">
                  <c:v>0.22234999999999999</c:v>
                </c:pt>
                <c:pt idx="1504">
                  <c:v>0.22098000000000001</c:v>
                </c:pt>
                <c:pt idx="1505">
                  <c:v>0.21178000000000005</c:v>
                </c:pt>
                <c:pt idx="1506">
                  <c:v>0.17884000000000005</c:v>
                </c:pt>
                <c:pt idx="1507">
                  <c:v>0.21068000000000001</c:v>
                </c:pt>
                <c:pt idx="1508">
                  <c:v>0.21459000000000006</c:v>
                </c:pt>
                <c:pt idx="1509">
                  <c:v>0.21515999999999999</c:v>
                </c:pt>
                <c:pt idx="1510">
                  <c:v>0.22167999999999993</c:v>
                </c:pt>
                <c:pt idx="1511">
                  <c:v>0.21879000000000007</c:v>
                </c:pt>
                <c:pt idx="1512">
                  <c:v>0.21147000000000005</c:v>
                </c:pt>
                <c:pt idx="1513">
                  <c:v>0.21629000000000007</c:v>
                </c:pt>
                <c:pt idx="1514">
                  <c:v>0.21575000000000005</c:v>
                </c:pt>
                <c:pt idx="1515">
                  <c:v>0.21360000000000001</c:v>
                </c:pt>
                <c:pt idx="1516">
                  <c:v>0.21145000000000005</c:v>
                </c:pt>
                <c:pt idx="1517">
                  <c:v>0.21229000000000006</c:v>
                </c:pt>
                <c:pt idx="1518">
                  <c:v>0.20915</c:v>
                </c:pt>
                <c:pt idx="1519">
                  <c:v>0.21303000000000005</c:v>
                </c:pt>
                <c:pt idx="1520">
                  <c:v>0.20558000000000001</c:v>
                </c:pt>
                <c:pt idx="1521">
                  <c:v>0.19447</c:v>
                </c:pt>
                <c:pt idx="1522">
                  <c:v>0.20366000000000001</c:v>
                </c:pt>
                <c:pt idx="1523">
                  <c:v>0.20906000000000005</c:v>
                </c:pt>
                <c:pt idx="1524">
                  <c:v>0.19797000000000001</c:v>
                </c:pt>
                <c:pt idx="1525">
                  <c:v>0.21321000000000007</c:v>
                </c:pt>
                <c:pt idx="1526">
                  <c:v>0.21026000000000006</c:v>
                </c:pt>
                <c:pt idx="1527">
                  <c:v>0.20483999999999999</c:v>
                </c:pt>
                <c:pt idx="1528">
                  <c:v>0.21013000000000001</c:v>
                </c:pt>
                <c:pt idx="1529">
                  <c:v>0.20718</c:v>
                </c:pt>
                <c:pt idx="1530">
                  <c:v>0.20523000000000005</c:v>
                </c:pt>
                <c:pt idx="1531">
                  <c:v>0.19303000000000001</c:v>
                </c:pt>
                <c:pt idx="1532">
                  <c:v>0.20707999999999999</c:v>
                </c:pt>
                <c:pt idx="1533">
                  <c:v>0.21134000000000006</c:v>
                </c:pt>
                <c:pt idx="1534">
                  <c:v>0.20477000000000001</c:v>
                </c:pt>
                <c:pt idx="1535">
                  <c:v>0.20968000000000001</c:v>
                </c:pt>
                <c:pt idx="1536">
                  <c:v>0.20922000000000004</c:v>
                </c:pt>
                <c:pt idx="1537">
                  <c:v>0.18107000000000001</c:v>
                </c:pt>
                <c:pt idx="1538">
                  <c:v>0.20738999999999999</c:v>
                </c:pt>
                <c:pt idx="1539">
                  <c:v>0.20551000000000005</c:v>
                </c:pt>
                <c:pt idx="1540">
                  <c:v>0.19975000000000001</c:v>
                </c:pt>
                <c:pt idx="1541">
                  <c:v>0.20396000000000006</c:v>
                </c:pt>
                <c:pt idx="1542">
                  <c:v>0.19778000000000001</c:v>
                </c:pt>
                <c:pt idx="1543">
                  <c:v>0.18790000000000007</c:v>
                </c:pt>
                <c:pt idx="1544">
                  <c:v>0.18965000000000001</c:v>
                </c:pt>
                <c:pt idx="1545">
                  <c:v>0.18698000000000006</c:v>
                </c:pt>
                <c:pt idx="1546">
                  <c:v>0.17807999999999999</c:v>
                </c:pt>
                <c:pt idx="1547">
                  <c:v>0.17407</c:v>
                </c:pt>
                <c:pt idx="1548">
                  <c:v>0.16153999999999999</c:v>
                </c:pt>
                <c:pt idx="1549">
                  <c:v>0.16818</c:v>
                </c:pt>
                <c:pt idx="1550">
                  <c:v>0.15481000000000006</c:v>
                </c:pt>
                <c:pt idx="1551">
                  <c:v>0.16566</c:v>
                </c:pt>
                <c:pt idx="1552">
                  <c:v>0.15301000000000006</c:v>
                </c:pt>
                <c:pt idx="1553">
                  <c:v>0.15998000000000007</c:v>
                </c:pt>
                <c:pt idx="1554">
                  <c:v>0.13284000000000001</c:v>
                </c:pt>
                <c:pt idx="1555">
                  <c:v>0.14172000000000001</c:v>
                </c:pt>
                <c:pt idx="1556">
                  <c:v>0.11484</c:v>
                </c:pt>
                <c:pt idx="1557">
                  <c:v>0.10050000000000002</c:v>
                </c:pt>
                <c:pt idx="1558">
                  <c:v>7.6980999999999994E-2</c:v>
                </c:pt>
                <c:pt idx="1559">
                  <c:v>8.8904000000000039E-2</c:v>
                </c:pt>
                <c:pt idx="1560">
                  <c:v>4.6931E-2</c:v>
                </c:pt>
                <c:pt idx="1561">
                  <c:v>3.1828000000000002E-2</c:v>
                </c:pt>
                <c:pt idx="1562">
                  <c:v>1.4815E-2</c:v>
                </c:pt>
                <c:pt idx="1563">
                  <c:v>9.6911000000000028E-3</c:v>
                </c:pt>
                <c:pt idx="1564">
                  <c:v>3.2816000000000017E-3</c:v>
                </c:pt>
                <c:pt idx="1565">
                  <c:v>9.8755000000000088E-4</c:v>
                </c:pt>
                <c:pt idx="1566">
                  <c:v>1.2744000000000004E-3</c:v>
                </c:pt>
                <c:pt idx="1567">
                  <c:v>5.2041000000000032E-6</c:v>
                </c:pt>
                <c:pt idx="1568">
                  <c:v>6.4190000000000041E-6</c:v>
                </c:pt>
                <c:pt idx="1569">
                  <c:v>6.2703000000000055E-8</c:v>
                </c:pt>
                <c:pt idx="1570">
                  <c:v>6.2658000000000036E-6</c:v>
                </c:pt>
                <c:pt idx="1571">
                  <c:v>2.9993000000000007E-6</c:v>
                </c:pt>
                <c:pt idx="1572">
                  <c:v>2.8396000000000012E-7</c:v>
                </c:pt>
                <c:pt idx="1573">
                  <c:v>1.1151000000000006E-5</c:v>
                </c:pt>
                <c:pt idx="1574">
                  <c:v>1.6982000000000015E-5</c:v>
                </c:pt>
                <c:pt idx="1575">
                  <c:v>2.6662000000000026E-10</c:v>
                </c:pt>
                <c:pt idx="1576">
                  <c:v>4.5130000000000034E-10</c:v>
                </c:pt>
                <c:pt idx="1577">
                  <c:v>7.7505000000000052E-5</c:v>
                </c:pt>
                <c:pt idx="1578">
                  <c:v>4.3890000000000035E-5</c:v>
                </c:pt>
                <c:pt idx="1579">
                  <c:v>2.2333000000000013E-4</c:v>
                </c:pt>
                <c:pt idx="1580">
                  <c:v>1.2946999999999999E-4</c:v>
                </c:pt>
                <c:pt idx="1581">
                  <c:v>8.6221000000000047E-7</c:v>
                </c:pt>
                <c:pt idx="1582">
                  <c:v>5.6667000000000024E-7</c:v>
                </c:pt>
                <c:pt idx="1583">
                  <c:v>2.3045000000000014E-5</c:v>
                </c:pt>
                <c:pt idx="1584">
                  <c:v>1.9947000000000014E-5</c:v>
                </c:pt>
                <c:pt idx="1585">
                  <c:v>4.5069000000000017E-4</c:v>
                </c:pt>
                <c:pt idx="1586">
                  <c:v>9.3615000000000083E-4</c:v>
                </c:pt>
                <c:pt idx="1587">
                  <c:v>5.5241999999999997E-4</c:v>
                </c:pt>
                <c:pt idx="1588">
                  <c:v>3.5935000000000012E-3</c:v>
                </c:pt>
                <c:pt idx="1589">
                  <c:v>3.2821000000000018E-3</c:v>
                </c:pt>
                <c:pt idx="1590">
                  <c:v>1.0862999999999999E-2</c:v>
                </c:pt>
                <c:pt idx="1591">
                  <c:v>1.6726999999999999E-2</c:v>
                </c:pt>
                <c:pt idx="1592">
                  <c:v>1.0036E-2</c:v>
                </c:pt>
                <c:pt idx="1593">
                  <c:v>2.1906000000000002E-2</c:v>
                </c:pt>
                <c:pt idx="1594">
                  <c:v>2.8562999999999995E-2</c:v>
                </c:pt>
                <c:pt idx="1595">
                  <c:v>4.8847000000000002E-2</c:v>
                </c:pt>
                <c:pt idx="1596">
                  <c:v>6.7857000000000028E-2</c:v>
                </c:pt>
                <c:pt idx="1597">
                  <c:v>7.5512000000000024E-2</c:v>
                </c:pt>
                <c:pt idx="1598">
                  <c:v>8.3063000000000026E-2</c:v>
                </c:pt>
                <c:pt idx="1599">
                  <c:v>8.5613000000000022E-2</c:v>
                </c:pt>
                <c:pt idx="1600">
                  <c:v>8.1190000000000026E-2</c:v>
                </c:pt>
                <c:pt idx="1601">
                  <c:v>3.8155999999999995E-2</c:v>
                </c:pt>
                <c:pt idx="1602">
                  <c:v>1.5001000000000004E-2</c:v>
                </c:pt>
                <c:pt idx="1603">
                  <c:v>3.9747999999999999E-2</c:v>
                </c:pt>
                <c:pt idx="1604">
                  <c:v>2.6648000000000008E-2</c:v>
                </c:pt>
                <c:pt idx="1605">
                  <c:v>4.4981000000000014E-2</c:v>
                </c:pt>
                <c:pt idx="1606">
                  <c:v>7.4010000000000034E-2</c:v>
                </c:pt>
                <c:pt idx="1607">
                  <c:v>8.4856000000000056E-2</c:v>
                </c:pt>
                <c:pt idx="1608">
                  <c:v>9.6386000000000013E-2</c:v>
                </c:pt>
                <c:pt idx="1609">
                  <c:v>8.9781E-2</c:v>
                </c:pt>
                <c:pt idx="1610">
                  <c:v>9.107400000000003E-2</c:v>
                </c:pt>
                <c:pt idx="1611">
                  <c:v>6.7927000000000001E-2</c:v>
                </c:pt>
                <c:pt idx="1612">
                  <c:v>5.4906000000000024E-2</c:v>
                </c:pt>
                <c:pt idx="1613">
                  <c:v>6.9193000000000032E-2</c:v>
                </c:pt>
                <c:pt idx="1614">
                  <c:v>6.1874999999999999E-2</c:v>
                </c:pt>
                <c:pt idx="1615">
                  <c:v>6.5675999999999998E-2</c:v>
                </c:pt>
                <c:pt idx="1616">
                  <c:v>7.7443000000000012E-2</c:v>
                </c:pt>
                <c:pt idx="1617">
                  <c:v>8.6812E-2</c:v>
                </c:pt>
                <c:pt idx="1618">
                  <c:v>8.5102000000000025E-2</c:v>
                </c:pt>
                <c:pt idx="1619">
                  <c:v>8.910000000000004E-2</c:v>
                </c:pt>
                <c:pt idx="1620">
                  <c:v>8.9747000000000049E-2</c:v>
                </c:pt>
                <c:pt idx="1621">
                  <c:v>8.6133000000000001E-2</c:v>
                </c:pt>
                <c:pt idx="1622">
                  <c:v>9.3153000000000027E-2</c:v>
                </c:pt>
                <c:pt idx="1623">
                  <c:v>8.9654000000000095E-2</c:v>
                </c:pt>
                <c:pt idx="1624">
                  <c:v>9.1673000000000004E-2</c:v>
                </c:pt>
                <c:pt idx="1625">
                  <c:v>8.7588000000000041E-2</c:v>
                </c:pt>
                <c:pt idx="1626">
                  <c:v>8.863200000000003E-2</c:v>
                </c:pt>
                <c:pt idx="1627">
                  <c:v>8.9774000000000034E-2</c:v>
                </c:pt>
                <c:pt idx="1628">
                  <c:v>9.0044000000000027E-2</c:v>
                </c:pt>
                <c:pt idx="1629">
                  <c:v>9.0767000000000028E-2</c:v>
                </c:pt>
                <c:pt idx="1630">
                  <c:v>8.9486000000000024E-2</c:v>
                </c:pt>
                <c:pt idx="1631">
                  <c:v>8.4639000000000034E-2</c:v>
                </c:pt>
                <c:pt idx="1632">
                  <c:v>8.484000000000004E-2</c:v>
                </c:pt>
                <c:pt idx="1633">
                  <c:v>8.4170000000000023E-2</c:v>
                </c:pt>
                <c:pt idx="1634">
                  <c:v>7.6310000000000031E-2</c:v>
                </c:pt>
                <c:pt idx="1635">
                  <c:v>8.1996000000000041E-2</c:v>
                </c:pt>
                <c:pt idx="1636">
                  <c:v>8.0448000000000019E-2</c:v>
                </c:pt>
                <c:pt idx="1637">
                  <c:v>8.1808000000000006E-2</c:v>
                </c:pt>
                <c:pt idx="1638">
                  <c:v>7.4550000000000033E-2</c:v>
                </c:pt>
                <c:pt idx="1639">
                  <c:v>7.9068000000000027E-2</c:v>
                </c:pt>
                <c:pt idx="1640">
                  <c:v>7.8992000000000034E-2</c:v>
                </c:pt>
                <c:pt idx="1641">
                  <c:v>7.1202000000000001E-2</c:v>
                </c:pt>
                <c:pt idx="1642">
                  <c:v>7.4010000000000034E-2</c:v>
                </c:pt>
                <c:pt idx="1643">
                  <c:v>7.9315000000000024E-2</c:v>
                </c:pt>
                <c:pt idx="1644">
                  <c:v>7.6272999999999994E-2</c:v>
                </c:pt>
                <c:pt idx="1645">
                  <c:v>7.7729999999999994E-2</c:v>
                </c:pt>
                <c:pt idx="1646">
                  <c:v>7.5453000000000034E-2</c:v>
                </c:pt>
                <c:pt idx="1647">
                  <c:v>7.5773000000000021E-2</c:v>
                </c:pt>
                <c:pt idx="1648">
                  <c:v>7.4299000000000004E-2</c:v>
                </c:pt>
                <c:pt idx="1649">
                  <c:v>7.3118000000000002E-2</c:v>
                </c:pt>
                <c:pt idx="1650">
                  <c:v>7.0838000000000012E-2</c:v>
                </c:pt>
                <c:pt idx="1651">
                  <c:v>7.1937000000000001E-2</c:v>
                </c:pt>
                <c:pt idx="1652">
                  <c:v>6.7690000000000014E-2</c:v>
                </c:pt>
                <c:pt idx="1653">
                  <c:v>6.6929000000000002E-2</c:v>
                </c:pt>
                <c:pt idx="1654">
                  <c:v>6.8137000000000003E-2</c:v>
                </c:pt>
                <c:pt idx="1655">
                  <c:v>6.4867000000000022E-2</c:v>
                </c:pt>
                <c:pt idx="1656">
                  <c:v>6.4021000000000008E-2</c:v>
                </c:pt>
                <c:pt idx="1657">
                  <c:v>6.6288E-2</c:v>
                </c:pt>
                <c:pt idx="1658">
                  <c:v>6.3079999999999997E-2</c:v>
                </c:pt>
                <c:pt idx="1659">
                  <c:v>6.3219999999999998E-2</c:v>
                </c:pt>
                <c:pt idx="1660">
                  <c:v>6.1265E-2</c:v>
                </c:pt>
                <c:pt idx="1661">
                  <c:v>5.8824000000000001E-2</c:v>
                </c:pt>
                <c:pt idx="1662">
                  <c:v>5.9171000000000001E-2</c:v>
                </c:pt>
                <c:pt idx="1663">
                  <c:v>6.3869999999999996E-2</c:v>
                </c:pt>
                <c:pt idx="1664">
                  <c:v>5.8140999999999998E-2</c:v>
                </c:pt>
                <c:pt idx="1665">
                  <c:v>5.2031000000000015E-2</c:v>
                </c:pt>
                <c:pt idx="1666">
                  <c:v>5.6215000000000001E-2</c:v>
                </c:pt>
                <c:pt idx="1667">
                  <c:v>5.6824E-2</c:v>
                </c:pt>
                <c:pt idx="1668">
                  <c:v>5.7967000000000019E-2</c:v>
                </c:pt>
                <c:pt idx="1669">
                  <c:v>4.5836000000000023E-2</c:v>
                </c:pt>
                <c:pt idx="1670">
                  <c:v>5.1400000000000001E-2</c:v>
                </c:pt>
                <c:pt idx="1671">
                  <c:v>4.1535999999999997E-2</c:v>
                </c:pt>
                <c:pt idx="1672">
                  <c:v>4.7473000000000015E-2</c:v>
                </c:pt>
                <c:pt idx="1673">
                  <c:v>5.0237000000000004E-2</c:v>
                </c:pt>
                <c:pt idx="1674">
                  <c:v>4.9409000000000015E-2</c:v>
                </c:pt>
                <c:pt idx="1675">
                  <c:v>3.0817000000000008E-2</c:v>
                </c:pt>
                <c:pt idx="1676">
                  <c:v>4.4147000000000013E-2</c:v>
                </c:pt>
                <c:pt idx="1677">
                  <c:v>4.2552000000000013E-2</c:v>
                </c:pt>
                <c:pt idx="1678">
                  <c:v>3.0826000000000006E-2</c:v>
                </c:pt>
                <c:pt idx="1679">
                  <c:v>3.7109000000000017E-2</c:v>
                </c:pt>
                <c:pt idx="1680">
                  <c:v>4.0594000000000012E-2</c:v>
                </c:pt>
                <c:pt idx="1681">
                  <c:v>4.4150000000000016E-2</c:v>
                </c:pt>
                <c:pt idx="1682">
                  <c:v>3.3598999999999997E-2</c:v>
                </c:pt>
                <c:pt idx="1683">
                  <c:v>3.381300000000001E-2</c:v>
                </c:pt>
                <c:pt idx="1684">
                  <c:v>2.7300000000000001E-2</c:v>
                </c:pt>
                <c:pt idx="1685">
                  <c:v>2.6590000000000006E-2</c:v>
                </c:pt>
                <c:pt idx="1686">
                  <c:v>3.3078000000000003E-2</c:v>
                </c:pt>
                <c:pt idx="1687">
                  <c:v>4.5099000000000014E-2</c:v>
                </c:pt>
                <c:pt idx="1688">
                  <c:v>1.4877999999999997E-2</c:v>
                </c:pt>
                <c:pt idx="1689">
                  <c:v>4.3248999999999982E-2</c:v>
                </c:pt>
                <c:pt idx="1690">
                  <c:v>2.0798000000000001E-2</c:v>
                </c:pt>
                <c:pt idx="1691">
                  <c:v>1.3611000000000003E-2</c:v>
                </c:pt>
                <c:pt idx="1692">
                  <c:v>2.4853000000000007E-2</c:v>
                </c:pt>
                <c:pt idx="1693">
                  <c:v>3.3362999999999997E-2</c:v>
                </c:pt>
                <c:pt idx="1694">
                  <c:v>2.4147999999999999E-2</c:v>
                </c:pt>
                <c:pt idx="1695">
                  <c:v>1.6726999999999999E-2</c:v>
                </c:pt>
                <c:pt idx="1696">
                  <c:v>1.6455000000000001E-2</c:v>
                </c:pt>
                <c:pt idx="1697">
                  <c:v>8.039500000000005E-3</c:v>
                </c:pt>
                <c:pt idx="1698">
                  <c:v>5.6102000000000018E-3</c:v>
                </c:pt>
                <c:pt idx="1699">
                  <c:v>3.5113000000000011E-3</c:v>
                </c:pt>
                <c:pt idx="1700">
                  <c:v>2.8772000000000008E-3</c:v>
                </c:pt>
                <c:pt idx="1701">
                  <c:v>7.0641999999999996E-3</c:v>
                </c:pt>
                <c:pt idx="1702">
                  <c:v>1.5191000000000004E-3</c:v>
                </c:pt>
                <c:pt idx="1703">
                  <c:v>2.2163000000000009E-3</c:v>
                </c:pt>
                <c:pt idx="1704">
                  <c:v>5.1880000000000003E-4</c:v>
                </c:pt>
                <c:pt idx="1705">
                  <c:v>3.7054000000000015E-4</c:v>
                </c:pt>
                <c:pt idx="1706">
                  <c:v>4.1393000000000036E-5</c:v>
                </c:pt>
                <c:pt idx="1707">
                  <c:v>6.3593000000000043E-7</c:v>
                </c:pt>
                <c:pt idx="1708">
                  <c:v>1.7502000000000012E-7</c:v>
                </c:pt>
                <c:pt idx="1709">
                  <c:v>3.7716000000000029E-7</c:v>
                </c:pt>
                <c:pt idx="1710">
                  <c:v>5.3758000000000058E-11</c:v>
                </c:pt>
                <c:pt idx="1711">
                  <c:v>2.8222000000000034E-13</c:v>
                </c:pt>
                <c:pt idx="1712">
                  <c:v>1.0435000000000008E-9</c:v>
                </c:pt>
                <c:pt idx="1713">
                  <c:v>3.1020000000000032E-11</c:v>
                </c:pt>
                <c:pt idx="1714">
                  <c:v>1.5955000000000025E-14</c:v>
                </c:pt>
                <c:pt idx="1715">
                  <c:v>1.5258000000000027E-18</c:v>
                </c:pt>
                <c:pt idx="1716">
                  <c:v>1.0786000000000033E-27</c:v>
                </c:pt>
                <c:pt idx="1717">
                  <c:v>3.8214000000000085E-22</c:v>
                </c:pt>
                <c:pt idx="1718">
                  <c:v>1.7194000000000059E-34</c:v>
                </c:pt>
                <c:pt idx="1719">
                  <c:v>5.4793000000000212E-31</c:v>
                </c:pt>
                <c:pt idx="1720">
                  <c:v>2.2838000000000088E-33</c:v>
                </c:pt>
                <c:pt idx="1721">
                  <c:v>4.4912000000000164E-28</c:v>
                </c:pt>
                <c:pt idx="1722">
                  <c:v>5.8053000000000224E-35</c:v>
                </c:pt>
                <c:pt idx="1723">
                  <c:v>5.9447000000000224E-34</c:v>
                </c:pt>
                <c:pt idx="1724">
                  <c:v>1.1196000000000045E-37</c:v>
                </c:pt>
                <c:pt idx="1725">
                  <c:v>5.6505000000000174E-29</c:v>
                </c:pt>
                <c:pt idx="1726">
                  <c:v>3.868700000000012E-28</c:v>
                </c:pt>
                <c:pt idx="1727">
                  <c:v>2.8026000000000136E-45</c:v>
                </c:pt>
                <c:pt idx="1728">
                  <c:v>3.9027000000000062E-16</c:v>
                </c:pt>
                <c:pt idx="1729">
                  <c:v>1.1750000000000021E-16</c:v>
                </c:pt>
                <c:pt idx="1730">
                  <c:v>8.9988000000000179E-19</c:v>
                </c:pt>
                <c:pt idx="1731">
                  <c:v>1.4295000000000027E-19</c:v>
                </c:pt>
                <c:pt idx="1732">
                  <c:v>1.3133000000000038E-27</c:v>
                </c:pt>
                <c:pt idx="1733">
                  <c:v>2.6068000000000068E-25</c:v>
                </c:pt>
                <c:pt idx="1734">
                  <c:v>1.1123000000000049E-37</c:v>
                </c:pt>
                <c:pt idx="1735">
                  <c:v>0</c:v>
                </c:pt>
                <c:pt idx="1736">
                  <c:v>0</c:v>
                </c:pt>
                <c:pt idx="1737">
                  <c:v>0</c:v>
                </c:pt>
                <c:pt idx="1738">
                  <c:v>0</c:v>
                </c:pt>
                <c:pt idx="1739">
                  <c:v>1.0226000000000034E-29</c:v>
                </c:pt>
                <c:pt idx="1740">
                  <c:v>7.1284000000000244E-33</c:v>
                </c:pt>
                <c:pt idx="1741">
                  <c:v>0</c:v>
                </c:pt>
                <c:pt idx="1742">
                  <c:v>2.931500000000013E-42</c:v>
                </c:pt>
                <c:pt idx="1743">
                  <c:v>1.1250000000000044E-35</c:v>
                </c:pt>
                <c:pt idx="1744">
                  <c:v>3.8557000000000105E-26</c:v>
                </c:pt>
                <c:pt idx="1745">
                  <c:v>5.6052000000000272E-45</c:v>
                </c:pt>
                <c:pt idx="1746">
                  <c:v>7.2935000000000168E-22</c:v>
                </c:pt>
                <c:pt idx="1747">
                  <c:v>6.0734000000000131E-19</c:v>
                </c:pt>
                <c:pt idx="1748">
                  <c:v>5.4888000000000141E-21</c:v>
                </c:pt>
                <c:pt idx="1749">
                  <c:v>2.3314000000000062E-27</c:v>
                </c:pt>
                <c:pt idx="1750">
                  <c:v>1.3146000000000035E-23</c:v>
                </c:pt>
                <c:pt idx="1751">
                  <c:v>1.6648000000000051E-28</c:v>
                </c:pt>
                <c:pt idx="1752">
                  <c:v>6.7262000000000341E-44</c:v>
                </c:pt>
                <c:pt idx="1753">
                  <c:v>0</c:v>
                </c:pt>
                <c:pt idx="1754">
                  <c:v>2.6777000000000082E-27</c:v>
                </c:pt>
                <c:pt idx="1755">
                  <c:v>8.379100000000025E-24</c:v>
                </c:pt>
                <c:pt idx="1756">
                  <c:v>3.9990000000000162E-38</c:v>
                </c:pt>
                <c:pt idx="1757">
                  <c:v>4.8067000000000189E-34</c:v>
                </c:pt>
                <c:pt idx="1758">
                  <c:v>3.8866000000000115E-27</c:v>
                </c:pt>
                <c:pt idx="1759">
                  <c:v>1.2170000000000018E-16</c:v>
                </c:pt>
                <c:pt idx="1760">
                  <c:v>3.6205000000000068E-16</c:v>
                </c:pt>
                <c:pt idx="1761">
                  <c:v>1.6484000000000021E-12</c:v>
                </c:pt>
                <c:pt idx="1762">
                  <c:v>6.7478000000000101E-14</c:v>
                </c:pt>
                <c:pt idx="1763">
                  <c:v>4.0233000000000041E-10</c:v>
                </c:pt>
                <c:pt idx="1764">
                  <c:v>2.8685000000000031E-10</c:v>
                </c:pt>
                <c:pt idx="1765">
                  <c:v>2.0548000000000018E-11</c:v>
                </c:pt>
                <c:pt idx="1766">
                  <c:v>1.760500000000001E-7</c:v>
                </c:pt>
                <c:pt idx="1767">
                  <c:v>3.9008000000000017E-6</c:v>
                </c:pt>
                <c:pt idx="1768">
                  <c:v>2.1276000000000026E-10</c:v>
                </c:pt>
                <c:pt idx="1769">
                  <c:v>1.9609000000000016E-7</c:v>
                </c:pt>
                <c:pt idx="1770">
                  <c:v>4.0575000000000004E-5</c:v>
                </c:pt>
                <c:pt idx="1771">
                  <c:v>1.1566000000000009E-6</c:v>
                </c:pt>
                <c:pt idx="1772">
                  <c:v>4.4867000000000054E-7</c:v>
                </c:pt>
                <c:pt idx="1773">
                  <c:v>2.5356000000000009E-5</c:v>
                </c:pt>
                <c:pt idx="1774">
                  <c:v>1.6763000000000007E-4</c:v>
                </c:pt>
                <c:pt idx="1775">
                  <c:v>6.3129000000000018E-6</c:v>
                </c:pt>
                <c:pt idx="1776">
                  <c:v>3.9170000000000009E-4</c:v>
                </c:pt>
                <c:pt idx="1777">
                  <c:v>2.4724000000000002E-4</c:v>
                </c:pt>
                <c:pt idx="1778">
                  <c:v>4.5332000000000038E-4</c:v>
                </c:pt>
                <c:pt idx="1779">
                  <c:v>1.8623000000000009E-4</c:v>
                </c:pt>
                <c:pt idx="1780">
                  <c:v>2.6643000000000018E-3</c:v>
                </c:pt>
                <c:pt idx="1781">
                  <c:v>8.1152000000000036E-4</c:v>
                </c:pt>
                <c:pt idx="1782">
                  <c:v>1.1095999999999999E-4</c:v>
                </c:pt>
                <c:pt idx="1783">
                  <c:v>2.7220000000000009E-3</c:v>
                </c:pt>
                <c:pt idx="1784">
                  <c:v>1.2581000000000005E-3</c:v>
                </c:pt>
                <c:pt idx="1785">
                  <c:v>2.8947999999999999E-3</c:v>
                </c:pt>
                <c:pt idx="1786">
                  <c:v>1.0835E-3</c:v>
                </c:pt>
                <c:pt idx="1787">
                  <c:v>5.8858000000000018E-3</c:v>
                </c:pt>
                <c:pt idx="1788">
                  <c:v>6.4903000000000035E-3</c:v>
                </c:pt>
                <c:pt idx="1789">
                  <c:v>1.6272999999999999E-3</c:v>
                </c:pt>
                <c:pt idx="1790">
                  <c:v>1.4488999999999999E-3</c:v>
                </c:pt>
                <c:pt idx="1791">
                  <c:v>5.2275999999999998E-3</c:v>
                </c:pt>
                <c:pt idx="1792">
                  <c:v>2.3360999999999989E-3</c:v>
                </c:pt>
                <c:pt idx="1793">
                  <c:v>4.5970999999999998E-3</c:v>
                </c:pt>
                <c:pt idx="1794">
                  <c:v>7.4379000000000025E-3</c:v>
                </c:pt>
                <c:pt idx="1795">
                  <c:v>3.523300000000002E-4</c:v>
                </c:pt>
                <c:pt idx="1796">
                  <c:v>8.5429000000000028E-4</c:v>
                </c:pt>
                <c:pt idx="1797">
                  <c:v>1.3381000000000005E-3</c:v>
                </c:pt>
                <c:pt idx="1798">
                  <c:v>6.9628000000000016E-3</c:v>
                </c:pt>
                <c:pt idx="1799">
                  <c:v>1.0279999999999994E-2</c:v>
                </c:pt>
                <c:pt idx="1800">
                  <c:v>4.2755000000000015E-3</c:v>
                </c:pt>
                <c:pt idx="1801">
                  <c:v>7.8472000000000038E-3</c:v>
                </c:pt>
                <c:pt idx="1802">
                  <c:v>2.8906000000000001E-3</c:v>
                </c:pt>
                <c:pt idx="1803">
                  <c:v>6.8479000000000014E-3</c:v>
                </c:pt>
                <c:pt idx="1804">
                  <c:v>5.5551000000000003E-3</c:v>
                </c:pt>
                <c:pt idx="1805">
                  <c:v>6.3369000000000023E-4</c:v>
                </c:pt>
                <c:pt idx="1806">
                  <c:v>7.5031000000000021E-3</c:v>
                </c:pt>
                <c:pt idx="1807">
                  <c:v>6.0753000000000022E-3</c:v>
                </c:pt>
                <c:pt idx="1808">
                  <c:v>2.4986000000000001E-3</c:v>
                </c:pt>
                <c:pt idx="1809">
                  <c:v>2.0242000000000007E-3</c:v>
                </c:pt>
                <c:pt idx="1810">
                  <c:v>4.2090000000000018E-3</c:v>
                </c:pt>
                <c:pt idx="1811">
                  <c:v>1.0321000000000004E-3</c:v>
                </c:pt>
                <c:pt idx="1812">
                  <c:v>2.8947000000000011E-4</c:v>
                </c:pt>
                <c:pt idx="1813">
                  <c:v>6.3012000000000025E-3</c:v>
                </c:pt>
                <c:pt idx="1814">
                  <c:v>2.9112999999999999E-3</c:v>
                </c:pt>
                <c:pt idx="1815">
                  <c:v>1.7492000000000005E-3</c:v>
                </c:pt>
                <c:pt idx="1816">
                  <c:v>6.0220999999999998E-3</c:v>
                </c:pt>
                <c:pt idx="1817">
                  <c:v>3.6224000000000009E-3</c:v>
                </c:pt>
                <c:pt idx="1818">
                  <c:v>1.7671000000000004E-3</c:v>
                </c:pt>
                <c:pt idx="1819">
                  <c:v>2.3804999999999998E-3</c:v>
                </c:pt>
                <c:pt idx="1820">
                  <c:v>6.5510000000000037E-4</c:v>
                </c:pt>
                <c:pt idx="1821">
                  <c:v>4.4010000000000021E-3</c:v>
                </c:pt>
                <c:pt idx="1822">
                  <c:v>9.2155000000000047E-4</c:v>
                </c:pt>
                <c:pt idx="1823">
                  <c:v>8.4569000000000083E-4</c:v>
                </c:pt>
                <c:pt idx="1824">
                  <c:v>2.2677000000000018E-3</c:v>
                </c:pt>
                <c:pt idx="1825">
                  <c:v>9.8197000000000041E-3</c:v>
                </c:pt>
                <c:pt idx="1826">
                  <c:v>3.028900000000001E-3</c:v>
                </c:pt>
                <c:pt idx="1827">
                  <c:v>5.7614000000000016E-3</c:v>
                </c:pt>
                <c:pt idx="1828">
                  <c:v>1.1446000000000001E-2</c:v>
                </c:pt>
                <c:pt idx="1829">
                  <c:v>3.3241000000000008E-3</c:v>
                </c:pt>
                <c:pt idx="1830">
                  <c:v>3.251700000000001E-3</c:v>
                </c:pt>
                <c:pt idx="1831">
                  <c:v>6.6744000000000013E-3</c:v>
                </c:pt>
                <c:pt idx="1832">
                  <c:v>5.636600000000002E-3</c:v>
                </c:pt>
                <c:pt idx="1833">
                  <c:v>9.2320000000000006E-3</c:v>
                </c:pt>
                <c:pt idx="1834">
                  <c:v>1.4016999999999996E-2</c:v>
                </c:pt>
                <c:pt idx="1835">
                  <c:v>1.2515999999999998E-2</c:v>
                </c:pt>
                <c:pt idx="1836">
                  <c:v>9.2302000000000009E-3</c:v>
                </c:pt>
                <c:pt idx="1837">
                  <c:v>1.0621000000000004E-2</c:v>
                </c:pt>
                <c:pt idx="1838">
                  <c:v>8.0823000000000006E-3</c:v>
                </c:pt>
                <c:pt idx="1839">
                  <c:v>4.2388000000000018E-3</c:v>
                </c:pt>
                <c:pt idx="1840">
                  <c:v>2.6927000000000001E-3</c:v>
                </c:pt>
                <c:pt idx="1841">
                  <c:v>4.3843000000000012E-4</c:v>
                </c:pt>
                <c:pt idx="1842">
                  <c:v>3.0973000000000014E-4</c:v>
                </c:pt>
                <c:pt idx="1843">
                  <c:v>1.3634000000000001E-4</c:v>
                </c:pt>
                <c:pt idx="1844">
                  <c:v>4.9752000000000032E-4</c:v>
                </c:pt>
                <c:pt idx="1845">
                  <c:v>1.6089000000000003E-3</c:v>
                </c:pt>
                <c:pt idx="1846">
                  <c:v>1.9875000000000011E-4</c:v>
                </c:pt>
                <c:pt idx="1847">
                  <c:v>3.408000000000001E-4</c:v>
                </c:pt>
                <c:pt idx="1848">
                  <c:v>7.2940000000000019E-3</c:v>
                </c:pt>
                <c:pt idx="1849">
                  <c:v>3.7464000000000009E-3</c:v>
                </c:pt>
                <c:pt idx="1850">
                  <c:v>7.3409000000000018E-4</c:v>
                </c:pt>
                <c:pt idx="1851">
                  <c:v>2.6067000000000009E-3</c:v>
                </c:pt>
                <c:pt idx="1852">
                  <c:v>9.9378000000000001E-3</c:v>
                </c:pt>
                <c:pt idx="1853">
                  <c:v>1.2248000000000001E-3</c:v>
                </c:pt>
                <c:pt idx="1854">
                  <c:v>2.4464999999999999E-3</c:v>
                </c:pt>
                <c:pt idx="1855">
                  <c:v>1.2186E-3</c:v>
                </c:pt>
                <c:pt idx="1856">
                  <c:v>5.9265000000000021E-3</c:v>
                </c:pt>
                <c:pt idx="1857">
                  <c:v>2.8644000000000009E-3</c:v>
                </c:pt>
                <c:pt idx="1858">
                  <c:v>1.1128000000000001E-2</c:v>
                </c:pt>
                <c:pt idx="1859">
                  <c:v>8.7571000000000003E-3</c:v>
                </c:pt>
                <c:pt idx="1860">
                  <c:v>1.2233999999999995E-3</c:v>
                </c:pt>
                <c:pt idx="1861">
                  <c:v>1.7794000000000004E-3</c:v>
                </c:pt>
                <c:pt idx="1862">
                  <c:v>3.9416000000000017E-3</c:v>
                </c:pt>
                <c:pt idx="1863">
                  <c:v>3.9235000000000016E-3</c:v>
                </c:pt>
                <c:pt idx="1864">
                  <c:v>1.6133000000000006E-5</c:v>
                </c:pt>
                <c:pt idx="1865">
                  <c:v>5.9987000000000041E-5</c:v>
                </c:pt>
                <c:pt idx="1866">
                  <c:v>3.5187000000000009E-3</c:v>
                </c:pt>
                <c:pt idx="1867">
                  <c:v>4.6616000000000019E-3</c:v>
                </c:pt>
                <c:pt idx="1868">
                  <c:v>9.069400000000007E-3</c:v>
                </c:pt>
                <c:pt idx="1869">
                  <c:v>3.4602000000000009E-3</c:v>
                </c:pt>
                <c:pt idx="1870">
                  <c:v>3.5408000000000011E-3</c:v>
                </c:pt>
                <c:pt idx="1871">
                  <c:v>8.0277000000000005E-3</c:v>
                </c:pt>
                <c:pt idx="1872">
                  <c:v>3.6308000000000009E-3</c:v>
                </c:pt>
                <c:pt idx="1873">
                  <c:v>5.2402000000000021E-3</c:v>
                </c:pt>
                <c:pt idx="1874">
                  <c:v>7.1907000000000021E-3</c:v>
                </c:pt>
                <c:pt idx="1875">
                  <c:v>3.9389000000000021E-3</c:v>
                </c:pt>
                <c:pt idx="1876">
                  <c:v>8.4560000000000069E-3</c:v>
                </c:pt>
                <c:pt idx="1877">
                  <c:v>5.1115000000000015E-3</c:v>
                </c:pt>
                <c:pt idx="1878">
                  <c:v>7.4896000000000042E-3</c:v>
                </c:pt>
                <c:pt idx="1879">
                  <c:v>9.8552000000000084E-3</c:v>
                </c:pt>
                <c:pt idx="1880">
                  <c:v>9.5465000000000046E-3</c:v>
                </c:pt>
                <c:pt idx="1881">
                  <c:v>1.2508999999999998E-2</c:v>
                </c:pt>
                <c:pt idx="1882">
                  <c:v>4.4594000000000023E-3</c:v>
                </c:pt>
                <c:pt idx="1883">
                  <c:v>7.0802000000000035E-3</c:v>
                </c:pt>
                <c:pt idx="1884">
                  <c:v>7.2774000000000033E-3</c:v>
                </c:pt>
                <c:pt idx="1885">
                  <c:v>1.3165000000000001E-2</c:v>
                </c:pt>
                <c:pt idx="1886">
                  <c:v>1.0005999999999998E-2</c:v>
                </c:pt>
                <c:pt idx="1887">
                  <c:v>8.6892000000000028E-3</c:v>
                </c:pt>
                <c:pt idx="1888">
                  <c:v>1.1553000000000001E-2</c:v>
                </c:pt>
                <c:pt idx="1889">
                  <c:v>8.0348000000000034E-3</c:v>
                </c:pt>
                <c:pt idx="1890">
                  <c:v>1.1318E-2</c:v>
                </c:pt>
                <c:pt idx="1891">
                  <c:v>1.1153000000000001E-2</c:v>
                </c:pt>
                <c:pt idx="1892">
                  <c:v>8.3089000000000027E-3</c:v>
                </c:pt>
                <c:pt idx="1893">
                  <c:v>1.2529999999999998E-2</c:v>
                </c:pt>
                <c:pt idx="1894">
                  <c:v>9.8179000000000027E-3</c:v>
                </c:pt>
                <c:pt idx="1895">
                  <c:v>1.2264000000000001E-2</c:v>
                </c:pt>
                <c:pt idx="1896">
                  <c:v>1.0943000000000001E-2</c:v>
                </c:pt>
                <c:pt idx="1897">
                  <c:v>1.1224000000000001E-2</c:v>
                </c:pt>
                <c:pt idx="1898">
                  <c:v>1.2093999999999997E-2</c:v>
                </c:pt>
                <c:pt idx="1899">
                  <c:v>1.0418999999999998E-2</c:v>
                </c:pt>
                <c:pt idx="1900">
                  <c:v>1.2265E-2</c:v>
                </c:pt>
                <c:pt idx="1901">
                  <c:v>1.1917000000000001E-2</c:v>
                </c:pt>
                <c:pt idx="1902">
                  <c:v>1.1809000000000004E-2</c:v>
                </c:pt>
                <c:pt idx="1903">
                  <c:v>1.1963000000000005E-2</c:v>
                </c:pt>
                <c:pt idx="1904">
                  <c:v>1.1494000000000001E-2</c:v>
                </c:pt>
                <c:pt idx="1905">
                  <c:v>1.2122000000000001E-2</c:v>
                </c:pt>
                <c:pt idx="1906">
                  <c:v>1.1428000000000004E-2</c:v>
                </c:pt>
                <c:pt idx="1907">
                  <c:v>1.1127000000000001E-2</c:v>
                </c:pt>
                <c:pt idx="1908">
                  <c:v>9.4556000000000084E-3</c:v>
                </c:pt>
                <c:pt idx="1909">
                  <c:v>9.0310000000000008E-3</c:v>
                </c:pt>
                <c:pt idx="1910">
                  <c:v>9.5432000000000034E-3</c:v>
                </c:pt>
                <c:pt idx="1911">
                  <c:v>1.0538E-2</c:v>
                </c:pt>
                <c:pt idx="1912">
                  <c:v>9.0581000000000047E-3</c:v>
                </c:pt>
                <c:pt idx="1913">
                  <c:v>1.0795000000000001E-2</c:v>
                </c:pt>
                <c:pt idx="1914">
                  <c:v>1.0851000000000001E-2</c:v>
                </c:pt>
                <c:pt idx="1915">
                  <c:v>8.337600000000004E-3</c:v>
                </c:pt>
                <c:pt idx="1916">
                  <c:v>8.6444E-3</c:v>
                </c:pt>
                <c:pt idx="1917">
                  <c:v>1.0187E-2</c:v>
                </c:pt>
                <c:pt idx="1918">
                  <c:v>9.1671000000000027E-3</c:v>
                </c:pt>
                <c:pt idx="1919">
                  <c:v>9.4523000000000038E-3</c:v>
                </c:pt>
                <c:pt idx="1920">
                  <c:v>9.670000000000005E-3</c:v>
                </c:pt>
                <c:pt idx="1921">
                  <c:v>1.0262E-2</c:v>
                </c:pt>
                <c:pt idx="1922">
                  <c:v>1.0359E-2</c:v>
                </c:pt>
                <c:pt idx="1923">
                  <c:v>9.4787000000000048E-3</c:v>
                </c:pt>
                <c:pt idx="1924">
                  <c:v>9.4726000000000064E-3</c:v>
                </c:pt>
                <c:pt idx="1925">
                  <c:v>1.1613999999999999E-2</c:v>
                </c:pt>
                <c:pt idx="1926">
                  <c:v>1.0239E-2</c:v>
                </c:pt>
                <c:pt idx="1927">
                  <c:v>9.9550000000000072E-3</c:v>
                </c:pt>
                <c:pt idx="1928">
                  <c:v>1.0298999999999997E-2</c:v>
                </c:pt>
                <c:pt idx="1929">
                  <c:v>1.1480000000000004E-2</c:v>
                </c:pt>
                <c:pt idx="1930">
                  <c:v>1.0598999999999997E-2</c:v>
                </c:pt>
                <c:pt idx="1931">
                  <c:v>1.0123E-2</c:v>
                </c:pt>
                <c:pt idx="1932">
                  <c:v>1.0978E-2</c:v>
                </c:pt>
                <c:pt idx="1933">
                  <c:v>1.0914E-2</c:v>
                </c:pt>
                <c:pt idx="1934">
                  <c:v>1.0253E-2</c:v>
                </c:pt>
                <c:pt idx="1935">
                  <c:v>7.9003000000000042E-3</c:v>
                </c:pt>
                <c:pt idx="1936">
                  <c:v>4.8285999999999997E-3</c:v>
                </c:pt>
                <c:pt idx="1937">
                  <c:v>8.3312000000000004E-3</c:v>
                </c:pt>
                <c:pt idx="1938">
                  <c:v>9.4380000000000002E-3</c:v>
                </c:pt>
                <c:pt idx="1939">
                  <c:v>9.692200000000005E-3</c:v>
                </c:pt>
                <c:pt idx="1940">
                  <c:v>1.0132E-2</c:v>
                </c:pt>
                <c:pt idx="1941">
                  <c:v>1.0878000000000001E-2</c:v>
                </c:pt>
                <c:pt idx="1942">
                  <c:v>1.077E-2</c:v>
                </c:pt>
                <c:pt idx="1943">
                  <c:v>9.3640000000000043E-3</c:v>
                </c:pt>
                <c:pt idx="1944">
                  <c:v>9.2254000000000051E-3</c:v>
                </c:pt>
                <c:pt idx="1945">
                  <c:v>1.0376E-2</c:v>
                </c:pt>
                <c:pt idx="1946">
                  <c:v>1.0697999999999996E-2</c:v>
                </c:pt>
                <c:pt idx="1947">
                  <c:v>9.270700000000005E-3</c:v>
                </c:pt>
                <c:pt idx="1948">
                  <c:v>8.5837000000000049E-3</c:v>
                </c:pt>
                <c:pt idx="1949">
                  <c:v>8.8494000000000038E-3</c:v>
                </c:pt>
                <c:pt idx="1950">
                  <c:v>1.0331E-2</c:v>
                </c:pt>
                <c:pt idx="1951">
                  <c:v>9.2903000000000013E-3</c:v>
                </c:pt>
                <c:pt idx="1952">
                  <c:v>8.9918000000000047E-3</c:v>
                </c:pt>
                <c:pt idx="1953">
                  <c:v>8.8633000000000062E-3</c:v>
                </c:pt>
                <c:pt idx="1954">
                  <c:v>8.5502000000000026E-3</c:v>
                </c:pt>
                <c:pt idx="1955">
                  <c:v>9.1243000000000001E-3</c:v>
                </c:pt>
                <c:pt idx="1956">
                  <c:v>9.0521000000000039E-3</c:v>
                </c:pt>
                <c:pt idx="1957">
                  <c:v>9.5746000000000043E-3</c:v>
                </c:pt>
                <c:pt idx="1958">
                  <c:v>8.8123000000000038E-3</c:v>
                </c:pt>
                <c:pt idx="1959">
                  <c:v>7.7564000000000036E-3</c:v>
                </c:pt>
                <c:pt idx="1960">
                  <c:v>8.8692000000000042E-3</c:v>
                </c:pt>
                <c:pt idx="1961">
                  <c:v>9.8592000000000072E-3</c:v>
                </c:pt>
                <c:pt idx="1962">
                  <c:v>9.3049000000000048E-3</c:v>
                </c:pt>
                <c:pt idx="1963">
                  <c:v>8.2451E-3</c:v>
                </c:pt>
                <c:pt idx="1964">
                  <c:v>7.7569000000000032E-3</c:v>
                </c:pt>
                <c:pt idx="1965">
                  <c:v>9.6550000000000039E-3</c:v>
                </c:pt>
                <c:pt idx="1966">
                  <c:v>9.5056000000000064E-3</c:v>
                </c:pt>
                <c:pt idx="1967">
                  <c:v>9.5925000000000038E-3</c:v>
                </c:pt>
                <c:pt idx="1968">
                  <c:v>7.6916000000000024E-3</c:v>
                </c:pt>
                <c:pt idx="1969">
                  <c:v>8.9756000000000072E-3</c:v>
                </c:pt>
                <c:pt idx="1970">
                  <c:v>8.7801000000000008E-3</c:v>
                </c:pt>
                <c:pt idx="1971">
                  <c:v>8.8274000000000043E-3</c:v>
                </c:pt>
                <c:pt idx="1972">
                  <c:v>8.5085000000000004E-3</c:v>
                </c:pt>
                <c:pt idx="1973">
                  <c:v>7.9939999999999994E-3</c:v>
                </c:pt>
                <c:pt idx="1974">
                  <c:v>8.0989000000000026E-3</c:v>
                </c:pt>
                <c:pt idx="1975">
                  <c:v>7.3604000000000004E-3</c:v>
                </c:pt>
                <c:pt idx="1976">
                  <c:v>6.7620000000000015E-3</c:v>
                </c:pt>
                <c:pt idx="1977">
                  <c:v>6.5340000000000016E-3</c:v>
                </c:pt>
                <c:pt idx="1978">
                  <c:v>6.7717000000000038E-3</c:v>
                </c:pt>
                <c:pt idx="1979">
                  <c:v>6.8818000000000022E-3</c:v>
                </c:pt>
                <c:pt idx="1980">
                  <c:v>7.4760000000000035E-3</c:v>
                </c:pt>
                <c:pt idx="1981">
                  <c:v>7.9254000000000043E-3</c:v>
                </c:pt>
                <c:pt idx="1982">
                  <c:v>7.9269000000000023E-3</c:v>
                </c:pt>
                <c:pt idx="1983">
                  <c:v>7.1353000000000033E-3</c:v>
                </c:pt>
                <c:pt idx="1984">
                  <c:v>6.9868000000000022E-3</c:v>
                </c:pt>
                <c:pt idx="1985">
                  <c:v>6.9466000000000042E-3</c:v>
                </c:pt>
                <c:pt idx="1986">
                  <c:v>6.8520000000000013E-3</c:v>
                </c:pt>
                <c:pt idx="1987">
                  <c:v>7.0502000000000021E-3</c:v>
                </c:pt>
                <c:pt idx="1988">
                  <c:v>7.3541000000000014E-3</c:v>
                </c:pt>
                <c:pt idx="1989">
                  <c:v>7.4027000000000034E-3</c:v>
                </c:pt>
                <c:pt idx="1990">
                  <c:v>7.5412000000000031E-3</c:v>
                </c:pt>
                <c:pt idx="1991">
                  <c:v>7.6277000000000003E-3</c:v>
                </c:pt>
                <c:pt idx="1992">
                  <c:v>7.7199000000000018E-3</c:v>
                </c:pt>
                <c:pt idx="1993">
                  <c:v>7.7482000000000037E-3</c:v>
                </c:pt>
                <c:pt idx="1994">
                  <c:v>7.8057000000000022E-3</c:v>
                </c:pt>
                <c:pt idx="1995">
                  <c:v>7.6806000000000018E-3</c:v>
                </c:pt>
                <c:pt idx="1996">
                  <c:v>7.5097000000000037E-3</c:v>
                </c:pt>
                <c:pt idx="1997">
                  <c:v>7.3872000000000018E-3</c:v>
                </c:pt>
                <c:pt idx="1998">
                  <c:v>7.4327000000000039E-3</c:v>
                </c:pt>
                <c:pt idx="1999">
                  <c:v>7.3723000000000018E-3</c:v>
                </c:pt>
                <c:pt idx="2000">
                  <c:v>7.210000000000002E-3</c:v>
                </c:pt>
                <c:pt idx="2001">
                  <c:v>7.1043000000000018E-3</c:v>
                </c:pt>
              </c:numCache>
            </c:numRef>
          </c:yVal>
          <c:smooth val="1"/>
        </c:ser>
        <c:axId val="140646656"/>
        <c:axId val="140645120"/>
      </c:scatterChart>
      <c:valAx>
        <c:axId val="140440320"/>
        <c:scaling>
          <c:orientation val="minMax"/>
          <c:max val="1200"/>
          <c:min val="300"/>
        </c:scaling>
        <c:axPos val="b"/>
        <c:title>
          <c:tx>
            <c:rich>
              <a:bodyPr/>
              <a:lstStyle/>
              <a:p>
                <a:pPr>
                  <a:defRPr sz="1400" b="0">
                    <a:latin typeface="Arial" pitchFamily="34" charset="0"/>
                    <a:cs typeface="Arial" pitchFamily="34" charset="0"/>
                  </a:defRPr>
                </a:pPr>
                <a:r>
                  <a:rPr lang="en-US" sz="1400" b="0">
                    <a:latin typeface="Arial" pitchFamily="34" charset="0"/>
                    <a:cs typeface="Arial" pitchFamily="34" charset="0"/>
                  </a:rPr>
                  <a:t>Wavelength (nm)</a:t>
                </a:r>
              </a:p>
            </c:rich>
          </c:tx>
          <c:layout/>
        </c:title>
        <c:numFmt formatCode="General" sourceLinked="0"/>
        <c:minorTickMark val="out"/>
        <c:tickLblPos val="nextTo"/>
        <c:txPr>
          <a:bodyPr/>
          <a:lstStyle/>
          <a:p>
            <a:pPr>
              <a:defRPr sz="1200">
                <a:latin typeface="Arial" pitchFamily="34" charset="0"/>
                <a:cs typeface="Arial" pitchFamily="34" charset="0"/>
              </a:defRPr>
            </a:pPr>
            <a:endParaRPr lang="en-US"/>
          </a:p>
        </c:txPr>
        <c:crossAx val="140442240"/>
        <c:crosses val="autoZero"/>
        <c:crossBetween val="midCat"/>
        <c:majorUnit val="100"/>
        <c:minorUnit val="100"/>
      </c:valAx>
      <c:valAx>
        <c:axId val="140442240"/>
        <c:scaling>
          <c:orientation val="minMax"/>
          <c:max val="1"/>
          <c:min val="0"/>
        </c:scaling>
        <c:axPos val="l"/>
        <c:majorGridlines/>
        <c:title>
          <c:tx>
            <c:rich>
              <a:bodyPr rot="-5400000" vert="horz"/>
              <a:lstStyle/>
              <a:p>
                <a:pPr>
                  <a:defRPr sz="1400" b="0">
                    <a:latin typeface="Arial" pitchFamily="34" charset="0"/>
                    <a:cs typeface="Arial" pitchFamily="34" charset="0"/>
                  </a:defRPr>
                </a:pPr>
                <a:r>
                  <a:rPr lang="en-US" sz="1400" b="0" dirty="0">
                    <a:latin typeface="Arial" pitchFamily="34" charset="0"/>
                    <a:cs typeface="Arial" pitchFamily="34" charset="0"/>
                  </a:rPr>
                  <a:t>Efficiency</a:t>
                </a:r>
              </a:p>
            </c:rich>
          </c:tx>
          <c:layout/>
        </c:title>
        <c:numFmt formatCode="0%" sourceLinked="1"/>
        <c:tickLblPos val="nextTo"/>
        <c:txPr>
          <a:bodyPr/>
          <a:lstStyle/>
          <a:p>
            <a:pPr>
              <a:defRPr sz="1200">
                <a:latin typeface="Arial" pitchFamily="34" charset="0"/>
                <a:cs typeface="Arial" pitchFamily="34" charset="0"/>
              </a:defRPr>
            </a:pPr>
            <a:endParaRPr lang="en-US"/>
          </a:p>
        </c:txPr>
        <c:crossAx val="140440320"/>
        <c:crosses val="autoZero"/>
        <c:crossBetween val="midCat"/>
        <c:majorUnit val="0.2"/>
      </c:valAx>
      <c:valAx>
        <c:axId val="140645120"/>
        <c:scaling>
          <c:orientation val="minMax"/>
          <c:max val="2"/>
          <c:min val="0"/>
        </c:scaling>
        <c:axPos val="r"/>
        <c:numFmt formatCode="#,##0.0" sourceLinked="0"/>
        <c:majorTickMark val="none"/>
        <c:tickLblPos val="nextTo"/>
        <c:txPr>
          <a:bodyPr/>
          <a:lstStyle/>
          <a:p>
            <a:pPr>
              <a:defRPr>
                <a:solidFill>
                  <a:schemeClr val="bg1"/>
                </a:solidFill>
              </a:defRPr>
            </a:pPr>
            <a:endParaRPr lang="en-US"/>
          </a:p>
        </c:txPr>
        <c:crossAx val="140646656"/>
        <c:crosses val="max"/>
        <c:crossBetween val="midCat"/>
        <c:majorUnit val="0.4"/>
      </c:valAx>
      <c:valAx>
        <c:axId val="140646656"/>
        <c:scaling>
          <c:orientation val="minMax"/>
        </c:scaling>
        <c:delete val="1"/>
        <c:axPos val="b"/>
        <c:numFmt formatCode="_(* #,##0_);_(* \(#,##0\);_(* &quot;-&quot;??_);_(@_)" sourceLinked="1"/>
        <c:tickLblPos val="none"/>
        <c:crossAx val="140645120"/>
        <c:crosses val="autoZero"/>
        <c:crossBetween val="midCat"/>
      </c:valAx>
    </c:plotArea>
    <c:plotVisOnly val="1"/>
    <c:dispBlanksAs val="gap"/>
  </c:chart>
  <c:spPr>
    <a:solidFill>
      <a:schemeClr val="bg1"/>
    </a:solidFill>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ZA"/>
  <c:chart>
    <c:plotArea>
      <c:layout/>
      <c:scatterChart>
        <c:scatterStyle val="smoothMarker"/>
        <c:ser>
          <c:idx val="10"/>
          <c:order val="0"/>
          <c:tx>
            <c:strRef>
              <c:f>Sheet1!$B$10</c:f>
              <c:strCache>
                <c:ptCount val="1"/>
                <c:pt idx="0">
                  <c:v>non-AR</c:v>
                </c:pt>
              </c:strCache>
            </c:strRef>
          </c:tx>
          <c:spPr>
            <a:ln w="50800">
              <a:solidFill>
                <a:schemeClr val="bg1">
                  <a:lumMod val="65000"/>
                </a:schemeClr>
              </a:solidFill>
            </a:ln>
          </c:spPr>
          <c:marker>
            <c:symbol val="none"/>
          </c:marker>
          <c:xVal>
            <c:numRef>
              <c:f>Sheet1!$A$11:$A$27</c:f>
              <c:numCache>
                <c:formatCode>General</c:formatCode>
                <c:ptCount val="1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numCache>
            </c:numRef>
          </c:xVal>
          <c:yVal>
            <c:numRef>
              <c:f>Sheet1!$B$11:$B$27</c:f>
              <c:numCache>
                <c:formatCode>0.00E+00</c:formatCode>
                <c:ptCount val="17"/>
                <c:pt idx="0">
                  <c:v>1</c:v>
                </c:pt>
                <c:pt idx="1">
                  <c:v>0.99609464375000001</c:v>
                </c:pt>
                <c:pt idx="2">
                  <c:v>0.99744460000000013</c:v>
                </c:pt>
                <c:pt idx="3">
                  <c:v>0.99821543125000001</c:v>
                </c:pt>
                <c:pt idx="4">
                  <c:v>0.9957631999999994</c:v>
                </c:pt>
                <c:pt idx="5">
                  <c:v>0.98981171874999996</c:v>
                </c:pt>
                <c:pt idx="6">
                  <c:v>0.98162980000000033</c:v>
                </c:pt>
                <c:pt idx="7">
                  <c:v>0.97320850625000022</c:v>
                </c:pt>
                <c:pt idx="8">
                  <c:v>0.96643840000000014</c:v>
                </c:pt>
                <c:pt idx="9">
                  <c:v>0.9622867937499997</c:v>
                </c:pt>
                <c:pt idx="10">
                  <c:v>0.95997499999999991</c:v>
                </c:pt>
                <c:pt idx="11">
                  <c:v>0.95615558125</c:v>
                </c:pt>
                <c:pt idx="12">
                  <c:v>0.94408960000000031</c:v>
                </c:pt>
                <c:pt idx="13">
                  <c:v>0.91282386874999988</c:v>
                </c:pt>
                <c:pt idx="14">
                  <c:v>0.84636819999999902</c:v>
                </c:pt>
                <c:pt idx="15">
                  <c:v>0.72287265624999941</c:v>
                </c:pt>
                <c:pt idx="16">
                  <c:v>0.51380479999999973</c:v>
                </c:pt>
              </c:numCache>
            </c:numRef>
          </c:yVal>
          <c:smooth val="1"/>
        </c:ser>
        <c:ser>
          <c:idx val="12"/>
          <c:order val="1"/>
          <c:tx>
            <c:strRef>
              <c:f>Sheet1!$D$10</c:f>
              <c:strCache>
                <c:ptCount val="1"/>
                <c:pt idx="0">
                  <c:v>AR (E-Series/Horizon)</c:v>
                </c:pt>
              </c:strCache>
            </c:strRef>
          </c:tx>
          <c:spPr>
            <a:ln w="50800">
              <a:solidFill>
                <a:srgbClr val="FFC000"/>
              </a:solidFill>
            </a:ln>
          </c:spPr>
          <c:marker>
            <c:symbol val="none"/>
          </c:marker>
          <c:xVal>
            <c:numRef>
              <c:f>Sheet1!$A$11:$A$27</c:f>
              <c:numCache>
                <c:formatCode>General</c:formatCode>
                <c:ptCount val="1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numCache>
            </c:numRef>
          </c:xVal>
          <c:yVal>
            <c:numRef>
              <c:f>Sheet1!$D$11:$D$27</c:f>
              <c:numCache>
                <c:formatCode>0.00E+00</c:formatCode>
                <c:ptCount val="17"/>
                <c:pt idx="0">
                  <c:v>1.0002</c:v>
                </c:pt>
                <c:pt idx="1">
                  <c:v>0.99980327653125001</c:v>
                </c:pt>
                <c:pt idx="2">
                  <c:v>1.0000127690000005</c:v>
                </c:pt>
                <c:pt idx="3">
                  <c:v>1.00017724209375</c:v>
                </c:pt>
                <c:pt idx="4">
                  <c:v>1.0001047679999997</c:v>
                </c:pt>
                <c:pt idx="5">
                  <c:v>0.99989641015625008</c:v>
                </c:pt>
                <c:pt idx="6">
                  <c:v>0.99977990700000008</c:v>
                </c:pt>
                <c:pt idx="7">
                  <c:v>0.9999433557187497</c:v>
                </c:pt>
                <c:pt idx="8">
                  <c:v>1.0003688959999997</c:v>
                </c:pt>
                <c:pt idx="9">
                  <c:v>1.0006663937812499</c:v>
                </c:pt>
                <c:pt idx="10">
                  <c:v>0.99990712499999979</c:v>
                </c:pt>
                <c:pt idx="11">
                  <c:v>0.99645745934374963</c:v>
                </c:pt>
                <c:pt idx="12">
                  <c:v>0.9878125439999994</c:v>
                </c:pt>
                <c:pt idx="13">
                  <c:v>0.97042998740624986</c:v>
                </c:pt>
                <c:pt idx="14">
                  <c:v>0.93956354299999967</c:v>
                </c:pt>
                <c:pt idx="15">
                  <c:v>0.88909679296875022</c:v>
                </c:pt>
                <c:pt idx="16">
                  <c:v>0.81137683199999988</c:v>
                </c:pt>
              </c:numCache>
            </c:numRef>
          </c:yVal>
          <c:smooth val="1"/>
        </c:ser>
        <c:axId val="77491584"/>
        <c:axId val="77497856"/>
      </c:scatterChart>
      <c:valAx>
        <c:axId val="77491584"/>
        <c:scaling>
          <c:orientation val="minMax"/>
          <c:max val="80"/>
        </c:scaling>
        <c:axPos val="b"/>
        <c:title>
          <c:tx>
            <c:rich>
              <a:bodyPr/>
              <a:lstStyle/>
              <a:p>
                <a:pPr>
                  <a:defRPr sz="1200">
                    <a:latin typeface="Arial" pitchFamily="34" charset="0"/>
                    <a:cs typeface="Arial" pitchFamily="34" charset="0"/>
                  </a:defRPr>
                </a:pPr>
                <a:r>
                  <a:rPr lang="en-US" sz="1200" dirty="0">
                    <a:latin typeface="Arial" pitchFamily="34" charset="0"/>
                    <a:cs typeface="Arial" pitchFamily="34" charset="0"/>
                  </a:rPr>
                  <a:t>Angle between the Panel and the Sun (degrees) </a:t>
                </a:r>
              </a:p>
            </c:rich>
          </c:tx>
          <c:layout/>
        </c:title>
        <c:numFmt formatCode="General" sourceLinked="1"/>
        <c:tickLblPos val="nextTo"/>
        <c:txPr>
          <a:bodyPr/>
          <a:lstStyle/>
          <a:p>
            <a:pPr>
              <a:defRPr sz="1200">
                <a:latin typeface="Arial" pitchFamily="34" charset="0"/>
                <a:cs typeface="Arial" pitchFamily="34" charset="0"/>
              </a:defRPr>
            </a:pPr>
            <a:endParaRPr lang="en-US"/>
          </a:p>
        </c:txPr>
        <c:crossAx val="77497856"/>
        <c:crosses val="autoZero"/>
        <c:crossBetween val="midCat"/>
      </c:valAx>
      <c:valAx>
        <c:axId val="77497856"/>
        <c:scaling>
          <c:orientation val="minMax"/>
          <c:max val="1"/>
          <c:min val="0.4"/>
        </c:scaling>
        <c:axPos val="l"/>
        <c:majorGridlines/>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Panel Power Output</a:t>
                </a:r>
              </a:p>
            </c:rich>
          </c:tx>
          <c:layout/>
        </c:title>
        <c:numFmt formatCode="0%" sourceLinked="0"/>
        <c:tickLblPos val="nextTo"/>
        <c:txPr>
          <a:bodyPr/>
          <a:lstStyle/>
          <a:p>
            <a:pPr>
              <a:defRPr sz="1200">
                <a:latin typeface="Arial" pitchFamily="34" charset="0"/>
                <a:cs typeface="Arial" pitchFamily="34" charset="0"/>
              </a:defRPr>
            </a:pPr>
            <a:endParaRPr lang="en-US"/>
          </a:p>
        </c:txPr>
        <c:crossAx val="77491584"/>
        <c:crosses val="autoZero"/>
        <c:crossBetween val="midCat"/>
      </c:valAx>
    </c:plotArea>
    <c:plotVisOnly val="1"/>
    <c:dispBlanksAs val="gap"/>
  </c:chart>
  <c:externalData r:id="rId1"/>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80975" y="0"/>
            <a:ext cx="4028440" cy="350520"/>
          </a:xfrm>
          <a:prstGeom prst="rect">
            <a:avLst/>
          </a:prstGeom>
        </p:spPr>
        <p:txBody>
          <a:bodyPr vert="horz" lIns="91440" tIns="45720" rIns="91440" bIns="45720" rtlCol="0" anchor="ctr"/>
          <a:lstStyle/>
          <a:p>
            <a:endParaRPr lang="en-US" sz="1000" b="1" dirty="0">
              <a:solidFill>
                <a:schemeClr val="tx1">
                  <a:tint val="75000"/>
                </a:schemeClr>
              </a:solidFill>
              <a:latin typeface="Open Sans" panose="020B0606030504020204" pitchFamily="34" charset="0"/>
            </a:endParaRPr>
          </a:p>
        </p:txBody>
      </p:sp>
      <p:sp>
        <p:nvSpPr>
          <p:cNvPr id="31" name="Slide Number Placeholder 6"/>
          <p:cNvSpPr>
            <a:spLocks noGrp="1"/>
          </p:cNvSpPr>
          <p:nvPr>
            <p:ph type="sldNum" sz="quarter" idx="3"/>
          </p:nvPr>
        </p:nvSpPr>
        <p:spPr>
          <a:xfrm>
            <a:off x="8804301" y="6571008"/>
            <a:ext cx="378849" cy="350520"/>
          </a:xfrm>
          <a:prstGeom prst="rect">
            <a:avLst/>
          </a:prstGeom>
        </p:spPr>
        <p:txBody>
          <a:bodyPr vert="horz" lIns="93177" tIns="46589" rIns="93177" bIns="46589" rtlCol="0" anchor="b"/>
          <a:lstStyle>
            <a:lvl1pPr>
              <a:defRPr lang="en-US" sz="80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F1C3CAD-AD9F-40F9-955D-AE03AF404B4B}" type="slidenum">
              <a:rPr lang="en-US" smtClean="0"/>
              <a:pPr/>
              <a:t>‹#›</a:t>
            </a:fld>
            <a:endParaRPr lang="en-US" dirty="0"/>
          </a:p>
        </p:txBody>
      </p:sp>
      <p:sp>
        <p:nvSpPr>
          <p:cNvPr id="44" name="Footer Placeholder 5"/>
          <p:cNvSpPr>
            <a:spLocks noGrp="1"/>
          </p:cNvSpPr>
          <p:nvPr>
            <p:ph type="ftr" sz="quarter" idx="2"/>
          </p:nvPr>
        </p:nvSpPr>
        <p:spPr>
          <a:xfrm>
            <a:off x="6421462" y="6568309"/>
            <a:ext cx="2628370" cy="350520"/>
          </a:xfrm>
          <a:prstGeom prst="rect">
            <a:avLst/>
          </a:prstGeom>
        </p:spPr>
        <p:txBody>
          <a:bodyPr vert="horz" lIns="93177" tIns="46589" rIns="93177" bIns="46589" rtlCol="0" anchor="b"/>
          <a:lstStyle>
            <a:lvl1pPr algn="l">
              <a:defRPr sz="800">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solidFill>
                  <a:schemeClr val="tx1">
                    <a:tint val="75000"/>
                  </a:schemeClr>
                </a:solidFill>
              </a:rPr>
              <a:t>© 2014 SunPower Corporation  |  Confidential  |</a:t>
            </a:r>
          </a:p>
        </p:txBody>
      </p:sp>
      <p:pic>
        <p:nvPicPr>
          <p:cNvPr id="19" name="Picture 2" descr="C:\Users\Denise.DUARTE\Desktop\sp_2014_logo_black_orange.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4346" y="6662901"/>
            <a:ext cx="1149718" cy="27662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Date Placeholder 3"/>
          <p:cNvSpPr>
            <a:spLocks noGrp="1"/>
          </p:cNvSpPr>
          <p:nvPr>
            <p:ph type="dt" sz="quarter" idx="1"/>
          </p:nvPr>
        </p:nvSpPr>
        <p:spPr>
          <a:xfrm>
            <a:off x="5094288" y="0"/>
            <a:ext cx="4029075" cy="350838"/>
          </a:xfrm>
          <a:prstGeom prst="rect">
            <a:avLst/>
          </a:prstGeom>
        </p:spPr>
        <p:txBody>
          <a:bodyPr vert="horz" lIns="91440" tIns="45720" rIns="91440" bIns="45720" rtlCol="0" anchor="ctr"/>
          <a:lstStyle/>
          <a:p>
            <a:pPr algn="r"/>
            <a:fld id="{2BF5F481-0C9B-48EB-93C1-7D47DD810888}" type="datetimeFigureOut">
              <a:rPr lang="en-US" sz="1000">
                <a:solidFill>
                  <a:schemeClr val="tx1">
                    <a:tint val="75000"/>
                  </a:schemeClr>
                </a:solidFill>
                <a:latin typeface="Open Sans" panose="020B0606030504020204" pitchFamily="34" charset="0"/>
              </a:rPr>
              <a:pPr algn="r"/>
              <a:t>7/26/2015</a:t>
            </a:fld>
            <a:endParaRPr lang="en-US" sz="1000">
              <a:solidFill>
                <a:schemeClr val="tx1">
                  <a:tint val="75000"/>
                </a:schemeClr>
              </a:solidFill>
              <a:latin typeface="Open Sans" panose="020B0606030504020204" pitchFamily="34" charset="0"/>
            </a:endParaRPr>
          </a:p>
        </p:txBody>
      </p:sp>
    </p:spTree>
    <p:extLst>
      <p:ext uri="{BB962C8B-B14F-4D97-AF65-F5344CB8AC3E}">
        <p14:creationId xmlns="" xmlns:p14="http://schemas.microsoft.com/office/powerpoint/2010/main" val="3386494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72775" y="0"/>
            <a:ext cx="4266565" cy="350520"/>
          </a:xfrm>
          <a:prstGeom prst="rect">
            <a:avLst/>
          </a:prstGeom>
        </p:spPr>
        <p:txBody>
          <a:bodyPr vert="horz" lIns="91440" tIns="45720" rIns="91440" bIns="45720" rtlCol="0" anchor="ctr"/>
          <a:lstStyle>
            <a:lvl1pPr algn="l">
              <a:defRPr lang="en-US" sz="1000" b="1" dirty="0">
                <a:solidFill>
                  <a:schemeClr val="tx1">
                    <a:tint val="75000"/>
                  </a:schemeClr>
                </a:solidFill>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8061617" y="0"/>
            <a:ext cx="1064648" cy="350520"/>
          </a:xfrm>
          <a:prstGeom prst="rect">
            <a:avLst/>
          </a:prstGeom>
        </p:spPr>
        <p:txBody>
          <a:bodyPr vert="horz" lIns="93177" tIns="46589" rIns="93177" bIns="46589" rtlCol="0" anchor="ctr" anchorCtr="0"/>
          <a:lstStyle>
            <a:lvl1pPr algn="r">
              <a:defRPr lang="en-US" sz="80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E7828A9E-DC0F-4731-B14A-0E4ED533E2B7}" type="datetimeFigureOut">
              <a:rPr lang="en-US" smtClean="0"/>
              <a:pPr/>
              <a:t>7/26/2015</a:t>
            </a:fld>
            <a:endParaRPr lang="en-US"/>
          </a:p>
        </p:txBody>
      </p:sp>
      <p:sp>
        <p:nvSpPr>
          <p:cNvPr id="4" name="Slide Image Placeholder 3"/>
          <p:cNvSpPr>
            <a:spLocks noGrp="1" noRot="1" noChangeAspect="1"/>
          </p:cNvSpPr>
          <p:nvPr>
            <p:ph type="sldImg" idx="2"/>
          </p:nvPr>
        </p:nvSpPr>
        <p:spPr>
          <a:xfrm>
            <a:off x="2312988" y="525463"/>
            <a:ext cx="4670425"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40590" y="3329940"/>
            <a:ext cx="7815220" cy="2994660"/>
          </a:xfrm>
          <a:prstGeom prst="rect">
            <a:avLst/>
          </a:prstGeom>
        </p:spPr>
        <p:txBody>
          <a:bodyPr vert="horz" lIns="0" tIns="46589" rIns="93177" bIns="46589" rtlCol="0"/>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8804301" y="6571008"/>
            <a:ext cx="378849" cy="350520"/>
          </a:xfrm>
          <a:prstGeom prst="rect">
            <a:avLst/>
          </a:prstGeom>
        </p:spPr>
        <p:txBody>
          <a:bodyPr vert="horz" lIns="93177" tIns="46589" rIns="93177" bIns="46589" rtlCol="0" anchor="b"/>
          <a:lstStyle>
            <a:lvl1pPr>
              <a:defRPr lang="en-US" sz="80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F1C3CAD-AD9F-40F9-955D-AE03AF404B4B}" type="slidenum">
              <a:rPr lang="en-US" smtClean="0"/>
              <a:pPr/>
              <a:t>‹#›</a:t>
            </a:fld>
            <a:endParaRPr lang="en-US" dirty="0"/>
          </a:p>
        </p:txBody>
      </p:sp>
      <p:sp>
        <p:nvSpPr>
          <p:cNvPr id="23" name="Footer Placeholder 5"/>
          <p:cNvSpPr>
            <a:spLocks noGrp="1"/>
          </p:cNvSpPr>
          <p:nvPr>
            <p:ph type="ftr" sz="quarter" idx="4"/>
          </p:nvPr>
        </p:nvSpPr>
        <p:spPr>
          <a:xfrm>
            <a:off x="6421462" y="6568309"/>
            <a:ext cx="2628370" cy="350520"/>
          </a:xfrm>
          <a:prstGeom prst="rect">
            <a:avLst/>
          </a:prstGeom>
        </p:spPr>
        <p:txBody>
          <a:bodyPr vert="horz" lIns="93177" tIns="46589" rIns="93177" bIns="46589" rtlCol="0" anchor="b"/>
          <a:lstStyle>
            <a:lvl1pPr algn="l">
              <a:defRPr sz="800">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solidFill>
                  <a:schemeClr val="tx1">
                    <a:tint val="75000"/>
                  </a:schemeClr>
                </a:solidFill>
              </a:rPr>
              <a:t>© 2014 SunPower Corporation  |  Confidential  |</a:t>
            </a:r>
          </a:p>
        </p:txBody>
      </p:sp>
      <p:pic>
        <p:nvPicPr>
          <p:cNvPr id="25" name="Picture 2" descr="C:\Users\Denise.DUARTE\Desktop\sp_2014_logo_black_orange.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4346" y="6662901"/>
            <a:ext cx="1149718" cy="2766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1002662"/>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300"/>
      </a:spcAft>
      <a:defRPr sz="12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230188" indent="-119063" algn="l" defTabSz="914400" rtl="0" eaLnBrk="1" latinLnBrk="0" hangingPunct="1">
      <a:spcAft>
        <a:spcPts val="300"/>
      </a:spcAft>
      <a:buClr>
        <a:srgbClr val="0685C3"/>
      </a:buClr>
      <a:buFont typeface="Arial" panose="020B0604020202020204" pitchFamily="34" charset="0"/>
      <a:buChar char="•"/>
      <a:defRPr sz="105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401638" indent="-85725" algn="l" defTabSz="914400" rtl="0" eaLnBrk="1" latinLnBrk="0" hangingPunct="1">
      <a:spcAft>
        <a:spcPts val="300"/>
      </a:spcAft>
      <a:buClr>
        <a:srgbClr val="0685C3"/>
      </a:buClr>
      <a:buFont typeface="Arial" panose="020B0604020202020204" pitchFamily="34" charset="0"/>
      <a:buChar char="•"/>
      <a:defRPr sz="9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algn="l" defTabSz="914400" rtl="0" eaLnBrk="1" latinLnBrk="0" hangingPunct="1">
      <a:defRPr sz="12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algn="l" defTabSz="914400" rtl="0" eaLnBrk="1" latinLnBrk="0" hangingPunct="1">
      <a:defRPr sz="12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We</a:t>
            </a:r>
            <a:r>
              <a:rPr lang="en-US" b="0" baseline="0" dirty="0" smtClean="0"/>
              <a:t> have a challenge in selling SunPower panels, because they are more expensive than the Conventional Panels, and higher performing.  This means we need to make it very clear why they are the best value, despite being a higher dollar-per-watt cost.</a:t>
            </a:r>
          </a:p>
          <a:p>
            <a:endParaRPr lang="en-US" b="0" baseline="0" dirty="0" smtClean="0"/>
          </a:p>
          <a:p>
            <a:r>
              <a:rPr lang="en-US" b="0" baseline="0" dirty="0" smtClean="0"/>
              <a:t>The additional efficiency is a key selling point for many buyers because they simply cannot get the desired amount of energy out of a small space without using high efficiency SunPower panels.  But for the customers who have a choice whether to buy standard efficiency panels at a lower dollar-per-watt price, or high efficiency SunPower panels at a higher dollar-per-watt price, we still need to justify the higher dollar-per-watt price with clear added value. </a:t>
            </a:r>
          </a:p>
          <a:p>
            <a:endParaRPr lang="en-US" b="0" baseline="0" dirty="0" smtClean="0"/>
          </a:p>
          <a:p>
            <a:r>
              <a:rPr lang="en-US" b="0" baseline="0" dirty="0" smtClean="0"/>
              <a:t>That value comes in the form of higher energy production per watt, and higher reliability.</a:t>
            </a:r>
            <a:endParaRPr lang="en-US" b="0" dirty="0" smtClean="0"/>
          </a:p>
          <a:p>
            <a:endParaRPr lang="en-US" b="0" dirty="0" smtClean="0"/>
          </a:p>
          <a:p>
            <a:r>
              <a:rPr lang="en-US" b="0" dirty="0" smtClean="0"/>
              <a:t>When</a:t>
            </a:r>
            <a:r>
              <a:rPr lang="en-US" b="0" baseline="0" dirty="0" smtClean="0"/>
              <a:t> selling SunPower panels, it is critical to first establish them as a fundamentally different solar panel. Many customers view all panels as the same – same design, same manufacturing practices and materials, same reliability, same energy production per watt, and same appearance.  </a:t>
            </a:r>
            <a:r>
              <a:rPr lang="en-US" b="0" strike="noStrike" baseline="0" dirty="0" smtClean="0"/>
              <a:t>T</a:t>
            </a:r>
            <a:r>
              <a:rPr lang="en-US" b="0" baseline="0" dirty="0" smtClean="0"/>
              <a:t>his is compounded by the fact that many system design tools used to determine the economics of a solar purchase do not reflect the performance of SunPower panels, which provide a significant economic return to our customers and more profit for our partners. </a:t>
            </a:r>
          </a:p>
          <a:p>
            <a:endParaRPr lang="en-US" b="0" baseline="0" dirty="0" smtClean="0"/>
          </a:p>
          <a:p>
            <a:r>
              <a:rPr lang="en-US" b="0" baseline="0" dirty="0" smtClean="0"/>
              <a:t>Another challenge is that most customers will hear from different panel manufacturers that the various Conventional solar panels are built with high quality materials, tested to the highest standards, etc., etc.  In fact, this is how the leaders in Conventional solar panels try to differentiate themselves: better quality and reliability.</a:t>
            </a:r>
          </a:p>
          <a:p>
            <a:endParaRPr lang="en-US" b="0" baseline="0" dirty="0" smtClean="0"/>
          </a:p>
          <a:p>
            <a:r>
              <a:rPr lang="en-US" b="0" baseline="0" dirty="0" smtClean="0"/>
              <a:t>SunPower does a much higher degree of testing and quality control relative to Conventional Panel manufacturers, and uses better and more expensive materials, but it is NOT worthwhile to try to prove better quality and reliability based on these differences, because there are too many competitors claiming the same things.  Customers have no way to know that SunPower is truly different based on those sorts of claims, and will be confused by the next sales pitch they hear.  It’s just not effective.</a:t>
            </a:r>
          </a:p>
          <a:p>
            <a:endParaRPr lang="en-US" b="0" baseline="0" dirty="0" smtClean="0"/>
          </a:p>
          <a:p>
            <a:r>
              <a:rPr lang="en-US" b="0" baseline="0" dirty="0" smtClean="0"/>
              <a:t>The key way to avoid that pitfall is to FIRST show – beyond any doubt – that the SunPower panels are FUNDAMENTALLY DIFFERENT from the Conventional Panels.  Only after that fact is firmly established can you can move forward and credibly state the reliability and energy production advantages.</a:t>
            </a:r>
          </a:p>
          <a:p>
            <a:endParaRPr lang="en-US" b="0" baseline="0" dirty="0" smtClean="0"/>
          </a:p>
          <a:p>
            <a:r>
              <a:rPr lang="en-US" b="0" baseline="0" dirty="0" smtClean="0"/>
              <a:t>This difference needs to be something that is obvious to everyone, including a lay-person end-customer, and inarguable by the Conventional Panel makers.  It needs to be the primary reason for the differences in reliability and energy production.</a:t>
            </a:r>
          </a:p>
          <a:p>
            <a:endParaRPr lang="en-US" b="0" baseline="0" dirty="0" smtClean="0"/>
          </a:p>
          <a:p>
            <a:r>
              <a:rPr lang="en-US" b="0" baseline="0" dirty="0" smtClean="0"/>
              <a:t>They key difference of the SunPower panels is the Maxeon Solar cell …</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6F1C3CAD-AD9F-40F9-955D-AE03AF404B4B}" type="slidenum">
              <a:rPr lang="en-US" smtClean="0"/>
              <a:pPr/>
              <a:t>3</a:t>
            </a:fld>
            <a:endParaRPr lang="en-US" dirty="0"/>
          </a:p>
        </p:txBody>
      </p:sp>
    </p:spTree>
    <p:extLst>
      <p:ext uri="{BB962C8B-B14F-4D97-AF65-F5344CB8AC3E}">
        <p14:creationId xmlns="" xmlns:p14="http://schemas.microsoft.com/office/powerpoint/2010/main" val="1931536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Futura Lt BT"/>
                <a:ea typeface="Open Sans" panose="020B0606030504020204" pitchFamily="34" charset="0"/>
                <a:cs typeface="Open Sans" panose="020B0606030504020204" pitchFamily="34" charset="0"/>
              </a:rPr>
              <a:t>While accelerated lab tests are useful to compare panel technologies in specific stresses, statistics on actual field performance provide a comparison of panels under complex and combined stresses.  This slide shows the SunPower vs. Conventional Panel return rates, broken out by how the panels failed.</a:t>
            </a:r>
          </a:p>
          <a:p>
            <a:r>
              <a:rPr lang="en-US" sz="1200" kern="1200" dirty="0" smtClean="0">
                <a:solidFill>
                  <a:schemeClr val="tx1"/>
                </a:solidFill>
                <a:effectLst/>
                <a:latin typeface="Futura Lt BT"/>
                <a:ea typeface="Open Sans" panose="020B0606030504020204" pitchFamily="34" charset="0"/>
                <a:cs typeface="Open Sans" panose="020B0606030504020204" pitchFamily="34" charset="0"/>
              </a:rPr>
              <a:t> </a:t>
            </a:r>
          </a:p>
          <a:p>
            <a:r>
              <a:rPr lang="en-US" sz="1200" kern="1200" dirty="0" smtClean="0">
                <a:solidFill>
                  <a:schemeClr val="tx1"/>
                </a:solidFill>
                <a:effectLst/>
                <a:latin typeface="Futura Lt BT"/>
                <a:ea typeface="Open Sans" panose="020B0606030504020204" pitchFamily="34" charset="0"/>
                <a:cs typeface="Open Sans" panose="020B0606030504020204" pitchFamily="34" charset="0"/>
              </a:rPr>
              <a:t>There are two conclusions to draw from this slide:</a:t>
            </a:r>
          </a:p>
          <a:p>
            <a:r>
              <a:rPr lang="en-US" sz="1200" kern="1200" dirty="0" smtClean="0">
                <a:solidFill>
                  <a:schemeClr val="tx1"/>
                </a:solidFill>
                <a:effectLst/>
                <a:latin typeface="Futura Lt BT"/>
                <a:ea typeface="Open Sans" panose="020B0606030504020204" pitchFamily="34" charset="0"/>
                <a:cs typeface="Open Sans" panose="020B0606030504020204" pitchFamily="34" charset="0"/>
              </a:rPr>
              <a:t> </a:t>
            </a:r>
          </a:p>
          <a:p>
            <a:pPr marL="228600" lvl="0" indent="-228600">
              <a:buAutoNum type="arabicPeriod"/>
            </a:pPr>
            <a:r>
              <a:rPr lang="en-US" sz="1200" kern="1200" dirty="0" smtClean="0">
                <a:solidFill>
                  <a:schemeClr val="tx1"/>
                </a:solidFill>
                <a:effectLst/>
                <a:latin typeface="Futura Lt BT"/>
                <a:ea typeface="Open Sans" panose="020B0606030504020204" pitchFamily="34" charset="0"/>
                <a:cs typeface="Open Sans" panose="020B0606030504020204" pitchFamily="34" charset="0"/>
              </a:rPr>
              <a:t>The biggest failure mode of Conventional Panels has been essentially eliminated by the unique design of the Maxeon solar cell. </a:t>
            </a:r>
            <a:r>
              <a:rPr lang="en-US" b="0" baseline="0" dirty="0" smtClean="0"/>
              <a:t>Cell interconnections (ribbons, soldering, </a:t>
            </a:r>
            <a:r>
              <a:rPr lang="en-US" b="0" baseline="0" dirty="0" err="1" smtClean="0"/>
              <a:t>etc</a:t>
            </a:r>
            <a:r>
              <a:rPr lang="en-US" b="0" baseline="0" dirty="0" smtClean="0"/>
              <a:t>) dominate the returns for Conventional Panels – more than 1000 times larger than cell interconnection returns for SunPower panels.</a:t>
            </a:r>
          </a:p>
          <a:p>
            <a:pPr marL="0" lvl="0" indent="0">
              <a:buNone/>
            </a:pPr>
            <a:endParaRPr lang="en-US" sz="1200" kern="1200" dirty="0" smtClean="0">
              <a:solidFill>
                <a:schemeClr val="tx1"/>
              </a:solidFill>
              <a:effectLst/>
              <a:latin typeface="Futura Lt BT"/>
              <a:ea typeface="Open Sans" panose="020B0606030504020204" pitchFamily="34" charset="0"/>
              <a:cs typeface="Open Sans" panose="020B0606030504020204" pitchFamily="34" charset="0"/>
            </a:endParaRPr>
          </a:p>
          <a:p>
            <a:pPr lvl="0"/>
            <a:r>
              <a:rPr lang="en-US" sz="1200" kern="1200" dirty="0" smtClean="0">
                <a:solidFill>
                  <a:schemeClr val="tx1"/>
                </a:solidFill>
                <a:effectLst/>
                <a:latin typeface="Futura Lt BT"/>
                <a:ea typeface="Open Sans" panose="020B0606030504020204" pitchFamily="34" charset="0"/>
                <a:cs typeface="Open Sans" panose="020B0606030504020204" pitchFamily="34" charset="0"/>
              </a:rPr>
              <a:t>2. The return rate of the SunPower panels is far lower than Conventional Panels. </a:t>
            </a:r>
          </a:p>
          <a:p>
            <a:r>
              <a:rPr lang="en-US" sz="1200" kern="1200" dirty="0" smtClean="0">
                <a:solidFill>
                  <a:schemeClr val="tx1"/>
                </a:solidFill>
                <a:effectLst/>
                <a:latin typeface="Futura Lt BT"/>
                <a:ea typeface="Open Sans" panose="020B0606030504020204" pitchFamily="34" charset="0"/>
                <a:cs typeface="Open Sans" panose="020B0606030504020204" pitchFamily="34" charset="0"/>
              </a:rPr>
              <a:t> </a:t>
            </a:r>
          </a:p>
          <a:p>
            <a:r>
              <a:rPr lang="en-US" sz="1200" kern="1200" dirty="0" smtClean="0">
                <a:solidFill>
                  <a:schemeClr val="tx1"/>
                </a:solidFill>
                <a:effectLst/>
                <a:latin typeface="Futura Lt BT"/>
                <a:ea typeface="Open Sans" panose="020B0606030504020204" pitchFamily="34" charset="0"/>
                <a:cs typeface="Open Sans" panose="020B0606030504020204" pitchFamily="34" charset="0"/>
              </a:rPr>
              <a:t>Comparisons of return rates across different panel types are hard to find because other manufacturers make accurate panel warranty return data a well-kept secret.  But SunPower is in the unique position of having purchased two companies which deployed front-contact panels.</a:t>
            </a:r>
          </a:p>
          <a:p>
            <a:r>
              <a:rPr lang="en-US" sz="1200" kern="1200" dirty="0" smtClean="0">
                <a:solidFill>
                  <a:schemeClr val="tx1"/>
                </a:solidFill>
                <a:effectLst/>
                <a:latin typeface="Futura Lt BT"/>
                <a:ea typeface="Open Sans" panose="020B0606030504020204" pitchFamily="34" charset="0"/>
                <a:cs typeface="Open Sans" panose="020B0606030504020204" pitchFamily="34" charset="0"/>
              </a:rPr>
              <a:t> </a:t>
            </a:r>
          </a:p>
          <a:p>
            <a:r>
              <a:rPr lang="en-US" sz="1200" kern="1200" dirty="0" smtClean="0">
                <a:solidFill>
                  <a:schemeClr val="tx1"/>
                </a:solidFill>
                <a:effectLst/>
                <a:latin typeface="Futura Lt BT"/>
                <a:ea typeface="Open Sans" panose="020B0606030504020204" pitchFamily="34" charset="0"/>
                <a:cs typeface="Open Sans" panose="020B0606030504020204" pitchFamily="34" charset="0"/>
              </a:rPr>
              <a:t>PowerLight was an installation company which did 240MW of panels from 20 different manufacturers before it was bought by SunPower.  The return rate is almost 1%, at about 1 panel out of every 115 being returned.</a:t>
            </a:r>
          </a:p>
          <a:p>
            <a:r>
              <a:rPr lang="en-US" sz="1200" kern="1200" dirty="0" smtClean="0">
                <a:solidFill>
                  <a:schemeClr val="tx1"/>
                </a:solidFill>
                <a:effectLst/>
                <a:latin typeface="Futura Lt BT"/>
                <a:ea typeface="Open Sans" panose="020B0606030504020204" pitchFamily="34" charset="0"/>
                <a:cs typeface="Open Sans" panose="020B0606030504020204" pitchFamily="34" charset="0"/>
              </a:rPr>
              <a:t> </a:t>
            </a:r>
          </a:p>
          <a:p>
            <a:r>
              <a:rPr lang="en-US" sz="1200" kern="1200" dirty="0" smtClean="0">
                <a:solidFill>
                  <a:schemeClr val="tx1"/>
                </a:solidFill>
                <a:effectLst/>
                <a:latin typeface="Futura Lt BT"/>
                <a:ea typeface="Open Sans" panose="020B0606030504020204" pitchFamily="34" charset="0"/>
                <a:cs typeface="Open Sans" panose="020B0606030504020204" pitchFamily="34" charset="0"/>
              </a:rPr>
              <a:t>More recently, SunPower acquired </a:t>
            </a:r>
            <a:r>
              <a:rPr lang="en-US" sz="1200" kern="1200" dirty="0" err="1" smtClean="0">
                <a:solidFill>
                  <a:schemeClr val="tx1"/>
                </a:solidFill>
                <a:effectLst/>
                <a:latin typeface="Futura Lt BT"/>
                <a:ea typeface="Open Sans" panose="020B0606030504020204" pitchFamily="34" charset="0"/>
                <a:cs typeface="Open Sans" panose="020B0606030504020204" pitchFamily="34" charset="0"/>
              </a:rPr>
              <a:t>Tenesol</a:t>
            </a:r>
            <a:r>
              <a:rPr lang="en-US" sz="1200" kern="1200" dirty="0" smtClean="0">
                <a:solidFill>
                  <a:schemeClr val="tx1"/>
                </a:solidFill>
                <a:effectLst/>
                <a:latin typeface="Futura Lt BT"/>
                <a:ea typeface="Open Sans" panose="020B0606030504020204" pitchFamily="34" charset="0"/>
                <a:cs typeface="Open Sans" panose="020B0606030504020204" pitchFamily="34" charset="0"/>
              </a:rPr>
              <a:t>, a high quality front-contact panel manufacturer based in France.  They were known for high quality panels: good materials, fully automated processing and good European quality processes.  They have 500MW of panels in the field, and the return rate is 0.15% … one panel out of 650 being returned.  </a:t>
            </a:r>
          </a:p>
          <a:p>
            <a:r>
              <a:rPr lang="en-US" sz="1200" kern="1200" dirty="0" smtClean="0">
                <a:solidFill>
                  <a:schemeClr val="tx1"/>
                </a:solidFill>
                <a:effectLst/>
                <a:latin typeface="Futura Lt BT"/>
                <a:ea typeface="Open Sans" panose="020B0606030504020204" pitchFamily="34" charset="0"/>
                <a:cs typeface="Open Sans" panose="020B0606030504020204" pitchFamily="34" charset="0"/>
              </a:rPr>
              <a:t> </a:t>
            </a:r>
          </a:p>
          <a:p>
            <a:r>
              <a:rPr lang="en-US" sz="1200" kern="1200" dirty="0" smtClean="0">
                <a:solidFill>
                  <a:schemeClr val="tx1"/>
                </a:solidFill>
                <a:effectLst/>
                <a:latin typeface="Futura Lt BT"/>
                <a:ea typeface="Open Sans" panose="020B0606030504020204" pitchFamily="34" charset="0"/>
                <a:cs typeface="Open Sans" panose="020B0606030504020204" pitchFamily="34" charset="0"/>
              </a:rPr>
              <a:t>SunPower’s return rate is 0.005% … only one panel per 20,000 returned!</a:t>
            </a:r>
          </a:p>
          <a:p>
            <a:endParaRPr lang="en-US" sz="1200" kern="1200" dirty="0" smtClean="0">
              <a:solidFill>
                <a:schemeClr val="tx1"/>
              </a:solidFill>
              <a:effectLst/>
              <a:latin typeface="Futura Lt BT"/>
              <a:ea typeface="Open Sans" panose="020B0606030504020204" pitchFamily="34" charset="0"/>
              <a:cs typeface="Open Sans" panose="020B0606030504020204" pitchFamily="34" charset="0"/>
            </a:endParaRPr>
          </a:p>
          <a:p>
            <a:r>
              <a:rPr lang="en-US" sz="1200" kern="1200" dirty="0" smtClean="0">
                <a:solidFill>
                  <a:schemeClr val="tx1"/>
                </a:solidFill>
                <a:effectLst/>
                <a:latin typeface="Futura Lt BT"/>
                <a:ea typeface="Open Sans" panose="020B0606030504020204" pitchFamily="34" charset="0"/>
                <a:cs typeface="Open Sans" panose="020B0606030504020204" pitchFamily="34" charset="0"/>
              </a:rPr>
              <a:t>[Customer question: “but the SunPower panels are not as old as the Conventional Panels … does that matter?”  Answer: That doesn’t account for such a big difference, since the returns per year are expected to be steady (the panels are all early in their expected lifetime).  If you compare returns per year, the Conventional Panels are</a:t>
            </a:r>
            <a:r>
              <a:rPr lang="en-US" sz="1200" kern="1200" baseline="0" dirty="0" smtClean="0">
                <a:solidFill>
                  <a:schemeClr val="tx1"/>
                </a:solidFill>
                <a:effectLst/>
                <a:latin typeface="Futura Lt BT"/>
                <a:ea typeface="Open Sans" panose="020B0606030504020204" pitchFamily="34" charset="0"/>
                <a:cs typeface="Open Sans" panose="020B0606030504020204" pitchFamily="34" charset="0"/>
              </a:rPr>
              <a:t> running at over 25 times the annual return rate of SunPower panels.]</a:t>
            </a:r>
            <a:endParaRPr lang="en-US" sz="1200" kern="1200" dirty="0" smtClean="0">
              <a:solidFill>
                <a:schemeClr val="tx1"/>
              </a:solidFill>
              <a:effectLst/>
              <a:latin typeface="Futura Lt BT"/>
              <a:ea typeface="Open Sans" panose="020B0606030504020204" pitchFamily="34" charset="0"/>
              <a:cs typeface="Open Sans" panose="020B0606030504020204" pitchFamily="34" charset="0"/>
            </a:endParaRPr>
          </a:p>
          <a:p>
            <a:endParaRPr lang="en-US" b="0" baseline="0" dirty="0" smtClean="0"/>
          </a:p>
          <a:p>
            <a:r>
              <a:rPr lang="en-US" b="0" baseline="0" dirty="0" smtClean="0"/>
              <a:t>[A customer very familiar with SunPower might ask about Serengeti Panels, which were Conventional Panels that were manufactured and sold by SunPower, primarily in 2011.  They have not been deployed long enough to have meaningful return statistics compiled.]  </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13</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IHS conducted a global survey of PV experts, such as system integrators and developers, which attributes are most important when selecting a panel.</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It is not surprising that module reliability and high quality were</a:t>
            </a:r>
            <a:r>
              <a:rPr lang="en-US" b="0" baseline="0" dirty="0" smtClean="0"/>
              <a:t> the top ranked attributes, since these characteristics lower project execution risk and ensure long term return on investment.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SunPower was voted as #1 in panel quality and the market clearly recognizes this advantage, as SunPower is also the most requested brand.</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[Savvy customer might ask: Who</a:t>
            </a:r>
            <a:r>
              <a:rPr lang="en-US" b="0" baseline="0" dirty="0" smtClean="0"/>
              <a:t> is #1 in reliability?  Answer: This question was not in the survey.]</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fld id="{6F1C3CAD-AD9F-40F9-955D-AE03AF404B4B}" type="slidenum">
              <a:rPr lang="en-US" smtClean="0"/>
              <a:pPr/>
              <a:t>14</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a:t>
            </a:r>
            <a:r>
              <a:rPr lang="en-US" b="0" baseline="0" dirty="0" smtClean="0"/>
              <a:t> number of product test labs have created stress test protocols to rank panels by how durable they are.  These tests are not nearly as stringent as what SunPower does with internal testing, and because of the challenges in accelerated testing of real-world conditions (ultra-violet light + temperature cycles + humidity + voltage, all at the same time) the test results are not clearly correlated to estimates of real panel lifetimes in different conditions.  </a:t>
            </a:r>
          </a:p>
          <a:p>
            <a:endParaRPr lang="en-US" b="0" baseline="0" dirty="0" smtClean="0"/>
          </a:p>
          <a:p>
            <a:r>
              <a:rPr lang="en-US" b="0" baseline="0" dirty="0" smtClean="0"/>
              <a:t>BUT they do provide a useful way to compare the durability of various panels.</a:t>
            </a:r>
          </a:p>
          <a:p>
            <a:endParaRPr lang="en-US" b="0" baseline="0" dirty="0" smtClean="0"/>
          </a:p>
          <a:p>
            <a:r>
              <a:rPr lang="en-US" b="0" dirty="0" smtClean="0"/>
              <a:t>SunPower participated in the Atlas 25+ program by </a:t>
            </a:r>
            <a:r>
              <a:rPr lang="en-US" b="0" dirty="0" err="1" smtClean="0"/>
              <a:t>Ametek</a:t>
            </a:r>
            <a:r>
              <a:rPr lang="en-US" b="0" dirty="0" smtClean="0"/>
              <a:t>, which has been a leader in materials durability testing for over 90 years, and has</a:t>
            </a:r>
            <a:r>
              <a:rPr lang="en-US" b="0" baseline="0" dirty="0" smtClean="0"/>
              <a:t> been doing this year-long test protocol every year since 2010.  The test is done in compliance with SGS, the world’s leading inspection and certification company with more than 70,000 employees, so SunPower has also earned the “SGS - PV Performance Tested” certificate.</a:t>
            </a:r>
          </a:p>
          <a:p>
            <a:endParaRPr lang="en-US" b="0" baseline="0" dirty="0" smtClean="0"/>
          </a:p>
          <a:p>
            <a:r>
              <a:rPr lang="en-US" b="0" baseline="0" dirty="0" smtClean="0"/>
              <a:t>Because this is a certificate, there is no rank or information about how other panels did.  SunPower did their toughest test regimen, however, and attained their highest certification level, and had an average power drop of 0% for the tested panels compared with the untested control panel. Zero percent!  The panels were unaffected by all those tests!</a:t>
            </a:r>
          </a:p>
          <a:p>
            <a:endParaRPr lang="en-US" b="0" baseline="0" dirty="0" smtClean="0"/>
          </a:p>
        </p:txBody>
      </p:sp>
      <p:sp>
        <p:nvSpPr>
          <p:cNvPr id="4" name="Slide Number Placeholder 3"/>
          <p:cNvSpPr>
            <a:spLocks noGrp="1"/>
          </p:cNvSpPr>
          <p:nvPr>
            <p:ph type="sldNum" sz="quarter" idx="10"/>
          </p:nvPr>
        </p:nvSpPr>
        <p:spPr/>
        <p:txBody>
          <a:bodyPr/>
          <a:lstStyle/>
          <a:p>
            <a:fld id="{6F1C3CAD-AD9F-40F9-955D-AE03AF404B4B}" type="slidenum">
              <a:rPr lang="en-US" smtClean="0"/>
              <a:pPr/>
              <a:t>15</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SunPower participated in another study by Fraunhofer, a large European-based research institution with over 20,000 employees – world-renowned for its expertise in solar power technology.  They developed a very rigorous series of tests that stand out in a couple ways: they run a large number of panels – 20 of them – through a lot of different stress tests, and they get the panels for testing from the open market and not directly from manufacturers, which means manufacturers can’t send pre-screen their panels before sending them to be tested.</a:t>
            </a:r>
          </a:p>
          <a:p>
            <a:endParaRPr lang="en-US" b="0" baseline="0" dirty="0" smtClean="0"/>
          </a:p>
          <a:p>
            <a:r>
              <a:rPr lang="en-US" b="0" baseline="0" dirty="0" smtClean="0"/>
              <a:t>They started this test protocol at the beginning of 2012 (it takes about 1 year to complete), and tested 5 out of the top 8 panel manufacturers (according to 2011 MW shipped).  That list includes SunPower, and we don’t know the other participants because the results are shared with the participants, but anonymous except for our own panel results.  But we do know the other participants are 4 from the remaining top 7, and First Solar wasn’t tested since they only do thin-film panels … so that leaves six contenders: </a:t>
            </a:r>
            <a:r>
              <a:rPr lang="en-US" sz="1200" dirty="0" smtClean="0">
                <a:latin typeface="Arial"/>
                <a:cs typeface="Arial"/>
              </a:rPr>
              <a:t>SunTech, Yingli, Trina, Canadian Solar, Sharp, and Hanwha SolarOne.</a:t>
            </a:r>
          </a:p>
          <a:p>
            <a:endParaRPr lang="en-US" sz="1200" b="0" dirty="0" smtClean="0">
              <a:latin typeface="Arial"/>
              <a:cs typeface="Arial"/>
            </a:endParaRPr>
          </a:p>
          <a:p>
            <a:r>
              <a:rPr lang="en-US" sz="1200" b="0" dirty="0" smtClean="0">
                <a:latin typeface="Arial"/>
                <a:cs typeface="Arial"/>
              </a:rPr>
              <a:t>In 2013, the program was repeated with three additional Conventional Panels.  On average, the newer panels degraded more than the 2012 batch</a:t>
            </a:r>
            <a:r>
              <a:rPr lang="en-US" sz="1200" b="0" baseline="0" dirty="0" smtClean="0">
                <a:latin typeface="Arial"/>
                <a:cs typeface="Arial"/>
              </a:rPr>
              <a:t> due to worse performance in PID and mechanical load testing. </a:t>
            </a:r>
            <a:endParaRPr lang="en-US" sz="1200" b="0" dirty="0" smtClean="0">
              <a:latin typeface="Arial"/>
              <a:cs typeface="Arial"/>
            </a:endParaRPr>
          </a:p>
          <a:p>
            <a:endParaRPr lang="en-US" sz="1200" b="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SunPower panels came out #1, with an average power drop of 1.3% across all panels.</a:t>
            </a:r>
            <a:r>
              <a:rPr lang="en-US" b="0" baseline="0" dirty="0" smtClean="0"/>
              <a:t>  </a:t>
            </a:r>
            <a:r>
              <a:rPr lang="en-US" b="0" dirty="0" smtClean="0"/>
              <a:t>The average power drop of all the Conventional Panels was 7.8% … more than 5x higher, which is surprisingly consistent with the degradation rate difference between</a:t>
            </a:r>
            <a:r>
              <a:rPr lang="en-US" b="0" baseline="0" dirty="0" smtClean="0"/>
              <a:t> SunPower and Conventional Panels which we’ll discuss shortly.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SunPower’s most degraded panel dropped by 2.3% power, while the Conventional Panels showed a much wider variation, with as much as 94% degradation.  These</a:t>
            </a:r>
            <a:r>
              <a:rPr lang="en-US" b="0" baseline="0" dirty="0" smtClean="0"/>
              <a:t> points u</a:t>
            </a:r>
            <a:r>
              <a:rPr lang="en-US" b="0" dirty="0" smtClean="0"/>
              <a:t>nderline that the Maxeon SunPower cell’s copper foundation</a:t>
            </a:r>
            <a:r>
              <a:rPr lang="en-US" b="0" baseline="0" dirty="0" smtClean="0"/>
              <a:t> is much more durable design, and also that it’s cha</a:t>
            </a:r>
            <a:r>
              <a:rPr lang="en-US" b="0" dirty="0" smtClean="0"/>
              <a:t>llenging</a:t>
            </a:r>
            <a:r>
              <a:rPr lang="en-US" b="0" baseline="0" dirty="0" smtClean="0"/>
              <a:t> to get consistent reliability from Conventional Panels just because of the way they are designed and built.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16</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5"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Potential</a:t>
            </a:r>
            <a:r>
              <a:rPr lang="en-US" b="0" baseline="0" dirty="0" smtClean="0">
                <a:solidFill>
                  <a:srgbClr val="FF0000"/>
                </a:solidFill>
              </a:rPr>
              <a:t> Induced Degradation, or PID, is power loss caused by electrical stress between the cells. A voltage between the cells, across the glass, and to the frame causes migration of ions, rearranging the solar cell on an atomic scale. In hot and humid environments, this stress is accelerated.  The heat increases ion migration, while the humidity gives a better path from the cells to the grounded frame, further accelerating the phenomenon.  PID can easily cause 30% power loss in Conventional Panels.</a:t>
            </a:r>
          </a:p>
          <a:p>
            <a:pPr marL="0" indent="0" defTabSz="457175">
              <a:buFontTx/>
              <a:buNone/>
              <a:defRPr/>
            </a:pPr>
            <a:endParaRPr lang="en-US" b="0" baseline="0" dirty="0" smtClean="0">
              <a:solidFill>
                <a:srgbClr val="FF0000"/>
              </a:solidFill>
            </a:endParaRPr>
          </a:p>
          <a:p>
            <a:pPr marL="0" indent="0" defTabSz="457175">
              <a:buFontTx/>
              <a:buNone/>
              <a:defRPr/>
            </a:pPr>
            <a:r>
              <a:rPr lang="en-US" b="0" baseline="0" dirty="0" smtClean="0">
                <a:solidFill>
                  <a:srgbClr val="FF0000"/>
                </a:solidFill>
              </a:rPr>
              <a:t>Because PID is a complicated phenomenon, requiring deep knowledge of chemistry and physics, testing standards are still being developed.  The test and PV Evolution Labs is especially thorough.  When compared to the draft IEC standard, it is has a 6x longer test duration and vastly higher temperature and humidity.  In fact, it is so stringent that only 50% of the Conventional Panels submitted have passed the pest.  The remaining ones that did pass had 4-5% power loss.  SunPower panels degraded 20x less, with an average power loss of only 0.2%.</a:t>
            </a:r>
          </a:p>
          <a:p>
            <a:pPr marL="0" indent="0" defTabSz="457175">
              <a:buFontTx/>
              <a:buNone/>
              <a:defRPr/>
            </a:pPr>
            <a:endParaRPr lang="en-US" b="0" baseline="0" dirty="0" smtClean="0">
              <a:solidFill>
                <a:srgbClr val="FF0000"/>
              </a:solidFill>
            </a:endParaRPr>
          </a:p>
          <a:p>
            <a:pPr marL="0" indent="0" defTabSz="457175">
              <a:buFontTx/>
              <a:buNone/>
              <a:defRPr/>
            </a:pPr>
            <a:r>
              <a:rPr lang="en-US" b="0" baseline="0" dirty="0" smtClean="0">
                <a:solidFill>
                  <a:srgbClr val="FF0000"/>
                </a:solidFill>
              </a:rPr>
              <a:t>This test shows that SunPower panels are PID free in all grounding configurations.</a:t>
            </a:r>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17</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Deserts are especially tough environments</a:t>
            </a:r>
            <a:r>
              <a:rPr lang="en-US" b="0" baseline="0" dirty="0" smtClean="0"/>
              <a:t> for most solar panels</a:t>
            </a:r>
            <a:r>
              <a:rPr lang="en-US" b="0" dirty="0" smtClean="0"/>
              <a:t>.  Intense UV radiation breaks down polymers which hold a panel together, while constant wind blows particles (which erode surfaces) and fine</a:t>
            </a:r>
            <a:r>
              <a:rPr lang="en-US" b="0" baseline="0" dirty="0" smtClean="0"/>
              <a:t> dust (which infiltrates seals and connectors)</a:t>
            </a:r>
            <a:r>
              <a:rPr lang="en-US" b="0" dirty="0" smtClean="0"/>
              <a:t>.  TUV developed</a:t>
            </a:r>
            <a:r>
              <a:rPr lang="en-US" b="0" baseline="0" dirty="0" smtClean="0"/>
              <a:t> a stringent desert test program, which pulls from military and environmental exposure test standards.  This test is intended to simulate harsh desert conditions and probe for weak points in panel design.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SunPower is the first manufacturer to pass this program, demonstrating the robustness of its panels in harsh desert climates.</a:t>
            </a:r>
            <a:endParaRPr lang="en-US" b="0"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18</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accelerated</a:t>
            </a:r>
            <a:r>
              <a:rPr lang="en-US" b="0" baseline="0" dirty="0" smtClean="0"/>
              <a:t> testing we looked at are great for indicating the durability of the products over the long term, and we expect to see that backed-up with field data.</a:t>
            </a:r>
          </a:p>
          <a:p>
            <a:endParaRPr lang="en-US" b="0" baseline="0" dirty="0" smtClean="0"/>
          </a:p>
          <a:p>
            <a:r>
              <a:rPr lang="en-US" b="0" dirty="0" smtClean="0"/>
              <a:t>This chart shows a couple strings of SunPower panels</a:t>
            </a:r>
            <a:r>
              <a:rPr lang="en-US" b="0" baseline="0" dirty="0" smtClean="0"/>
              <a:t> which have been in operation since May of 2007 in Colorado.  They are regularly measured by NREL (National Renewable Energy Lab) with very high quality equipment and show -0.10% per year degradation.  </a:t>
            </a:r>
          </a:p>
          <a:p>
            <a:endParaRPr lang="en-US" b="0" baseline="0" dirty="0" smtClean="0"/>
          </a:p>
          <a:p>
            <a:r>
              <a:rPr lang="en-US" b="0" baseline="0" dirty="0" smtClean="0"/>
              <a:t>Also on the chart are 5 large studies of the degradation of Conventional Panels.  Each study gives average degradations across a wide swath of different panels, and they indicate a range of about -0.75% per year to -1.25% per year for a typical degradation rate of Conventional Panels.  SunPower generally uses -1% per year for the degradation rate of Conventional Panels.</a:t>
            </a:r>
            <a:endParaRPr lang="en-US" b="0" dirty="0" smtClean="0"/>
          </a:p>
          <a:p>
            <a:endParaRPr lang="en-US" b="0" dirty="0" smtClean="0"/>
          </a:p>
          <a:p>
            <a:r>
              <a:rPr lang="en-US" b="0" dirty="0" smtClean="0"/>
              <a:t>The difference</a:t>
            </a:r>
            <a:r>
              <a:rPr lang="en-US" b="0" baseline="0" dirty="0" smtClean="0"/>
              <a:t> in degradation rates, due to the fundamental design differences, is clear from these field results.</a:t>
            </a:r>
          </a:p>
          <a:p>
            <a:endParaRPr lang="en-US" b="0" dirty="0" smtClean="0"/>
          </a:p>
          <a:p>
            <a:endParaRPr lang="en-US" b="0"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19</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0" dirty="0" smtClean="0">
                <a:latin typeface="Arial" pitchFamily="34" charset="0"/>
              </a:rPr>
              <a:t>SunPower is in a unique position</a:t>
            </a:r>
            <a:r>
              <a:rPr lang="en-US" b="0" baseline="0" dirty="0" smtClean="0">
                <a:latin typeface="Arial" pitchFamily="34" charset="0"/>
              </a:rPr>
              <a:t> in the solar industry because it builds and then deploys its own panels, but it also bought PowerLight, a company which installed panels from 20 different manufacturers.  Many of these installations are still under O&amp;M agreements and their performance is being monitored.</a:t>
            </a:r>
          </a:p>
          <a:p>
            <a:pPr eaLnBrk="1" hangingPunct="1">
              <a:spcBef>
                <a:spcPct val="0"/>
              </a:spcBef>
            </a:pPr>
            <a:endParaRPr lang="en-US" b="0" baseline="0" dirty="0" smtClean="0">
              <a:latin typeface="Arial" pitchFamily="34" charset="0"/>
            </a:endParaRPr>
          </a:p>
          <a:p>
            <a:pPr eaLnBrk="1" hangingPunct="1">
              <a:spcBef>
                <a:spcPct val="0"/>
              </a:spcBef>
            </a:pPr>
            <a:r>
              <a:rPr lang="en-US" b="0" baseline="0" dirty="0" smtClean="0">
                <a:latin typeface="Arial" pitchFamily="34" charset="0"/>
              </a:rPr>
              <a:t>This unique and massive data set has enabled SunPower to do the most comprehensive degradation study ever completed – with 86 MW of SunPower panels and 42 MW of non-SunPower panels, across 144 different sites, for time spans averaging about 6 years.</a:t>
            </a:r>
          </a:p>
          <a:p>
            <a:pPr eaLnBrk="1" hangingPunct="1">
              <a:spcBef>
                <a:spcPct val="0"/>
              </a:spcBef>
            </a:pPr>
            <a:r>
              <a:rPr lang="en-US" b="0" baseline="0" dirty="0" smtClean="0">
                <a:latin typeface="Arial" pitchFamily="34" charset="0"/>
              </a:rPr>
              <a:t>Every monitored site was included in the study without regard to how it was performing, and all sites were put through exactly the same numerical analysis to arrive at the median degradation rates spanning all the sites for both SunPower and non-SunPower panels.  The result: our previous generation panels are losing power at the rate of -0.32% per year.  (Note that the current generation panels do not have enough years of time in the field to be able to analyze, but they are about twice as good based on the accelerated test results and quantitative computation modeling of degradation modes.)</a:t>
            </a:r>
            <a:endParaRPr lang="en-US" b="0" dirty="0" smtClean="0">
              <a:latin typeface="Arial" pitchFamily="34" charset="0"/>
            </a:endParaRPr>
          </a:p>
          <a:p>
            <a:pPr eaLnBrk="1" hangingPunct="1">
              <a:spcBef>
                <a:spcPct val="0"/>
              </a:spcBef>
            </a:pPr>
            <a:endParaRPr lang="en-US" b="0" dirty="0" smtClean="0">
              <a:latin typeface="Arial" pitchFamily="34" charset="0"/>
            </a:endParaRPr>
          </a:p>
          <a:p>
            <a:pPr eaLnBrk="1" hangingPunct="1">
              <a:spcBef>
                <a:spcPct val="0"/>
              </a:spcBef>
            </a:pPr>
            <a:r>
              <a:rPr lang="en-US" b="0" dirty="0" smtClean="0">
                <a:latin typeface="Arial" pitchFamily="34" charset="0"/>
              </a:rPr>
              <a:t>The Conventional Panels – treated in exactly</a:t>
            </a:r>
            <a:r>
              <a:rPr lang="en-US" b="0" baseline="0" dirty="0" smtClean="0">
                <a:latin typeface="Arial" pitchFamily="34" charset="0"/>
              </a:rPr>
              <a:t> the same way – show a degradation rate that’s four times worse: -1.25% per year.  That’s in-line, however, with most industry studies, which range from -0.7%/</a:t>
            </a:r>
            <a:r>
              <a:rPr lang="en-US" b="0" baseline="0" dirty="0" err="1" smtClean="0">
                <a:latin typeface="Arial" pitchFamily="34" charset="0"/>
              </a:rPr>
              <a:t>yr</a:t>
            </a:r>
            <a:r>
              <a:rPr lang="en-US" b="0" baseline="0" dirty="0" smtClean="0">
                <a:latin typeface="Arial" pitchFamily="34" charset="0"/>
              </a:rPr>
              <a:t> to -1.45%/yr.  </a:t>
            </a:r>
          </a:p>
          <a:p>
            <a:pPr eaLnBrk="1" hangingPunct="1">
              <a:spcBef>
                <a:spcPct val="0"/>
              </a:spcBef>
            </a:pPr>
            <a:endParaRPr lang="en-US" b="0" baseline="0" dirty="0" smtClean="0">
              <a:latin typeface="Arial" pitchFamily="34" charset="0"/>
            </a:endParaRPr>
          </a:p>
          <a:p>
            <a:pPr eaLnBrk="1" hangingPunct="1">
              <a:spcBef>
                <a:spcPct val="0"/>
              </a:spcBef>
            </a:pPr>
            <a:r>
              <a:rPr lang="en-US" b="0" baseline="0" dirty="0" smtClean="0">
                <a:latin typeface="Arial" pitchFamily="34" charset="0"/>
              </a:rPr>
              <a:t>One might wonder if past Conventional panel performance is indicative of what’s being sold today, since usually technology improves over time.  Unfortunately, IEC testing failure records, such as those published by TamizhMani</a:t>
            </a:r>
            <a:r>
              <a:rPr lang="en-US" b="0" baseline="30000" dirty="0" smtClean="0">
                <a:latin typeface="Arial" pitchFamily="34" charset="0"/>
              </a:rPr>
              <a:t>2</a:t>
            </a:r>
            <a:r>
              <a:rPr lang="en-US" b="0" baseline="0" dirty="0" smtClean="0">
                <a:latin typeface="Arial" pitchFamily="34" charset="0"/>
              </a:rPr>
              <a:t> from the IEC test lab in Arizona, indicate no trend toward more reliable panels over the past 15 years.  This is because the strong cost pressure has driven many manufacturers to lower-cost materials, and they use the certification tests as their proxy for reliability testing. </a:t>
            </a:r>
          </a:p>
          <a:p>
            <a:pPr eaLnBrk="1" hangingPunct="1">
              <a:spcBef>
                <a:spcPct val="0"/>
              </a:spcBef>
            </a:pPr>
            <a:endParaRPr lang="en-US" b="0" dirty="0" smtClean="0">
              <a:latin typeface="Arial" pitchFamily="34" charset="0"/>
            </a:endParaRPr>
          </a:p>
          <a:p>
            <a:pPr eaLnBrk="1" hangingPunct="1">
              <a:spcBef>
                <a:spcPct val="0"/>
              </a:spcBef>
            </a:pPr>
            <a:r>
              <a:rPr lang="en-US" b="0" dirty="0" smtClean="0">
                <a:latin typeface="Arial" pitchFamily="34" charset="0"/>
              </a:rPr>
              <a:t>We had an Independent Engineering firm, Black</a:t>
            </a:r>
            <a:r>
              <a:rPr lang="en-US" b="0" baseline="0" dirty="0" smtClean="0">
                <a:latin typeface="Arial" pitchFamily="34" charset="0"/>
              </a:rPr>
              <a:t> &amp; Veatch, audit our analysis.  They are </a:t>
            </a:r>
            <a:r>
              <a:rPr lang="en-US" sz="1200" dirty="0" smtClean="0">
                <a:latin typeface="Arial"/>
                <a:cs typeface="Arial"/>
              </a:rPr>
              <a:t>one of the most experienced Independent Engineering firms in solar power plants, with over 2,000 MW of utility scale projects.  Th</a:t>
            </a:r>
            <a:r>
              <a:rPr lang="en-US" b="0" baseline="0" dirty="0" smtClean="0">
                <a:latin typeface="Arial" pitchFamily="34" charset="0"/>
              </a:rPr>
              <a:t>ey found our approach to be sound, and they supported the conclusion that SunPower panels are -0.32% per year, based on all the field data.   </a:t>
            </a:r>
          </a:p>
          <a:p>
            <a:pPr eaLnBrk="1" hangingPunct="1">
              <a:spcBef>
                <a:spcPct val="0"/>
              </a:spcBef>
            </a:pPr>
            <a:endParaRPr lang="en-US" baseline="0" dirty="0" smtClean="0">
              <a:latin typeface="Arial" pitchFamily="34"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Arial" pitchFamily="34" charset="0"/>
              </a:rPr>
              <a:t>(</a:t>
            </a:r>
            <a:r>
              <a:rPr lang="en-US" b="0" baseline="30000" dirty="0" smtClean="0">
                <a:latin typeface="Arial" pitchFamily="34" charset="0"/>
              </a:rPr>
              <a:t>2</a:t>
            </a:r>
            <a:r>
              <a:rPr lang="en-US" dirty="0" smtClean="0">
                <a:latin typeface="Arial" pitchFamily="34" charset="0"/>
              </a:rPr>
              <a:t> </a:t>
            </a:r>
            <a:r>
              <a:rPr lang="en-US" sz="1200" dirty="0" err="1" smtClean="0">
                <a:solidFill>
                  <a:srgbClr val="000000"/>
                </a:solidFill>
                <a:latin typeface="Arial"/>
                <a:ea typeface="ＭＳ Ｐゴシック" pitchFamily="34" charset="-128"/>
                <a:cs typeface="Arial"/>
              </a:rPr>
              <a:t>TamizhMani</a:t>
            </a:r>
            <a:r>
              <a:rPr lang="en-US" sz="1200" dirty="0" smtClean="0">
                <a:solidFill>
                  <a:srgbClr val="000000"/>
                </a:solidFill>
                <a:latin typeface="Arial"/>
                <a:ea typeface="ＭＳ Ｐゴシック" pitchFamily="34" charset="-128"/>
                <a:cs typeface="Arial"/>
              </a:rPr>
              <a:t>, B. G. “Failure Analysis of Module Design Qualification Testing – III,” 36th IEEE PVSC </a:t>
            </a:r>
            <a:r>
              <a:rPr lang="en-US" sz="1200" dirty="0" err="1" smtClean="0">
                <a:solidFill>
                  <a:srgbClr val="000000"/>
                </a:solidFill>
                <a:latin typeface="Arial"/>
                <a:ea typeface="ＭＳ Ｐゴシック" pitchFamily="34" charset="-128"/>
                <a:cs typeface="Arial"/>
              </a:rPr>
              <a:t>Conf</a:t>
            </a:r>
            <a:r>
              <a:rPr lang="en-US" sz="1200" dirty="0" smtClean="0">
                <a:solidFill>
                  <a:srgbClr val="000000"/>
                </a:solidFill>
                <a:latin typeface="Arial"/>
                <a:ea typeface="ＭＳ Ｐゴシック" pitchFamily="34" charset="-128"/>
                <a:cs typeface="Arial"/>
              </a:rPr>
              <a:t>, 2010)</a:t>
            </a:r>
            <a:endParaRPr lang="en-US" b="1"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dirty="0" smtClean="0">
              <a:solidFill>
                <a:srgbClr val="000000"/>
              </a:solidFill>
              <a:latin typeface="Arial"/>
              <a:ea typeface="ＭＳ Ｐゴシック" pitchFamily="34" charset="-128"/>
              <a:cs typeface="Arial"/>
            </a:endParaRPr>
          </a:p>
          <a:p>
            <a:pPr eaLnBrk="1" hangingPunct="1">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fld id="{6F1C3CAD-AD9F-40F9-955D-AE03AF404B4B}" type="slidenum">
              <a:rPr lang="en-US" smtClean="0"/>
              <a:pPr/>
              <a:t>20</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Because of the durability of</a:t>
            </a:r>
            <a:r>
              <a:rPr lang="en-US" b="0" baseline="0" dirty="0" smtClean="0"/>
              <a:t> the Maxeon cells, the track-record of low returns, and the low field degradation, SunPower re-wrote the book on panel warranties in 2012.  </a:t>
            </a:r>
          </a:p>
          <a:p>
            <a:endParaRPr lang="en-US" b="0" baseline="0" dirty="0" smtClean="0"/>
          </a:p>
          <a:p>
            <a:r>
              <a:rPr lang="en-US" b="0" baseline="0" dirty="0" smtClean="0"/>
              <a:t>The SunPower combined power and product warranty guarantees more than 95% of the minimum rated power output for the first 5 years, and then dropping less than 0.4% per year for the next 20 years, so the warranty guarantees more than 87% power output after 25 years of operation.  That’s 9% more guaranteed energy over the industry-standard traditional warranty, and higher guaranteed power level at 25 years than anyone else in the industry. </a:t>
            </a:r>
          </a:p>
          <a:p>
            <a:r>
              <a:rPr lang="en-US" b="0" baseline="0" dirty="0" smtClean="0"/>
              <a:t/>
            </a:r>
            <a:br>
              <a:rPr lang="en-US" b="0" baseline="0" dirty="0" smtClean="0"/>
            </a:br>
            <a:r>
              <a:rPr lang="en-US" b="0" baseline="0" dirty="0" smtClean="0"/>
              <a:t>In fact, no Conventional Panel manufacturer can come close to matching this warranty unless they are not worried about their future, since their panels degrade at approximately 1% per year.</a:t>
            </a:r>
            <a:endParaRPr lang="en-US" b="0" dirty="0" smtClean="0"/>
          </a:p>
          <a:p>
            <a:endParaRPr lang="en-US" b="0" dirty="0" smtClean="0"/>
          </a:p>
          <a:p>
            <a:r>
              <a:rPr lang="en-US" b="0" dirty="0" smtClean="0"/>
              <a:t>There’s another big change to the SunPower</a:t>
            </a:r>
            <a:r>
              <a:rPr lang="en-US" b="0" baseline="0" dirty="0" smtClean="0"/>
              <a:t> warranty.  There’s none of the fuzzy distinction between what is a “power” warranty and what is a “product” warranty.  SunPower has the entire warranty on 2 easy-to-understand pages, and does not play games with legal definitions of what is the cause of a failing panel – if there’s a bad module over that 25 year warranty period, SunPower will take care of it. Period.</a:t>
            </a:r>
            <a:endParaRPr lang="en-US" b="0" dirty="0" smtClean="0"/>
          </a:p>
          <a:p>
            <a:endParaRPr lang="en-US" b="0" baseline="0" dirty="0" smtClean="0"/>
          </a:p>
          <a:p>
            <a:pPr>
              <a:defRPr/>
            </a:pPr>
            <a:r>
              <a:rPr lang="en-US" b="0" baseline="0" dirty="0" smtClean="0"/>
              <a:t>[Customer question: “if your expected system-level degradation rate is better than -0.25%/</a:t>
            </a:r>
            <a:r>
              <a:rPr lang="en-US" b="0" baseline="0" dirty="0" err="1" smtClean="0"/>
              <a:t>yr</a:t>
            </a:r>
            <a:r>
              <a:rPr lang="en-US" b="0" baseline="0" dirty="0" smtClean="0"/>
              <a:t>, why is your panel warranty 0.40%/year?”  Answer: </a:t>
            </a:r>
            <a:r>
              <a:rPr lang="en-US" dirty="0" smtClean="0"/>
              <a:t>The -0.25%/</a:t>
            </a:r>
            <a:r>
              <a:rPr lang="en-US" dirty="0" err="1" smtClean="0"/>
              <a:t>yr</a:t>
            </a:r>
            <a:r>
              <a:rPr lang="en-US" dirty="0" smtClean="0"/>
              <a:t> is the degradation of the entire solar field, which comes from a large number of </a:t>
            </a:r>
            <a:r>
              <a:rPr lang="en-US" b="0" baseline="0" dirty="0" smtClean="0"/>
              <a:t>panels </a:t>
            </a:r>
            <a:r>
              <a:rPr lang="en-US" dirty="0" smtClean="0"/>
              <a:t>– some which degrade slower and some faster.  The warranty at -0.4%/</a:t>
            </a:r>
            <a:r>
              <a:rPr lang="en-US" dirty="0" err="1" smtClean="0"/>
              <a:t>yr</a:t>
            </a:r>
            <a:r>
              <a:rPr lang="en-US" dirty="0" smtClean="0"/>
              <a:t> is designed to remove any excessively degrading panels which could negatively impact that overall -0.25% average degradation.  Note that both the expected degradation rate (-0.25%/</a:t>
            </a:r>
            <a:r>
              <a:rPr lang="en-US" dirty="0" err="1" smtClean="0"/>
              <a:t>yr</a:t>
            </a:r>
            <a:r>
              <a:rPr lang="en-US" dirty="0" smtClean="0"/>
              <a:t>) and the guarantied max degradation rate (-0.4%/</a:t>
            </a:r>
            <a:r>
              <a:rPr lang="en-US" dirty="0" err="1" smtClean="0"/>
              <a:t>yr</a:t>
            </a:r>
            <a:r>
              <a:rPr lang="en-US" dirty="0" smtClean="0"/>
              <a:t>) are the best in the industry.  In fact, our field data from our own 240MW of Conventional Panels, and many other field studies we looked at earlier, indicate -1%/</a:t>
            </a:r>
            <a:r>
              <a:rPr lang="en-US" dirty="0" err="1" smtClean="0"/>
              <a:t>yr</a:t>
            </a:r>
            <a:r>
              <a:rPr lang="en-US" dirty="0" smtClean="0"/>
              <a:t> is a pretty good number for most Conventional Panels, so the one with linear guaranties at -0.7%/</a:t>
            </a:r>
            <a:r>
              <a:rPr lang="en-US" dirty="0" err="1" smtClean="0"/>
              <a:t>yr</a:t>
            </a:r>
            <a:r>
              <a:rPr lang="en-US" dirty="0" smtClean="0"/>
              <a:t> are counting on the fact that their customers will not replace warranty-violating panels because the warranty payment is much lower than the cost of replacement.  </a:t>
            </a:r>
          </a:p>
          <a:p>
            <a:pPr>
              <a:defRPr/>
            </a:pPr>
            <a:endParaRPr lang="en-US" b="0" baseline="0" dirty="0" smtClean="0"/>
          </a:p>
          <a:p>
            <a:r>
              <a:rPr lang="en-US" b="0" dirty="0" smtClean="0"/>
              <a:t>[Customer question: “if your panels are so great, why</a:t>
            </a:r>
            <a:r>
              <a:rPr lang="en-US" b="0" baseline="0" dirty="0" smtClean="0"/>
              <a:t> doesn’t your warranty start at 100%?”  Answer: The warranty is designed to take care of any problematic panels that escape the factory with some problem, and since power warranty line starts at 95% and ends at 87%, it is easily high enough to identify and then replace a problem panel so the solar installation can deliver energy at its full potential.  </a:t>
            </a:r>
            <a:r>
              <a:rPr lang="en-US" dirty="0" smtClean="0"/>
              <a:t>Power levels too close to 100% can be problematic because the power measurement itself is generally +/-5%.</a:t>
            </a:r>
            <a:r>
              <a:rPr lang="en-US" b="0" baseline="0" dirty="0" smtClean="0"/>
              <a:t>]</a:t>
            </a:r>
          </a:p>
          <a:p>
            <a:endParaRPr lang="en-US" b="0" baseline="0" dirty="0" smtClean="0"/>
          </a:p>
          <a:p>
            <a:r>
              <a:rPr lang="en-US" b="0" baseline="0" dirty="0" smtClean="0"/>
              <a:t>[Customer question: “I was looking at xyz panels, and they have a warranty that actually starts at 97% in the first year.  Why are you at 95%?”  </a:t>
            </a:r>
          </a:p>
          <a:p>
            <a:endParaRPr lang="en-US" dirty="0" smtClean="0"/>
          </a:p>
          <a:p>
            <a:r>
              <a:rPr lang="en-US" b="0" baseline="0" dirty="0" smtClean="0"/>
              <a:t>Answer #1: </a:t>
            </a:r>
            <a:r>
              <a:rPr lang="en-US" dirty="0" smtClean="0"/>
              <a:t>T</a:t>
            </a:r>
            <a:r>
              <a:rPr lang="en-US" b="0" baseline="0" dirty="0" smtClean="0"/>
              <a:t>hat’s really a gimmick, because the manufacturer knows that it is not possible for a customer to identify and return a panel that’s just a few percent low in power, especially in just a few years.  Even in the lab, the flash-testing process to rate panel power at standard conditions is +/- 3%.  Those guys are relying on a fast fall-off in their warranty to get them out of trouble.  SunPower is not playing games – this is the best panel in the world, and it’s a long-term investment in long-term power output, and that’s what the warranty is all about.”</a:t>
            </a:r>
          </a:p>
          <a:p>
            <a:endParaRPr lang="en-US" dirty="0" smtClean="0"/>
          </a:p>
          <a:p>
            <a:r>
              <a:rPr lang="en-US" b="0" baseline="0" dirty="0" smtClean="0"/>
              <a:t>Answer</a:t>
            </a:r>
            <a:r>
              <a:rPr lang="en-US" b="0" dirty="0" smtClean="0"/>
              <a:t> #2: </a:t>
            </a:r>
            <a:r>
              <a:rPr lang="en-US" dirty="0" smtClean="0"/>
              <a:t>A lot of people think of the warranty as the minimum guaranteed performance of the solar field.  So then they are interested in the exact location of the warranty line.  But that’s not how it actually plays out, because the warranty is an individual panel’s flash-test power output.  But the panel rating is one of many inputs that go into figuring how much energy a solar installation will deliver over time (</a:t>
            </a:r>
            <a:r>
              <a:rPr lang="en-US" dirty="0" err="1" smtClean="0"/>
              <a:t>e.g.temperatures</a:t>
            </a:r>
            <a:r>
              <a:rPr lang="en-US" dirty="0" smtClean="0"/>
              <a:t>, weather, inverter performance, soiling conditions, shading conditions, etc.).  What you really get from a panel warranty is two things: </a:t>
            </a:r>
          </a:p>
          <a:p>
            <a:r>
              <a:rPr lang="en-US" dirty="0" smtClean="0"/>
              <a:t>  a.  Takes care of low-performance panels</a:t>
            </a:r>
          </a:p>
          <a:p>
            <a:r>
              <a:rPr lang="en-US" dirty="0" smtClean="0"/>
              <a:t>  b.  Provides a backstop against the overall panel degradation of the solar field</a:t>
            </a:r>
          </a:p>
          <a:p>
            <a:r>
              <a:rPr lang="en-US" dirty="0" smtClean="0"/>
              <a:t>Both the SunPower warranty and the best Conventional panel linear warranties do a pretty good job of isolating bad panels in the first few years, but only the SunPower warranty offers a strong back-stop for long-term solar field performance, since it’s more aggressive in eliminating any low-performing panels in the later years.  That keeps the average output of the solar field higher, since low-performers can be weeded out and wont drag down the performance of the rest of the panels.</a:t>
            </a:r>
            <a:r>
              <a:rPr lang="en-US" b="0" baseline="0" dirty="0" smtClean="0"/>
              <a:t>]</a:t>
            </a:r>
            <a:endParaRPr lang="en-US" b="0" dirty="0" smtClean="0"/>
          </a:p>
          <a:p>
            <a:endParaRPr lang="en-US" b="0" dirty="0" smtClean="0"/>
          </a:p>
          <a:p>
            <a:r>
              <a:rPr lang="en-US" b="0" dirty="0" smtClean="0"/>
              <a:t>[Customer question: “Is</a:t>
            </a:r>
            <a:r>
              <a:rPr lang="en-US" b="0" baseline="0" dirty="0" smtClean="0"/>
              <a:t> this an energy guaranty?”  Answer: No.  An energy guaranty is on the total energy that a system generates over each year.  That involves much more: the weather, the condition of the panels (whether they are dirty or shaded), how the entire system is functioning (electrical connections and inverters), etc., etc.  The panel warranty gives you assurance that if you check an individual panel’s power output when it’s clean and operating in standard lab conditions, it will exceed a certain power rating.   It’s a promise that the panels will be of the highest reliability and quality (and not a promise about the total amount of energy the entire system will generate over a period of time).  Of course to have great energy output from the entire system, it’s critical that the solar panels be performing well – so the panel warranty supports a necessary part of an overall system energy guaranty.] </a:t>
            </a:r>
            <a:endParaRPr lang="en-US" b="1" dirty="0" smtClean="0"/>
          </a:p>
          <a:p>
            <a:endParaRPr lang="en-US" b="0" baseline="0" dirty="0" smtClean="0"/>
          </a:p>
          <a:p>
            <a:r>
              <a:rPr lang="en-US" b="0" baseline="0" dirty="0" smtClean="0"/>
              <a:t>[Customer question: “What about the thirty year warranties I have seen?”  Answer: These thirty year warranties apply only to the power warranties on dual-glass panels, which use glass on the front </a:t>
            </a:r>
            <a:r>
              <a:rPr lang="en-US" b="0" i="0" baseline="0" dirty="0" smtClean="0"/>
              <a:t>and </a:t>
            </a:r>
            <a:r>
              <a:rPr lang="en-US" b="0" baseline="0" dirty="0" smtClean="0"/>
              <a:t>back of the panel.  However, the product warranties are still 10 years, leaving questions about what type of issues might be covered by the supplier.  SunPower has 25 years of coverage for both power and product warranties.]</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21</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This chart summarizes some amazing things – that even the banks don’t seem to always understand.</a:t>
            </a:r>
          </a:p>
          <a:p>
            <a:endParaRPr lang="en-US" b="0" baseline="0" dirty="0" smtClean="0"/>
          </a:p>
          <a:p>
            <a:r>
              <a:rPr lang="en-US" b="0" baseline="0" dirty="0" smtClean="0"/>
              <a:t>When trying to decide what a warranty is worth, you have to ask a few questions: </a:t>
            </a:r>
          </a:p>
          <a:p>
            <a:endParaRPr lang="en-US" b="0" baseline="0" dirty="0" smtClean="0"/>
          </a:p>
          <a:p>
            <a:pPr marL="228600" indent="-228600">
              <a:buAutoNum type="arabicParenR"/>
            </a:pPr>
            <a:r>
              <a:rPr lang="en-US" b="0" baseline="0" dirty="0" smtClean="0"/>
              <a:t>Will my panels degrade or fail?  If you have Conventional Panels, the answer is “yes.”</a:t>
            </a:r>
          </a:p>
          <a:p>
            <a:pPr marL="228600" indent="-228600">
              <a:buAutoNum type="arabicParenR"/>
            </a:pPr>
            <a:r>
              <a:rPr lang="en-US" b="0" baseline="0" dirty="0" smtClean="0"/>
              <a:t>If I have a failed panel, then who can I call?  This is a difficult question because many panel manufacturers are not predicted to survive through the coming years due to the low profit levels in the industry.  SunPower, however, has maintained a healthy balance sheet, continues to be profitable, and is majority owned by the 13</a:t>
            </a:r>
            <a:r>
              <a:rPr lang="en-US" b="0" baseline="30000" dirty="0" smtClean="0"/>
              <a:t>th</a:t>
            </a:r>
            <a:r>
              <a:rPr lang="en-US" b="0" baseline="0" dirty="0" smtClean="0"/>
              <a:t> largest company in the world: TOTAL.  It is the market leader in residential and commercial installations in the United States, and a leader worldwide.</a:t>
            </a:r>
          </a:p>
          <a:p>
            <a:pPr marL="228600" indent="-228600">
              <a:buAutoNum type="arabicParenR"/>
            </a:pPr>
            <a:r>
              <a:rPr lang="en-US" b="0" baseline="0" dirty="0" smtClean="0"/>
              <a:t>If I have a failed panel, and I do have someone to call, then what do I get for compensation?  Here’s the surprising thing.  Generally you’ll get a 1-time payment of about $1 for every watt below the guarantied power. So if you have a 250W panel, that fails in year 5 where the warranty was 220W, and the power reading of that panel was 120W, then you get a check for $100.  Maybe if you are lucky you’ll get a new panel, which would be worth about $220.</a:t>
            </a:r>
          </a:p>
          <a:p>
            <a:endParaRPr lang="en-US" b="0" baseline="0" dirty="0" smtClean="0"/>
          </a:p>
          <a:p>
            <a:r>
              <a:rPr lang="en-US" b="0" baseline="0" dirty="0" smtClean="0"/>
              <a:t>But let’s look at what it costs to get that check for $100 or that new panel.  First, you needed to have someone get onto your roof and figure out which panel is bad.  Then that contractor needs to uninstall the bad panel.  Then ship it to the manufacturer to be flash-tested … that could mean boxing up a panel and sending it to China.  Then if a new panel comes back, you need to have the contractor back on the roof to re-install it.</a:t>
            </a:r>
          </a:p>
          <a:p>
            <a:endParaRPr lang="en-US" b="0" baseline="0" dirty="0" smtClean="0"/>
          </a:p>
          <a:p>
            <a:r>
              <a:rPr lang="en-US" b="0" baseline="0" dirty="0" smtClean="0"/>
              <a:t>This could easily be more than $1000 – far exceeding the payment from the manufacturer.</a:t>
            </a:r>
          </a:p>
          <a:p>
            <a:endParaRPr lang="en-US" b="0" baseline="0" dirty="0" smtClean="0"/>
          </a:p>
          <a:p>
            <a:r>
              <a:rPr lang="en-US" b="0" baseline="0" dirty="0" smtClean="0"/>
              <a:t>SunPower’s warranty is different.  We have 2000 partners worldwide who service systems, and if your system was installed by a SunPower certified partner, then SunPower will pay all the associated costs of removal, shipping and replacement.  We’ll do whatever’s possible to make you whole, and we can do that because our panels are so incredibly reliable.</a:t>
            </a:r>
          </a:p>
          <a:p>
            <a:endParaRPr lang="en-US" b="0" baseline="0" dirty="0" smtClean="0"/>
          </a:p>
          <a:p>
            <a:r>
              <a:rPr lang="en-US" b="0" baseline="0" dirty="0" smtClean="0"/>
              <a:t>That’s peace of  mind. </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22</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Maxeon Solar Cell</a:t>
            </a:r>
            <a:r>
              <a:rPr lang="en-US" b="0" dirty="0" smtClean="0"/>
              <a:t> is the heart</a:t>
            </a:r>
            <a:r>
              <a:rPr lang="en-US" b="0" baseline="0" dirty="0" smtClean="0"/>
              <a:t> of the SunPower panel.  As everyone understands, those cells produce far more energy in the same space.  In the example shown here for two panels of the same size, the Gen 3 Maxeon solar cells which make up the X-Series panels are rated at 345W vs. the most common wattage rating for Conventional Panels: 250W (</a:t>
            </a:r>
            <a:r>
              <a:rPr lang="en-US" dirty="0" smtClean="0"/>
              <a:t>the average panel wattage of top conventional</a:t>
            </a:r>
            <a:r>
              <a:rPr lang="en-US" baseline="0" dirty="0" smtClean="0"/>
              <a:t> </a:t>
            </a:r>
            <a:r>
              <a:rPr lang="en-US" dirty="0" smtClean="0"/>
              <a:t>crystalline manufacturers from Photon and IHS</a:t>
            </a:r>
            <a:r>
              <a:rPr lang="en-US" b="0" dirty="0" smtClean="0"/>
              <a:t>)</a:t>
            </a:r>
            <a:r>
              <a:rPr lang="en-US" b="0" baseline="0" dirty="0" smtClean="0"/>
              <a:t>.  Also, the front-side is clearly different because there’s no metal grid-lines, and that provides the clean premium look associated with SunPower panels.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But the increased power output and the different appearance is not the fundamental difference which justifies the high reliability value of the SunPower panels.    That difference is that the Maxeon solar cells are built on a SOLID COPPER FOUNDATION.  This is absolutely unique in the solar industry, and in fact it costs SunPower considerably more to build cells on a solid copper foundation – the machines that do the plating process to create this foundation are each a football field in length.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picture on the left shows the front of the Maxeon cell, with no metal at all.  The interesting side is actually the back: it’s entirely covered with copper plating.  That’s the foundation.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In contrast, the picture on the right shows a Conventional Panel.  The metal on the front and back of the cell is not really metal at all – it’s a conductive paste that’s made of tiny bits of silver and aluminum that’s baked onto the silicon wafer.  In fact the process of making those cells is the same as screen-printing a design on a tee-shirt: you create a template, wipe the paint across the template and the remove the template to leave the paint where you want it on the tee-shirt, and then bake the tee-shirt to cure the paint onto the fabric.  This same screen-printing process is used to apply the thin lines of metal paste on the front, and the full-coverage metal paste on the back, to create a Conventional solar cell.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But unlike the strength and ductility of the solid copper foundation of the SunPower cell, the metal paste of the Conventional Cell offers NO strength to the thin silicon wafer, and as we’ll talk about soon, this fundamental design difference drives the big reliability advantages of the SunPower panels.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Note that the definition of a Conventional Panel: 15.3% efficient 250W panel that’s about 1.6 square meters in area … this is the primary work-horse of the industry.  </a:t>
            </a:r>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4</a:t>
            </a:fld>
            <a:endParaRPr lang="en-US" dirty="0"/>
          </a:p>
        </p:txBody>
      </p:sp>
    </p:spTree>
    <p:extLst>
      <p:ext uri="{BB962C8B-B14F-4D97-AF65-F5344CB8AC3E}">
        <p14:creationId xmlns="" xmlns:p14="http://schemas.microsoft.com/office/powerpoint/2010/main" val="3223099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In many industries,</a:t>
            </a:r>
            <a:r>
              <a:rPr lang="en-US" b="0" baseline="0" dirty="0" smtClean="0"/>
              <a:t> the useful life of the product exceeds the warranty period.  For example, a television typically comes with a one year warranty but lasts for many years.</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This is not different for SunPower panels.  At the end of the 25 year warranty, </a:t>
            </a:r>
            <a:r>
              <a:rPr lang="en-US" b="0" baseline="0" dirty="0" smtClean="0"/>
              <a:t>SunPower panels are guaranteed to be producing more than 87% of their original power, but what happens in year 26?  Based on extensive research, SunPower expects 99% of its panels will continue producing at least 70% power for at least 40 years.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As for Conventional Panels, there are clear reliability differences and the future is unclear.  We have not seen Conventional Panel manufacturers invest in the level of research and development required to understand the physics of degradation, so many questions remain about the expected degradation and lifetime of Conventional Panels.  Based on stress testing, however, it is clear the useful life of a Conventional Panel is much shorter than it is for a SunPower panel.</a:t>
            </a:r>
          </a:p>
        </p:txBody>
      </p:sp>
      <p:sp>
        <p:nvSpPr>
          <p:cNvPr id="4" name="Slide Number Placeholder 3"/>
          <p:cNvSpPr>
            <a:spLocks noGrp="1"/>
          </p:cNvSpPr>
          <p:nvPr>
            <p:ph type="sldNum" sz="quarter" idx="10"/>
          </p:nvPr>
        </p:nvSpPr>
        <p:spPr/>
        <p:txBody>
          <a:bodyPr/>
          <a:lstStyle/>
          <a:p>
            <a:fld id="{6F1C3CAD-AD9F-40F9-955D-AE03AF404B4B}" type="slidenum">
              <a:rPr lang="en-US" smtClean="0"/>
              <a:pPr/>
              <a:t>23</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We’ll start with a few summary charts which are the primary take-</a:t>
            </a:r>
            <a:r>
              <a:rPr lang="en-US" b="0" baseline="0" dirty="0" err="1" smtClean="0"/>
              <a:t>aways</a:t>
            </a:r>
            <a:r>
              <a:rPr lang="en-US" b="0" baseline="0" dirty="0" smtClean="0"/>
              <a:t> for energy production, reliability and efficiency.  They show the primary energy-generation benefits of a SunPower system compared with a Conventional system.</a:t>
            </a:r>
          </a:p>
          <a:p>
            <a:endParaRPr lang="en-US" b="0" baseline="0" dirty="0" smtClean="0"/>
          </a:p>
          <a:p>
            <a:r>
              <a:rPr lang="en-US" b="0" baseline="0" dirty="0" smtClean="0"/>
              <a:t>This bar chart shows 8% more energy per rated Watt in year 1, from 5 major performance improvements, which we’ll discuss shortly.  </a:t>
            </a:r>
          </a:p>
          <a:p>
            <a:endParaRPr lang="en-US" b="0" baseline="0" dirty="0" smtClean="0"/>
          </a:p>
          <a:p>
            <a:endParaRPr lang="en-US" b="0" baseline="0"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25</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Taking that 8% energy improvement per rated watt, and adding in the degradation rate improvement from the higher reliability, we see that additional energy production advantage grows over the first 25 years of operation, resulting in an average increase of 20% more energy per rated watt for a SunPower system.</a:t>
            </a:r>
          </a:p>
          <a:p>
            <a:endParaRPr lang="en-US" b="0" baseline="0"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26</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 chart in the lower right adds the SunPower panel efficiency to the energy production advantage to compare two systems which are the same physical size (different rated watts, of course).  This shows the other main message: 60% more energy over the first 25 years.</a:t>
            </a:r>
          </a:p>
          <a:p>
            <a:endParaRPr lang="en-US" b="0" baseline="0"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27</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These</a:t>
            </a:r>
            <a:r>
              <a:rPr lang="en-US" b="0" baseline="0" dirty="0" smtClean="0"/>
              <a:t> are the same exact charts, only for the X-Series.</a:t>
            </a:r>
          </a:p>
          <a:p>
            <a:endParaRPr lang="en-US" b="0" baseline="0" dirty="0" smtClean="0"/>
          </a:p>
          <a:p>
            <a:r>
              <a:rPr lang="en-US" b="0" baseline="0" dirty="0" smtClean="0"/>
              <a:t>SunPower start with 9% more energy per rated watt, typically, and over the 25 year period that grows to 36% more energy, so the average increase in energy is 21% for a system of the same rated watts.</a:t>
            </a:r>
          </a:p>
          <a:p>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tremendous efficiency advantage of the SunPower X-Series Panels (21.5% for E-Series vs. 15.3% for Conventional Panels), creates a huge increase in the year 1 energy: 55% more.  That grows over the 25 year period because of SunPower’s high reliability, to almost 100% more energy – so the average throughout this first 25 year period is a whopping 70% more energy from a SunPower system compared with a Conventional system of the same physical size.  This choice is certainly clear for any customer who needs the most energy from a small space.</a:t>
            </a:r>
          </a:p>
          <a:p>
            <a:endParaRPr lang="en-US" b="0" baseline="0" dirty="0" smtClean="0"/>
          </a:p>
          <a:p>
            <a:r>
              <a:rPr lang="en-US" b="0" baseline="0" dirty="0" smtClean="0"/>
              <a:t>The next slides will build up each part of this energy advantage with the data and independent-party proof so you can feel comfortable knowing how much additional energy you’ll get from a SunPower system.  We’ll start first with the additional energy per rated watt in year 1.</a:t>
            </a:r>
          </a:p>
          <a:p>
            <a:endParaRPr lang="en-US" b="0" baseline="0"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28</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having the discussion</a:t>
            </a:r>
            <a:r>
              <a:rPr lang="en-US" baseline="0" dirty="0" smtClean="0"/>
              <a:t> about how SunPower panels will generate more energy per rated watt, it is key that the customer understands that the SunPower panels are fundamentally different, since competitors are making a variety of similar-sounding claims.</a:t>
            </a:r>
          </a:p>
          <a:p>
            <a:endParaRPr lang="en-US" baseline="0" dirty="0" smtClean="0"/>
          </a:p>
          <a:p>
            <a:r>
              <a:rPr lang="en-US" baseline="0" dirty="0" smtClean="0"/>
              <a:t>If they understand that the panels are fundamentally different, the following analogy can help explain why the Watt rating is not directly related to the Energy output:</a:t>
            </a:r>
          </a:p>
          <a:p>
            <a:endParaRPr lang="en-US" baseline="0" dirty="0" smtClean="0"/>
          </a:p>
          <a:p>
            <a:r>
              <a:rPr lang="en-US" baseline="0" dirty="0" smtClean="0"/>
              <a:t>When you were buying light bulbs 20 years ago the only type of light bulb to choose from was an incandescent bulb.  You probably had a pretty clear notion about how many 60W bulbs you might need to light up a particular room, because you know about how much light comes out of a 60W incandescent bulb.  You are using the “Watts” to choose your light bulbs, and that works fine when the bulbs are all about the same … but what you really care about is how much light you’ll get for your room.</a:t>
            </a:r>
          </a:p>
          <a:p>
            <a:endParaRPr lang="en-US" baseline="0" dirty="0" smtClean="0"/>
          </a:p>
          <a:p>
            <a:r>
              <a:rPr lang="en-US" baseline="0" dirty="0" smtClean="0"/>
              <a:t>What happens, however, when a different technology comes along, like an LED light bulb?  Now that new 7 watts bulb gives you the same amount of light as a 60W bulb, and so you can no longer use “Watts” to infer how much light you’re going to get.  Now you actually need to look at the amount of light generated.</a:t>
            </a:r>
          </a:p>
          <a:p>
            <a:endParaRPr lang="en-US" baseline="0" dirty="0" smtClean="0"/>
          </a:p>
          <a:p>
            <a:r>
              <a:rPr lang="en-US" baseline="0" dirty="0" smtClean="0"/>
              <a:t>Similarly, if all solar panels are the same as the Conventional Panels, then it works pretty well to use their “rated watts” or “nameplate watts” to figure out how much energy you’ll get per year.  The problem comes when there’s a different technology – like SunPower panels – which have a different energy output for the same rated watts.  It’s like the LED light bulb which generates more light output for the same rated watts.</a:t>
            </a:r>
          </a:p>
          <a:p>
            <a:endParaRPr lang="en-US" baseline="0" dirty="0" smtClean="0"/>
          </a:p>
          <a:p>
            <a:r>
              <a:rPr lang="en-US" sz="1200" baseline="0" dirty="0" smtClean="0"/>
              <a:t>After all, the energy generated is what the electricity bill is about,</a:t>
            </a:r>
            <a:r>
              <a:rPr lang="en-US" sz="1200" i="1" baseline="0" dirty="0" smtClean="0"/>
              <a:t> kilowatt-hours</a:t>
            </a:r>
            <a:r>
              <a:rPr lang="en-US" sz="1200" baseline="0" dirty="0" smtClean="0"/>
              <a:t>, and that’s the value that a solar installation is delivering.</a:t>
            </a:r>
            <a:endParaRPr lang="en-US" baseline="0" dirty="0" smtClean="0"/>
          </a:p>
          <a:p>
            <a:endParaRPr lang="en-US" baseline="0" dirty="0" smtClean="0">
              <a:solidFill>
                <a:schemeClr val="bg1"/>
              </a:solidFill>
            </a:endParaRPr>
          </a:p>
          <a:p>
            <a:endParaRPr lang="en-US" dirty="0" smtClean="0">
              <a:solidFill>
                <a:schemeClr val="bg1"/>
              </a:solidFill>
            </a:endParaRPr>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29</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 big part of what’s problematic about the watt rating of panels is that they are rated under rather cool operating conditions, 77F, with a lot of</a:t>
            </a:r>
            <a:r>
              <a:rPr lang="en-US" b="0" baseline="0" dirty="0" smtClean="0"/>
              <a:t> sunlight … the equivalent of a high-noon sun on a clear and very cold day coming straight down onto the panels.</a:t>
            </a:r>
          </a:p>
          <a:p>
            <a:endParaRPr lang="en-US" b="0" baseline="0" dirty="0" smtClean="0"/>
          </a:p>
          <a:p>
            <a:r>
              <a:rPr lang="en-US" b="0" baseline="0" dirty="0" smtClean="0"/>
              <a:t>But if you want to figure out the energy production from a solar panel, you need to know how it performs under ALL the conditions that happen throughout the year: generally hotter operating temperatures since they are on the roof in the sun, and often the sun is not directly over-head – like every morning and afternoon, and throughout the winter.</a:t>
            </a:r>
          </a:p>
          <a:p>
            <a:endParaRPr lang="en-US" b="0" baseline="0" dirty="0" smtClean="0"/>
          </a:p>
          <a:p>
            <a:r>
              <a:rPr lang="en-US" b="0" baseline="0" dirty="0" smtClean="0"/>
              <a:t>It’s the improved energy generation at all these non-optimal hours of the year which enables SunPower systems to deliver more energy than systems made with Conventional Panels, even if they have exactly the same watt rating (which of course means that the Conventional system is considerably larger in size).</a:t>
            </a:r>
          </a:p>
          <a:p>
            <a:endParaRPr lang="en-US" b="0" baseline="0"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30</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 chart shows the</a:t>
            </a:r>
            <a:r>
              <a:rPr lang="en-US" b="0" baseline="0" dirty="0" smtClean="0"/>
              <a:t> typical additional energy generated per rated watt for a SunPower panel vs. a Conventional Panel.  7-9% more for E-Series, and 8-10% more for X-Series. </a:t>
            </a:r>
          </a:p>
          <a:p>
            <a:endParaRPr lang="en-US" b="0" baseline="0" dirty="0" smtClean="0"/>
          </a:p>
          <a:p>
            <a:r>
              <a:rPr lang="en-US" b="0" baseline="0" dirty="0" smtClean="0"/>
              <a:t>All the numbers in this section are from an independent assessment by BEW Engineering, an Independent Engineering company that’s part of DNV KEMA Energy &amp; Sustainability, </a:t>
            </a:r>
            <a:r>
              <a:rPr lang="en-US" b="0" baseline="0" dirty="0" err="1" smtClean="0"/>
              <a:t>Inc</a:t>
            </a:r>
            <a:r>
              <a:rPr lang="en-US" b="0" baseline="0" dirty="0" smtClean="0"/>
              <a:t>,  wholly owned subsidiary of DNV.  They studied the E-Series energy production and conclude:  “Depending on the climate, the type of fixed or tracking structure that has been deployed, and the exact properties of the competitor’s module, the yield edge can reasonably be expected to range from 7% to 9%” for SunPower E-Series Panels </a:t>
            </a:r>
            <a:endParaRPr lang="en-US" b="0" dirty="0" smtClean="0"/>
          </a:p>
          <a:p>
            <a:endParaRPr lang="en-US" b="0" dirty="0" smtClean="0"/>
          </a:p>
          <a:p>
            <a:r>
              <a:rPr lang="en-US" b="0" dirty="0" smtClean="0"/>
              <a:t>This chart shows a typical</a:t>
            </a:r>
            <a:r>
              <a:rPr lang="en-US" b="0" baseline="0" dirty="0" smtClean="0"/>
              <a:t> result, with an E-Series panel delivering 8% more energy compared with a Conventional Panel, and the X-Series a percent higher because of even better performance at higher temperatures.  There are five primary factors for this increased energy per rated watt, and the following slides give the underlying science behind each one: </a:t>
            </a:r>
          </a:p>
          <a:p>
            <a:endParaRPr lang="en-US" b="0" dirty="0" smtClean="0"/>
          </a:p>
          <a:p>
            <a:pPr marL="228600" indent="-228600">
              <a:buFont typeface="+mj-lt"/>
              <a:buAutoNum type="arabicPeriod"/>
            </a:pPr>
            <a:r>
              <a:rPr lang="en-US" b="0" dirty="0" smtClean="0"/>
              <a:t> Maintains</a:t>
            </a:r>
            <a:r>
              <a:rPr lang="en-US" b="0" baseline="0" dirty="0" smtClean="0"/>
              <a:t> high power at high temperatures</a:t>
            </a:r>
          </a:p>
          <a:p>
            <a:pPr marL="228600" indent="-228600">
              <a:buFont typeface="+mj-lt"/>
              <a:buAutoNum type="arabicPeriod"/>
            </a:pPr>
            <a:r>
              <a:rPr lang="en-US" b="0" baseline="0" dirty="0" smtClean="0"/>
              <a:t> No Light-Induced Degradation</a:t>
            </a:r>
          </a:p>
          <a:p>
            <a:pPr marL="228600" indent="-228600">
              <a:buFont typeface="+mj-lt"/>
              <a:buAutoNum type="arabicPeriod"/>
            </a:pPr>
            <a:r>
              <a:rPr lang="en-US" b="0" baseline="0" dirty="0" smtClean="0"/>
              <a:t> Higher Average Watts</a:t>
            </a:r>
          </a:p>
          <a:p>
            <a:pPr marL="228600" indent="-228600">
              <a:buFont typeface="+mj-lt"/>
              <a:buAutoNum type="arabicPeriod"/>
            </a:pPr>
            <a:r>
              <a:rPr lang="en-US" b="0" baseline="0" dirty="0" smtClean="0"/>
              <a:t> Better low-light and spectral response</a:t>
            </a:r>
          </a:p>
          <a:p>
            <a:pPr marL="228600" indent="-228600">
              <a:buFont typeface="+mj-lt"/>
              <a:buAutoNum type="arabicPeriod"/>
            </a:pPr>
            <a:r>
              <a:rPr lang="en-US" b="0" baseline="0" dirty="0" smtClean="0"/>
              <a:t> High-performance Anti-Reflective glass</a:t>
            </a:r>
            <a:endParaRPr lang="en-US" b="0" dirty="0" smtClean="0"/>
          </a:p>
          <a:p>
            <a:endParaRPr lang="en-US" b="0" dirty="0" smtClean="0"/>
          </a:p>
          <a:p>
            <a:r>
              <a:rPr lang="en-US" b="0" dirty="0" smtClean="0"/>
              <a:t>We’ll go through each of these five areas and summarize the</a:t>
            </a:r>
            <a:r>
              <a:rPr lang="en-US" b="0" baseline="0" dirty="0" smtClean="0"/>
              <a:t> reasons for the extra energy.  </a:t>
            </a:r>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31</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Factor 1: </a:t>
            </a:r>
            <a:r>
              <a:rPr lang="en-US" b="1" dirty="0" smtClean="0"/>
              <a:t>Maintains</a:t>
            </a:r>
            <a:r>
              <a:rPr lang="en-US" b="1" baseline="0" dirty="0" smtClean="0"/>
              <a:t> high power at high temperatures</a:t>
            </a:r>
          </a:p>
          <a:p>
            <a:endParaRPr lang="en-US" b="0" baseline="0" dirty="0" smtClean="0"/>
          </a:p>
          <a:p>
            <a:r>
              <a:rPr lang="en-US" b="0" baseline="0" dirty="0" smtClean="0"/>
              <a:t>This comes in two parts: first, the panels stay cooler than Conventional Panels, and second, they maintain their efficiency better at high temperatures.</a:t>
            </a:r>
          </a:p>
          <a:p>
            <a:endParaRPr lang="en-US" b="0" baseline="0" dirty="0" smtClean="0"/>
          </a:p>
          <a:p>
            <a:r>
              <a:rPr lang="en-US" b="0" baseline="0" dirty="0" smtClean="0"/>
              <a:t>The fact that SunPower panels stay cooler comes from one of nature’s most fundamental laws: the conservation of energy.  If the same amount of energy is coming into the panel from the sun, and more energy is coming out of the panel as electricity (because of it’s higher efficiency), then there’s less energy left that needs to be dissipated out of the panel as heat.</a:t>
            </a:r>
          </a:p>
          <a:p>
            <a:endParaRPr lang="en-US" b="0" baseline="0" dirty="0" smtClean="0"/>
          </a:p>
          <a:p>
            <a:r>
              <a:rPr lang="en-US" b="0" baseline="0" dirty="0" smtClean="0"/>
              <a:t>The pictures illustrate this, with the SunPower panel and the Conventional Panel both getting 1600 watts of light from the sun (typical mid-day sun for a nice bright sunny day).  The SunPower panel on the left is generating 330W of electricity because of its high efficiency, and the Conventional Panel on the right is only generating 250W of electricity … so the Conventional Panel has 80W of energy that comes out as heat rather than electricity, and that heat needs to be transferred to the air.</a:t>
            </a:r>
          </a:p>
          <a:p>
            <a:endParaRPr lang="en-US" b="0" baseline="0" dirty="0" smtClean="0"/>
          </a:p>
          <a:p>
            <a:r>
              <a:rPr lang="en-US" b="0" baseline="0" dirty="0" smtClean="0"/>
              <a:t>To transfer more heat into the air, the Conventional Panel needs to be hotter, and that means it will run less efficiently and generate less electricity, because all solar panels get less efficient as they get hotter. </a:t>
            </a:r>
          </a:p>
          <a:p>
            <a:endParaRPr lang="en-US" dirty="0" smtClean="0"/>
          </a:p>
          <a:p>
            <a:endParaRPr lang="en-US" dirty="0" smtClean="0"/>
          </a:p>
          <a:p>
            <a:endParaRPr lang="en-US"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32</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Factor 1: </a:t>
            </a:r>
            <a:r>
              <a:rPr lang="en-US" b="1" dirty="0" smtClean="0"/>
              <a:t>Maintains</a:t>
            </a:r>
            <a:r>
              <a:rPr lang="en-US" b="1" baseline="0" dirty="0" smtClean="0"/>
              <a:t> high power at high temperatures (continued)</a:t>
            </a:r>
          </a:p>
          <a:p>
            <a:endParaRPr lang="en-US" b="0" dirty="0" smtClean="0"/>
          </a:p>
          <a:p>
            <a:r>
              <a:rPr lang="en-US" b="0" dirty="0" smtClean="0"/>
              <a:t>This</a:t>
            </a:r>
            <a:r>
              <a:rPr lang="en-US" b="0" baseline="0" dirty="0" smtClean="0"/>
              <a:t> </a:t>
            </a:r>
            <a:r>
              <a:rPr lang="en-US" b="0" dirty="0" smtClean="0"/>
              <a:t>data </a:t>
            </a:r>
            <a:r>
              <a:rPr lang="en-US" b="0" baseline="0" dirty="0" smtClean="0"/>
              <a:t>shows the cooler operation of the SunPower panels vs. Conventional Panels when they are both mounted on a sloped roof in exactly the same way.  Through the middle of the day the SunPower panels are 2-3°C (4-6°F) cooler, since they are generating more electricity and therefore less heat.  </a:t>
            </a:r>
          </a:p>
          <a:p>
            <a:endParaRPr lang="en-US" b="0" baseline="0" dirty="0" smtClean="0"/>
          </a:p>
          <a:p>
            <a:r>
              <a:rPr lang="en-US" b="0" baseline="0" dirty="0" smtClean="0"/>
              <a:t>[Very sophisticated customers might be aware of NOCT – the Normal Operating Cell Temperature – which is supposed to represent a typical panel temperature on a 25°C (77°F) day under moderate sun and low wind, and they might note that SunPower datasheets indicate 45°C  (113°F).  But a good number of Conventional Panels also note 45°C (113°F), which suggests there’s no temperature advantage.  Unfortunately, any 15.3% efficient panel that’s claiming an NOCT different from 47°C (117°F) is just gaming their data sheet (usually by submitting lots of samples to several different test labs and choosing the lowest NOCT panel result).  SunPower doesn’t play those games.  Whatever the competition states, you can be sure SunPower is 2-3</a:t>
            </a:r>
            <a:r>
              <a:rPr kumimoji="0" lang="en-US" sz="1200" b="0" i="0" u="none" strike="noStrike" kern="1200" cap="none" spc="0" normalizeH="0" baseline="0" noProof="0" dirty="0" smtClean="0">
                <a:ln>
                  <a:noFill/>
                </a:ln>
                <a:solidFill>
                  <a:prstClr val="black"/>
                </a:solidFill>
                <a:effectLst/>
                <a:uLnTx/>
                <a:uFillTx/>
                <a:latin typeface="Futura Lt BT"/>
                <a:ea typeface="Open Sans" panose="020B0606030504020204" pitchFamily="34" charset="0"/>
                <a:cs typeface="Open Sans" panose="020B0606030504020204" pitchFamily="34" charset="0"/>
              </a:rPr>
              <a:t>°</a:t>
            </a:r>
            <a:r>
              <a:rPr lang="en-US" b="0" baseline="0" dirty="0" smtClean="0"/>
              <a:t>C (4-6°F) below in NOCT vs any panel that is 15% efficient – that’s just nature’s law of the conservation of energy.]</a:t>
            </a:r>
          </a:p>
          <a:p>
            <a:endParaRPr lang="en-US" b="0" baseline="0"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33</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copper foundation is the inarguable and obvious difference we need to teach the customer, because it explains the better reliability of a SunPower panel.</a:t>
            </a:r>
          </a:p>
          <a:p>
            <a:endParaRPr lang="en-US" b="0" baseline="0" dirty="0" smtClean="0"/>
          </a:p>
          <a:p>
            <a:r>
              <a:rPr lang="en-US" b="0" baseline="0" dirty="0" smtClean="0"/>
              <a:t>The next section will explain how this difference results in reliability advantages.</a:t>
            </a:r>
          </a:p>
          <a:p>
            <a:endParaRPr lang="en-US" b="1" dirty="0" smtClean="0"/>
          </a:p>
          <a:p>
            <a:pPr eaLnBrk="1" hangingPunct="1">
              <a:spcBef>
                <a:spcPct val="0"/>
              </a:spcBef>
            </a:pPr>
            <a:endParaRPr lang="en-US" b="0" dirty="0" smtClean="0">
              <a:latin typeface="Arial" pitchFamily="34" charset="0"/>
            </a:endParaRPr>
          </a:p>
        </p:txBody>
      </p:sp>
      <p:sp>
        <p:nvSpPr>
          <p:cNvPr id="4" name="Slide Number Placeholder 3"/>
          <p:cNvSpPr>
            <a:spLocks noGrp="1"/>
          </p:cNvSpPr>
          <p:nvPr>
            <p:ph type="sldNum" sz="quarter" idx="10"/>
          </p:nvPr>
        </p:nvSpPr>
        <p:spPr/>
        <p:txBody>
          <a:bodyPr/>
          <a:lstStyle/>
          <a:p>
            <a:fld id="{6F1C3CAD-AD9F-40F9-955D-AE03AF404B4B}" type="slidenum">
              <a:rPr lang="en-US" smtClean="0"/>
              <a:pPr/>
              <a:t>5</a:t>
            </a:fld>
            <a:endParaRPr lang="en-US" dirty="0"/>
          </a:p>
        </p:txBody>
      </p:sp>
    </p:spTree>
    <p:extLst>
      <p:ext uri="{BB962C8B-B14F-4D97-AF65-F5344CB8AC3E}">
        <p14:creationId xmlns="" xmlns:p14="http://schemas.microsoft.com/office/powerpoint/2010/main" val="2267061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Low operating temperature is important, because all panels perform less efficiently as their temperature increases.  The rate at which the efficiency changes is known as “temperature coefficient”, and some solar technologies have better temperature coefficients than others.  This means that, despite two panels having a similar nameplate power rating, which is measured at room temperature, their performance in real world conditions can differ significantly.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SunPower has among the lowest temperature coefficients in the industry, maintaining SunPower’s efficiency advantage even in the hottest conditions.</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For example, on a typical residential rooftop, panel temperature is around 60°C (140°F).  In these conditions, E-Series is 40% more efficient than Conventional Panels and X-Series is 50% more efficient.  This advantage continues even into hot desert environments, where panel temperatures can reach 75°C (167°F).  In hot desert conditions, E-Series is 45% more efficient than Conventional Panels and X-Series is 60% more efficient.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[Savvy customer might ask: does this data account for the lower operating temperature of SunPower panels from higher efficiency?  </a:t>
            </a:r>
            <a:br>
              <a:rPr lang="en-US" b="0" dirty="0" smtClean="0"/>
            </a:br>
            <a:r>
              <a:rPr lang="en-US" b="0" dirty="0" smtClean="0"/>
              <a:t>Answer: No –accounting</a:t>
            </a:r>
            <a:r>
              <a:rPr lang="en-US" b="0" baseline="0" dirty="0" smtClean="0"/>
              <a:t> </a:t>
            </a:r>
            <a:r>
              <a:rPr lang="en-US" b="0" dirty="0" smtClean="0"/>
              <a:t>for our lower operating temperatures would increase our advantage further.</a:t>
            </a:r>
            <a:r>
              <a:rPr lang="en-US" b="0" baseline="0" dirty="0" smtClean="0"/>
              <a:t>]</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[Savvy customer might ask: what about </a:t>
            </a:r>
            <a:r>
              <a:rPr lang="en-US" b="0" dirty="0" err="1" smtClean="0"/>
              <a:t>CdTe</a:t>
            </a:r>
            <a:r>
              <a:rPr lang="en-US" b="0" dirty="0" smtClean="0"/>
              <a:t>?  Doesn’t</a:t>
            </a:r>
            <a:r>
              <a:rPr lang="en-US" b="0" baseline="0" dirty="0" smtClean="0"/>
              <a:t> this have better performance in hot conditions?  Answer: </a:t>
            </a:r>
            <a:r>
              <a:rPr lang="en-US" b="0" baseline="0" dirty="0" err="1" smtClean="0"/>
              <a:t>CdTe</a:t>
            </a:r>
            <a:r>
              <a:rPr lang="en-US" b="0" baseline="0" dirty="0" smtClean="0"/>
              <a:t> has a similarly low temperature coefficient as SunPower; however, their efficiency is substantially lower.  In hot desert conditions, SunPower E-Series is 45% more efficient than Conventional Panels and X-Series is 60% more efficient.  This higher efficiency means more energy density and the advantages that come with it – such as fewer panels to maintain, lower BOS requirements.]</a:t>
            </a:r>
            <a:endParaRPr lang="en-US" b="0"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34</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Factor</a:t>
            </a:r>
            <a:r>
              <a:rPr lang="en-US" b="1" baseline="0" dirty="0" smtClean="0"/>
              <a:t> 2: Higher Average Watts</a:t>
            </a:r>
          </a:p>
          <a:p>
            <a:endParaRPr lang="en-US" b="0" baseline="0" dirty="0" smtClean="0"/>
          </a:p>
          <a:p>
            <a:r>
              <a:rPr lang="en-US" b="0" baseline="0" dirty="0" smtClean="0"/>
              <a:t>There’s a big difference between manufacturing 16-18% solar cells to create a 15-16% efficient Conventional Panel, and manufacturing 22.4% efficiency solar cells to create a 20.4% SunPower E-Series panel.  </a:t>
            </a:r>
          </a:p>
          <a:p>
            <a:endParaRPr lang="en-US" b="0" baseline="0" dirty="0" smtClean="0"/>
          </a:p>
          <a:p>
            <a:r>
              <a:rPr lang="en-US" b="0" baseline="0" dirty="0" smtClean="0"/>
              <a:t>The Conventional Cells are manufactured in a 10-step process that allows for considerable variation in the steps.  </a:t>
            </a:r>
          </a:p>
          <a:p>
            <a:endParaRPr lang="en-US" b="0" baseline="0" dirty="0" smtClean="0"/>
          </a:p>
          <a:p>
            <a:r>
              <a:rPr lang="en-US" b="0" baseline="0" dirty="0" smtClean="0"/>
              <a:t>In order to get to very high levels of efficiency, however, SunPower requires that every single step of a 20-step process is highly controlled to eliminate any variations.  SunPower has the capability to do this because of it’s heritage … it was spun out of Cypress Semiconductor, which makes computer chips.  Computer chips have millions of transistors and are made from hundreds of processing steps, and each step needs to go perfectly or the entire chip is worthless. SunPower applies the same manufacturing methodology, called Statistical Process Control, to manufacture it’s very high efficiency solar cells.  Frankly that’s the only way to get to these incredibly high levels of efficiency.</a:t>
            </a:r>
          </a:p>
          <a:p>
            <a:endParaRPr lang="en-US" b="0" baseline="0" dirty="0" smtClean="0"/>
          </a:p>
          <a:p>
            <a:r>
              <a:rPr lang="en-US" b="0" baseline="0" dirty="0" smtClean="0"/>
              <a:t> As a by-product of this very highly-controlled manufacturing method, the output efficiency of all the solar cells that SunPower produces are extremely similar.  In fact, when you make panels from those cells, you get the distribution shown in the chart for X-Series: almost every panel lies within 345 and 362 Watts.  That’s less than a 3% spread around the average of 351 Watts, and they are all sold as 345W panels.</a:t>
            </a:r>
          </a:p>
          <a:p>
            <a:endParaRPr lang="en-US" b="0" baseline="0" dirty="0" smtClean="0"/>
          </a:p>
          <a:p>
            <a:r>
              <a:rPr lang="en-US" b="0" baseline="0" dirty="0" smtClean="0"/>
              <a:t>By contrast, the Conventional solar cell manufacturing process generates a very wide distribution of output power in the cells, and they need to be binned up into gradations of efficiency, and then put into panels that span a wide range.  For example, panels ranging from 230W to 270W, a +/- 8% spread.  These panels are then binned into 5 Watt increments and sold as 230W, 235W, 240W, … 270W.  </a:t>
            </a:r>
          </a:p>
          <a:p>
            <a:endParaRPr lang="en-US" b="0" baseline="0"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35</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Factor 3: No Light-Induced Degradation</a:t>
            </a:r>
          </a:p>
          <a:p>
            <a:endParaRPr lang="en-US" b="0" baseline="0" dirty="0" smtClean="0"/>
          </a:p>
          <a:p>
            <a:r>
              <a:rPr lang="en-US" dirty="0" smtClean="0"/>
              <a:t>Light Induced Degradation (LID) is a very well documented</a:t>
            </a:r>
            <a:r>
              <a:rPr lang="en-US" baseline="0" dirty="0" smtClean="0"/>
              <a:t> initial loss of panel efficiency in the first few days of exposure to sunlight.  It comes from a chemical reaction that the sun induces in solar cells which are made from “P-type” Silicon ingots.  The Conventional Panels have LID because they are made from P-type Silicon which is less expensive.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Conventional Panels of high quality typically have 1-3% LID.  Lower quality panels can suffer as much as a 5% reduction in power output from LID, because they are using lower-quality cheaper silicon ingots.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BEW/DNV engineering notes that the LID numbers are hard to get from manufacturers, but the generally accepted numbers by power plant buyers are 0.5% to 3.5% for </a:t>
            </a:r>
            <a:r>
              <a:rPr lang="en-US" baseline="0" dirty="0" err="1" smtClean="0"/>
              <a:t>polysilicon</a:t>
            </a:r>
            <a:r>
              <a:rPr lang="en-US" baseline="0" dirty="0" smtClean="0"/>
              <a:t> (which are low-efficiency Conventional Panels), and 2-5% for </a:t>
            </a:r>
            <a:r>
              <a:rPr lang="en-US" baseline="0" dirty="0" err="1" smtClean="0"/>
              <a:t>monosilicon</a:t>
            </a:r>
            <a:r>
              <a:rPr lang="en-US" baseline="0" dirty="0" smtClean="0"/>
              <a:t> (which are the higher efficiency Conventional Panels that we’re comparing against – about 15.3% efficiency or 250 Watts).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SunPower solar cells are made with “N-type” Silicon, which does not have the LID degradation mode at all.  (Note that there are some panels with efficiencies that are higher than the Conventional Panels, which are also built with N-type Silicon, like </a:t>
            </a:r>
            <a:r>
              <a:rPr lang="en-US" baseline="0" dirty="0" err="1" smtClean="0"/>
              <a:t>Yingli’s</a:t>
            </a:r>
            <a:r>
              <a:rPr lang="en-US" baseline="0" dirty="0" smtClean="0"/>
              <a:t> “Panda” panels, LG’s Mono-X Neon panel, and Panasonic panels.)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Note that Conventional solar cell manufacturers can have a significant spread in the amount of LID of their cells, depending on the exact nature of the silicon ingot they are using to create their solar cells. Many Conventional solar cell manufacturers buy silicon ingots from whomever is the cheapest ingot supplier, and do not pay attention to the differences in LID.  The chart shows the variability from third-party research data from a bunch of different batches of cells from the same cell manufacturer.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a general rule, SunPower attributes 2% LID for a good quality Conventional Panel at 15% efficiency.</a:t>
            </a:r>
          </a:p>
          <a:p>
            <a:endParaRPr lang="en-US" baseline="0" dirty="0" smtClean="0"/>
          </a:p>
          <a:p>
            <a:r>
              <a:rPr lang="en-US" baseline="0" dirty="0" smtClean="0"/>
              <a:t>[Sophisticated customers might want to know the difference between Silicon types that solar cells can be made from.  P-type solar cells are made with Boron atoms interspersed in the silicon, and it’s a Boron-related chemical reaction which causes the reduction in efficiency when the solar cell is initially exposed to sunlight.  N-type solar cells are made with Phosphorous atoms interspersed in the silicon, and since there’s no Boron, there’s no LID.  This is not done by Conventional Cells manufacturers because it fundamentally changes the architecture of the solar cell, and requires different manufacturing steps to make a new type of solar cell.  It’s also interesting to note that the purity of the silicon ingot has a big impact on LID, and lower-quality ingots like UMG listed in the table, or Silicon ingots with too much oxygen, will have larger LID.]</a:t>
            </a:r>
          </a:p>
          <a:p>
            <a:endParaRPr lang="en-US" dirty="0" smtClean="0"/>
          </a:p>
          <a:p>
            <a:pPr eaLnBrk="1" hangingPunct="1">
              <a:spcBef>
                <a:spcPct val="0"/>
              </a:spcBef>
            </a:pPr>
            <a:endParaRPr lang="en-US" dirty="0" smtClean="0">
              <a:latin typeface="Arial" pitchFamily="34" charset="0"/>
            </a:endParaRPr>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36</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Factor</a:t>
            </a:r>
            <a:r>
              <a:rPr lang="en-US" b="1" baseline="0" dirty="0" smtClean="0"/>
              <a:t> 4: </a:t>
            </a:r>
            <a:r>
              <a:rPr lang="en-US" sz="1200" b="1" dirty="0" smtClean="0">
                <a:latin typeface="Arial"/>
                <a:cs typeface="Arial"/>
              </a:rPr>
              <a:t>Better Low-Light and Spectral Response</a:t>
            </a:r>
          </a:p>
          <a:p>
            <a:endParaRPr lang="en-US" b="0" dirty="0" smtClean="0"/>
          </a:p>
          <a:p>
            <a:r>
              <a:rPr lang="en-US" b="0" dirty="0" smtClean="0"/>
              <a:t>This</a:t>
            </a:r>
            <a:r>
              <a:rPr lang="en-US" b="0" baseline="0" dirty="0" smtClean="0"/>
              <a:t> plot of data from </a:t>
            </a:r>
            <a:r>
              <a:rPr lang="en-US" b="0" dirty="0" smtClean="0"/>
              <a:t>Photon International</a:t>
            </a:r>
            <a:r>
              <a:rPr lang="en-US" b="0" baseline="0" dirty="0" smtClean="0"/>
              <a:t> shows the output of a solar panel as the light changes from very little sunlight on the left, to full sunlight on the right.</a:t>
            </a:r>
          </a:p>
          <a:p>
            <a:endParaRPr lang="en-US" b="0" baseline="0" dirty="0" smtClean="0"/>
          </a:p>
          <a:p>
            <a:r>
              <a:rPr lang="en-US" b="0" baseline="0" dirty="0" smtClean="0"/>
              <a:t>It’s clear that SunPower’s panels continue to hold their efficiency much better at low light levels relative to Conventional Panels, and in fact Photon wrote that </a:t>
            </a:r>
            <a:r>
              <a:rPr lang="en-US" sz="1200" dirty="0" smtClean="0">
                <a:solidFill>
                  <a:srgbClr val="000000"/>
                </a:solidFill>
                <a:latin typeface="Arial"/>
                <a:cs typeface="Arial"/>
              </a:rPr>
              <a:t>SunPower panels “have a nearly straight efficiency curve with almost no change in the medium-to-high irradiance range and only a minimal drop at low irradiance levels. No other module tested thus far has such an efficiency curve” </a:t>
            </a:r>
            <a:r>
              <a:rPr lang="en-US" sz="1200" b="0" baseline="0" dirty="0" smtClean="0">
                <a:solidFill>
                  <a:srgbClr val="000000"/>
                </a:solidFill>
                <a:latin typeface="Arial"/>
                <a:cs typeface="Arial"/>
              </a:rPr>
              <a:t>… and it’s worth nothing that they’ve tested 100s and 100s of panels.</a:t>
            </a:r>
          </a:p>
          <a:p>
            <a:endParaRPr lang="en-US" b="0" baseline="0" dirty="0" smtClean="0"/>
          </a:p>
          <a:p>
            <a:r>
              <a:rPr lang="en-US" b="0" dirty="0" smtClean="0"/>
              <a:t>[Very sophisticated customers might want to know why SunPower panels do relatively</a:t>
            </a:r>
            <a:r>
              <a:rPr lang="en-US" b="0" baseline="0" dirty="0" smtClean="0"/>
              <a:t> better at low-light conditions.  The answer is that they have a very high “shunt resistance.”  All solar panels have a “shunt resistance” property which specifies a certain constant amount of energy that a panel generates which will be dissipated as heat internally rather than be output.  A high shunt resistance means a small rate of internal energy dissipation, and a low shunt resistance is the opposite.  When the panels are operating in full sun, they are generating a lot of energy and that fixed amount that is internally dissipated is a small fraction of the total output.  But in low light conditions there is less energy generated, and since the dissipated energy is a constant amount, it becomes a larger fraction of the total energy output, and hence the efficiency declines.]</a:t>
            </a:r>
          </a:p>
          <a:p>
            <a:endParaRPr lang="en-US" b="0"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37</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Factor</a:t>
            </a:r>
            <a:r>
              <a:rPr lang="en-US" b="1" baseline="0" dirty="0" smtClean="0"/>
              <a:t> 4: </a:t>
            </a:r>
            <a:r>
              <a:rPr lang="en-US" sz="1200" b="1" dirty="0" smtClean="0">
                <a:latin typeface="Arial"/>
                <a:cs typeface="Arial"/>
              </a:rPr>
              <a:t>Better Low-Light and Spectral Response (continued)</a:t>
            </a:r>
          </a:p>
          <a:p>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This plot shows efficiency of solar panels for each different color light that is coming from the sun.  Ultra-Violet light (the kind that causes sun-burns) is on the left side, and infra-red light (the kind that restaurants use to keep the roast warm while it’s being served at the buffet line) is on the right side.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One can see that the SunPower cells can generate electricity from a broader spectrum of sunlight.  This is part of why the SunPower cells are higher efficiency and therefore more rated watts, but it also impacts the energy output per rated watt.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Mornings and evenings have proportionately more red light (think about the reds in a sunrise or sunset), so while the SunPower panels are producing electricity efficiently, the Conventional Panels cannot use this light effectively.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That means more energy per rated watt because of the times in the day and year when the solar spectrum is more red: SunPower panels start earlier in the day, and run later into the afternoon.  </a:t>
            </a:r>
          </a:p>
          <a:p>
            <a:endParaRPr lang="en-US" b="0" baseline="0" dirty="0" smtClean="0"/>
          </a:p>
          <a:p>
            <a:endParaRPr lang="en-US" dirty="0" smtClean="0">
              <a:solidFill>
                <a:schemeClr val="bg1"/>
              </a:solidFill>
            </a:endParaRPr>
          </a:p>
          <a:p>
            <a:endParaRPr lang="en-US" dirty="0" smtClean="0">
              <a:solidFill>
                <a:schemeClr val="bg1"/>
              </a:solidFill>
            </a:endParaRPr>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38</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Factor</a:t>
            </a:r>
            <a:r>
              <a:rPr lang="en-US" b="1" baseline="0" dirty="0" smtClean="0"/>
              <a:t> 5: </a:t>
            </a:r>
            <a:r>
              <a:rPr lang="en-US" sz="1200" b="1" dirty="0" smtClean="0">
                <a:latin typeface="Arial"/>
                <a:cs typeface="Arial"/>
              </a:rPr>
              <a:t>High-Performance Anti-Reflective Glass</a:t>
            </a:r>
          </a:p>
          <a:p>
            <a:r>
              <a:rPr lang="en-US" b="1" baseline="0" dirty="0" smtClean="0"/>
              <a:t> </a:t>
            </a:r>
          </a:p>
          <a:p>
            <a:r>
              <a:rPr lang="en-US" b="0" baseline="0" dirty="0" smtClean="0"/>
              <a:t>SunPower uses the best performing AR glass in the industry.  That increases the rated watts of each panel, because there’s less reflected light.  </a:t>
            </a:r>
          </a:p>
          <a:p>
            <a:endParaRPr lang="en-US" b="0" baseline="0" dirty="0" smtClean="0"/>
          </a:p>
          <a:p>
            <a:r>
              <a:rPr lang="en-US" b="0" baseline="0" dirty="0" smtClean="0"/>
              <a:t>But it also increases the energy per rated watt, because there are many situations where the light is not coming straight into the glass, and for those situations, more light gets through the glass and onto the solar cells when AR glass is used.  </a:t>
            </a:r>
          </a:p>
          <a:p>
            <a:endParaRPr lang="en-US" b="0" baseline="0" dirty="0" smtClean="0"/>
          </a:p>
          <a:p>
            <a:r>
              <a:rPr lang="en-US" b="0" baseline="0" dirty="0" smtClean="0"/>
              <a:t>Try looking out a regular window at a shallow angle and you’ll find that at a certain angle the window becomes entirely reflective, and is acting like a mirror.  These sharp angles occur daily for a solar panel (early and late hours of the day), and are worse in the winter or for solar installations where the panels are not tilted up very much to face the sun.  When these sharp angles occur and the glass is reflecting the sun, then the light is not entering the solar panel and hitting the solar cells, so there’s no energy generated.</a:t>
            </a:r>
          </a:p>
          <a:p>
            <a:endParaRPr lang="en-US" b="0" baseline="0" dirty="0" smtClean="0"/>
          </a:p>
          <a:p>
            <a:r>
              <a:rPr lang="en-US" b="0" baseline="0" dirty="0" smtClean="0"/>
              <a:t>But with AR glass this refection effect can be pushed out to sharper and sharper angels, so the panel can produce energy for more hours of the day.  The plot above shows that for a panel where the sunlight is hitting it 75 degrees from perpendicular, non-AR glass panels are reduced by about 30% of the power output, and SunPower’s AR glass panels are reduced by about 10%.  The AR glass also helps on cloudy days where the light is coming from every direction, because the solar cells can effectively ‘see’ more of the sky.</a:t>
            </a:r>
          </a:p>
          <a:p>
            <a:endParaRPr lang="en-US" b="0" baseline="0" dirty="0" smtClean="0"/>
          </a:p>
          <a:p>
            <a:r>
              <a:rPr lang="en-US" b="0" baseline="0" dirty="0" smtClean="0"/>
              <a:t>Why is the use of AR glass still unusual in Conventional Panels?   There are 2 primary reasons: </a:t>
            </a:r>
          </a:p>
          <a:p>
            <a:endParaRPr lang="en-US" b="0" baseline="0" dirty="0" smtClean="0"/>
          </a:p>
          <a:p>
            <a:pPr marL="228600" indent="-228600">
              <a:buAutoNum type="arabicPeriod"/>
            </a:pPr>
            <a:r>
              <a:rPr lang="en-US" b="0" baseline="0" dirty="0" smtClean="0"/>
              <a:t>Most Conventional Panel manufacturers are focused entirely on their $/W cost, and AR Glass is more expensive.  They do not measure or focus on the energy advantage (kilowatt-hours) available with AR glass, but only focus on the increase in rated watts, which is often not enough to justify the added cost.</a:t>
            </a:r>
          </a:p>
          <a:p>
            <a:pPr marL="228600" indent="-228600">
              <a:buAutoNum type="arabicPeriod"/>
            </a:pPr>
            <a:r>
              <a:rPr lang="en-US" b="0" baseline="0" dirty="0" smtClean="0"/>
              <a:t>SunPower is in a unique position to capitalize on using an expensive Anti-Reflective glass coating.  Because the cells are so efficient, the additional light that hits the cells from a top-performing AR glass results in relatively more energy output (as compared with a  Conventional efficiency cell), so there’s a larger economic benefit for AR glass for SunPower relative to Conventional Panels.</a:t>
            </a:r>
          </a:p>
          <a:p>
            <a:endParaRPr lang="en-US" b="0" baseline="0" dirty="0" smtClean="0"/>
          </a:p>
          <a:p>
            <a:r>
              <a:rPr lang="en-US" b="0" baseline="0" dirty="0" smtClean="0"/>
              <a:t>One should also be aware that there are many degrees of quality of AR glass coatings, with some top-performers like SunPower’s glass which capture a lot more light at off-angles, and some which do very little.  It takes a chart like the one shown here to know whether a panel will get the full potential energy gain from an AR glass coating.</a:t>
            </a:r>
          </a:p>
          <a:p>
            <a:endParaRPr lang="en-US" b="0" baseline="0" dirty="0" smtClean="0"/>
          </a:p>
          <a:p>
            <a:r>
              <a:rPr lang="en-US" b="0" baseline="0" dirty="0" smtClean="0"/>
              <a:t>The AR glass off-angle performance accounts for 3.0% of 8.2% SunPower production advantage example shown earlier.</a:t>
            </a:r>
          </a:p>
          <a:p>
            <a:endParaRPr lang="en-US" b="0" dirty="0" smtClean="0">
              <a:solidFill>
                <a:schemeClr val="bg1"/>
              </a:solidFill>
            </a:endParaRPr>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39</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SunPower panels provide additional energy production compared to Conventional Panels due to </a:t>
            </a:r>
            <a:r>
              <a:rPr lang="en-US" b="0" dirty="0" smtClean="0"/>
              <a:t>the</a:t>
            </a:r>
            <a:r>
              <a:rPr lang="en-US" b="0" baseline="0" dirty="0" smtClean="0"/>
              <a:t> five factors just reviewed.  </a:t>
            </a:r>
          </a:p>
          <a:p>
            <a:endParaRPr lang="en-US" b="0" baseline="0" dirty="0" smtClean="0"/>
          </a:p>
          <a:p>
            <a:r>
              <a:rPr lang="en-US" b="0" baseline="0" dirty="0" smtClean="0"/>
              <a:t>These factors, and the amount of additional energy, came from BEW’s assessment.  They are an Independent Engineering firm that’s recognized as one of the best in the world, with a specialty in using models to predict solar power plant energy output. </a:t>
            </a:r>
          </a:p>
          <a:p>
            <a:endParaRPr lang="en-US" b="0" baseline="0" dirty="0" smtClean="0"/>
          </a:p>
          <a:p>
            <a:r>
              <a:rPr lang="en-US" b="0" baseline="0" dirty="0" smtClean="0"/>
              <a:t>They used independent lab results from Sandia National Labs which characterize SunPower’s panels in each of these areas, and compared that with Conventional Panels.  </a:t>
            </a:r>
          </a:p>
          <a:p>
            <a:endParaRPr lang="en-US" b="0" baseline="0" dirty="0" smtClean="0"/>
          </a:p>
          <a:p>
            <a:r>
              <a:rPr lang="en-US" b="0" baseline="0" dirty="0" smtClean="0"/>
              <a:t>BEW’s conclusion: </a:t>
            </a:r>
            <a:r>
              <a:rPr lang="en-US" sz="1200" i="1" dirty="0" smtClean="0">
                <a:latin typeface="Arial"/>
                <a:cs typeface="Arial"/>
              </a:rPr>
              <a:t>“Depending on the climate, the type of fixed or tracking structure that has been deployed, and the exact properties of the competitor’s module, the yield edge can reasonably be expected to range from 7% to 9%” for E-Series Panels.</a:t>
            </a:r>
            <a:endParaRPr lang="en-US" b="1" baseline="0" dirty="0" smtClean="0"/>
          </a:p>
          <a:p>
            <a:endParaRPr lang="en-US" b="1" baseline="0" dirty="0" smtClean="0"/>
          </a:p>
          <a:p>
            <a:endParaRPr lang="en-US" b="1" dirty="0" smtClean="0"/>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40</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We’ve now reviewed the 5 factors which lead to the SunPower energy production advantage, as summarized in the bar chart shown here.</a:t>
            </a:r>
          </a:p>
          <a:p>
            <a:endParaRPr lang="en-US" b="0" baseline="0" dirty="0" smtClean="0"/>
          </a:p>
          <a:p>
            <a:r>
              <a:rPr lang="en-US" b="0" baseline="0" dirty="0" smtClean="0"/>
              <a:t>The E-Series generates 7-9% more energy per rated watt compared with a Conventional Panel, and the X-Series generates 8-10% more energy per rated watt.</a:t>
            </a:r>
          </a:p>
          <a:p>
            <a:endParaRPr lang="en-US" b="0" baseline="0" dirty="0" smtClean="0"/>
          </a:p>
          <a:p>
            <a:pPr eaLnBrk="1" hangingPunct="1">
              <a:spcBef>
                <a:spcPct val="0"/>
              </a:spcBef>
              <a:buFont typeface="Wingdings" pitchFamily="2" charset="2"/>
              <a:buNone/>
            </a:pPr>
            <a:r>
              <a:rPr lang="en-US" b="0" baseline="0" dirty="0" smtClean="0">
                <a:latin typeface="Arial" pitchFamily="34" charset="0"/>
              </a:rPr>
              <a:t>How much is that worth?  Well, what’s important is the cost-per-energy-generated, or cost per kilowatt-hour, since that’s what the electric company charges you.  So if you pay $4/Watt for a system that gives you 400 kWh/</a:t>
            </a:r>
            <a:r>
              <a:rPr lang="en-US" b="0" baseline="0" dirty="0" err="1" smtClean="0">
                <a:latin typeface="Arial" pitchFamily="34" charset="0"/>
              </a:rPr>
              <a:t>yr</a:t>
            </a:r>
            <a:r>
              <a:rPr lang="en-US" b="0" baseline="0" dirty="0" smtClean="0">
                <a:latin typeface="Arial" pitchFamily="34" charset="0"/>
              </a:rPr>
              <a:t> of energy, you’d be in the same place if you paid $8/Watt for a system that gives you 800 kWh/yr.  Both the cost and the output doubled, so the cost-per-kWh is the same. </a:t>
            </a:r>
          </a:p>
          <a:p>
            <a:pPr eaLnBrk="1" hangingPunct="1">
              <a:spcBef>
                <a:spcPct val="0"/>
              </a:spcBef>
              <a:buFont typeface="Wingdings" pitchFamily="2" charset="2"/>
              <a:buNone/>
            </a:pPr>
            <a:endParaRPr lang="en-US" b="0" baseline="0" dirty="0" smtClean="0">
              <a:latin typeface="Arial" pitchFamily="34" charset="0"/>
            </a:endParaRPr>
          </a:p>
          <a:p>
            <a:pPr eaLnBrk="1" hangingPunct="1">
              <a:spcBef>
                <a:spcPct val="0"/>
              </a:spcBef>
              <a:buFont typeface="Wingdings" pitchFamily="2" charset="2"/>
              <a:buNone/>
            </a:pPr>
            <a:r>
              <a:rPr lang="en-US" b="0" baseline="0" dirty="0" smtClean="0">
                <a:latin typeface="Arial" pitchFamily="34" charset="0"/>
              </a:rPr>
              <a:t>So an 8% production advantage is worth 8% of the cost of your system … for example, if you look at a $4/W system, that extra energy is equivalent to $0.32/W of added value (that’s 8% of $4.00).</a:t>
            </a:r>
          </a:p>
          <a:p>
            <a:pPr eaLnBrk="1" hangingPunct="1">
              <a:spcBef>
                <a:spcPct val="0"/>
              </a:spcBef>
              <a:buFont typeface="Wingdings" pitchFamily="2" charset="2"/>
              <a:buNone/>
            </a:pPr>
            <a:endParaRPr lang="en-US" b="0" baseline="0" dirty="0" smtClean="0">
              <a:latin typeface="Arial" pitchFamily="34" charset="0"/>
            </a:endParaRPr>
          </a:p>
          <a:p>
            <a:pPr eaLnBrk="1" hangingPunct="1">
              <a:spcBef>
                <a:spcPct val="0"/>
              </a:spcBef>
              <a:buFont typeface="Wingdings" pitchFamily="2" charset="2"/>
              <a:buNone/>
            </a:pPr>
            <a:r>
              <a:rPr lang="en-US" b="0" baseline="0" dirty="0" smtClean="0">
                <a:latin typeface="Arial" pitchFamily="34" charset="0"/>
              </a:rPr>
              <a:t>In other words, as a rule-of-thumb (because other factors can come into play depending on each particular financial situation), you’d be in the same place economically if you paid $4/W for 100 kWh Conventional system, or $4.32/W for 108 kWh (8% more) SunPower system.  Importantly, this is ONLY taking account of the additional energy per rated watt of a SunPower panel, and does not include additional energy over time through the better degradation rate.</a:t>
            </a:r>
          </a:p>
          <a:p>
            <a:endParaRPr lang="en-US" b="0" baseline="0" dirty="0" smtClean="0"/>
          </a:p>
          <a:p>
            <a:endParaRPr lang="en-US" b="0" baseline="0" dirty="0" smtClean="0"/>
          </a:p>
          <a:p>
            <a:endParaRPr lang="en-US" b="1" baseline="0" dirty="0" smtClean="0"/>
          </a:p>
          <a:p>
            <a:endParaRPr lang="en-US" b="1" dirty="0" smtClean="0"/>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41</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Here’s some proof from independent</a:t>
            </a:r>
            <a:r>
              <a:rPr lang="en-US" b="0" baseline="0" dirty="0" smtClean="0"/>
              <a:t> </a:t>
            </a:r>
            <a:r>
              <a:rPr lang="en-US" b="0" dirty="0" smtClean="0"/>
              <a:t>field testing. </a:t>
            </a:r>
          </a:p>
          <a:p>
            <a:endParaRPr lang="en-US" b="0" dirty="0" smtClean="0"/>
          </a:p>
          <a:p>
            <a:r>
              <a:rPr lang="en-US" b="0" dirty="0" smtClean="0"/>
              <a:t>For many years, Photon has</a:t>
            </a:r>
            <a:r>
              <a:rPr lang="en-US" b="0" baseline="0" dirty="0" smtClean="0"/>
              <a:t> been running </a:t>
            </a:r>
            <a:r>
              <a:rPr lang="en-US" b="0" dirty="0" smtClean="0"/>
              <a:t>the</a:t>
            </a:r>
            <a:r>
              <a:rPr lang="en-US" b="0" baseline="0" dirty="0" smtClean="0"/>
              <a:t> most comprehensive study of energy production in the solar industry. </a:t>
            </a:r>
          </a:p>
          <a:p>
            <a:endParaRPr lang="en-US" b="0" baseline="0" dirty="0" smtClean="0"/>
          </a:p>
          <a:p>
            <a:r>
              <a:rPr lang="en-US" b="0" baseline="0" dirty="0" smtClean="0"/>
              <a:t>SunPower previously has not joined this study, because the design differences in SunPower panels make flash-testing them different from Conventional Panels.  Flash-testing is the process by which a light is shone onto the panel, and then the output power is measured to give the panel its rating.  SunPower panels are unique in having a copper foundation, and all that metal causes a slower reaction time to the flash test, and labs which do not slow down their flash testing system will not get an accurate rating.  </a:t>
            </a:r>
          </a:p>
          <a:p>
            <a:endParaRPr lang="en-US" b="0" baseline="0" dirty="0" smtClean="0"/>
          </a:p>
          <a:p>
            <a:r>
              <a:rPr lang="en-US" b="0" baseline="0" dirty="0" smtClean="0"/>
              <a:t>After the 2012 testing, SunPower’s panels had generated the most energy per rated watt and ranked #1 out of the tremendous number of panels being tested.  Taking the performance of the top 10 panel providers, the SunPower panels average 8% more energy per rated watt – in line with the prediction (despite this test happening in Germany, where the high-temperature energy output advantage of SunPower panels doesn’t have as much impact as it would in many warmer sunnier regions). </a:t>
            </a:r>
          </a:p>
          <a:p>
            <a:endParaRPr lang="en-US" b="0" baseline="0" dirty="0" smtClean="0"/>
          </a:p>
          <a:p>
            <a:r>
              <a:rPr lang="en-US" sz="1200" b="0" i="0" u="none" strike="noStrike" kern="1200" baseline="0" dirty="0" smtClean="0">
                <a:solidFill>
                  <a:schemeClr val="tx1"/>
                </a:solidFill>
                <a:latin typeface="Futura Lt BT"/>
                <a:ea typeface="Open Sans" panose="020B0606030504020204" pitchFamily="34" charset="0"/>
                <a:cs typeface="Open Sans" panose="020B0606030504020204" pitchFamily="34" charset="0"/>
              </a:rPr>
              <a:t>Photon’s 2013 rankings did not include SunPower due to Photon’s insolvency and subsequent technical issues resulting in corrupted data and partial reporting.  However, Photon published in their report that, had there been no issue, SunPower would likely have been ranked number 1, 2, and 3 as in 2012.   When comparing the two summer months for which there is data, May and June, SunPower continued to show an 8% yield advantage</a:t>
            </a:r>
            <a:endParaRPr lang="en-US" b="0" baseline="0" dirty="0" smtClean="0"/>
          </a:p>
          <a:p>
            <a:endParaRPr lang="en-US" b="0" baseline="0" dirty="0" smtClean="0"/>
          </a:p>
          <a:p>
            <a:r>
              <a:rPr lang="en-US" b="0" baseline="0" dirty="0" smtClean="0"/>
              <a:t>This is powerful 3</a:t>
            </a:r>
            <a:r>
              <a:rPr lang="en-US" b="0" baseline="30000" dirty="0" smtClean="0"/>
              <a:t>rd</a:t>
            </a:r>
            <a:r>
              <a:rPr lang="en-US" b="0" baseline="0" dirty="0" smtClean="0"/>
              <a:t> party validation of the 7-9% energy advantage of the E-Series SunPower panels.</a:t>
            </a:r>
          </a:p>
          <a:p>
            <a:endParaRPr lang="en-US" b="1" dirty="0" smtClean="0"/>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42</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Here’s another</a:t>
            </a:r>
            <a:r>
              <a:rPr lang="en-US" sz="1200" b="0" baseline="0" dirty="0" smtClean="0"/>
              <a:t> key difference for the SunPower panels – which is actually not counted in the 7-10% energy production advantage example, but can be very important for some installations: the panels have diode protection built into every cell.  That means they are much less impacted by the real-world shading that can happen at many sites … for example, the shadow from electrical wires, vent pipes, and growing trees, or even fallen leaves, bird droppings, and uneven build-up of dirt.</a:t>
            </a:r>
          </a:p>
          <a:p>
            <a:endParaRPr lang="en-US" sz="1200" b="0" baseline="0" dirty="0" smtClean="0"/>
          </a:p>
          <a:p>
            <a:r>
              <a:rPr lang="en-US" sz="1200" b="0" baseline="0" dirty="0" smtClean="0"/>
              <a:t>If a Conventional Cell is shaded, that cell cannot pass electricity, and that single shaded cell will cause a full third of the panel to be bypassed via the panel’s bypass diode.  Over time, this can become a reliability risk because the diodes are really a back-up system and are often not appropriately sized.  When the diode burns out, the electrical current will be forced back through the cells, and will cause hot-spots around the shaded cell that will lead quickly to permanent failure of the panel and the loss of the power from the entire string of panels.</a:t>
            </a:r>
          </a:p>
          <a:p>
            <a:endParaRPr lang="en-US" sz="1200" b="0" baseline="0" dirty="0" smtClean="0"/>
          </a:p>
          <a:p>
            <a:r>
              <a:rPr lang="en-US" sz="1200" b="0" dirty="0" smtClean="0"/>
              <a:t>In contrast,</a:t>
            </a:r>
            <a:r>
              <a:rPr lang="en-US" sz="1200" b="0" baseline="0" dirty="0" smtClean="0"/>
              <a:t> the Maxeon cells are able to pass electricity through even when they are shaded.  That means no reliance on bypass diodes, and it means more energy production in partly shaded conditions.  A single shaded cell will reduce the panel output of a Conventional Panel by 33%, but an E-Series panel by only 11% and an X-Series panel by only 6%.   </a:t>
            </a:r>
            <a:endParaRPr lang="en-US" sz="1200" b="0" dirty="0" smtClean="0"/>
          </a:p>
          <a:p>
            <a:endParaRPr lang="en-US" sz="1200" b="0" dirty="0" smtClean="0"/>
          </a:p>
          <a:p>
            <a:r>
              <a:rPr lang="en-US" sz="1200" b="0" dirty="0" smtClean="0"/>
              <a:t>This was demonstrated in a study</a:t>
            </a:r>
            <a:r>
              <a:rPr lang="en-US" sz="1200" b="0" baseline="0" dirty="0" smtClean="0"/>
              <a:t> conducted by </a:t>
            </a:r>
            <a:r>
              <a:rPr lang="en-US" sz="1200" b="0" baseline="0" dirty="0" err="1" smtClean="0"/>
              <a:t>PVEvolution</a:t>
            </a:r>
            <a:r>
              <a:rPr lang="en-US" sz="1200" b="0" baseline="0" dirty="0" smtClean="0"/>
              <a:t> Lab, an independent test lab owned by the independent engineering firm, DNV-GL.  </a:t>
            </a:r>
          </a:p>
          <a:p>
            <a:endParaRPr lang="en-US" sz="1200" b="0" dirty="0" smtClean="0"/>
          </a:p>
          <a:p>
            <a:r>
              <a:rPr lang="en-US" sz="1200" b="0" dirty="0" smtClean="0"/>
              <a:t>They setup</a:t>
            </a:r>
            <a:r>
              <a:rPr lang="en-US" sz="1200" b="0" baseline="0" dirty="0" smtClean="0"/>
              <a:t> b</a:t>
            </a:r>
            <a:r>
              <a:rPr lang="en-US" sz="1200" b="0" dirty="0" smtClean="0"/>
              <a:t>oth SunPower and Conventional Panels in </a:t>
            </a:r>
            <a:r>
              <a:rPr lang="en-US" sz="1200" b="0" baseline="0" dirty="0" smtClean="0"/>
              <a:t>identically shaded real-world conditions and compared the energy production.  Each setup was a string of 8 panels, four of which had a leaf shading a single cell, plus each setup had two vent pipes on the south edge of the panels and a tree on the east side which caused shadows to sweep across parts of the array as the sun crossed the sky.  Every day the energy output was measured and compared to un-shaded energy production. </a:t>
            </a:r>
          </a:p>
          <a:p>
            <a:endParaRPr lang="en-US" sz="1200" b="0" baseline="0" dirty="0" smtClean="0"/>
          </a:p>
          <a:p>
            <a:r>
              <a:rPr lang="en-US" sz="1200" b="0" baseline="0" dirty="0" smtClean="0"/>
              <a:t>The results are shown in the plot: </a:t>
            </a:r>
            <a:r>
              <a:rPr lang="en-US" sz="1200" kern="1200" dirty="0" smtClean="0">
                <a:solidFill>
                  <a:schemeClr val="tx1"/>
                </a:solidFill>
                <a:effectLst/>
                <a:latin typeface="Futura Lt BT"/>
                <a:ea typeface="Open Sans" panose="020B0606030504020204" pitchFamily="34" charset="0"/>
                <a:cs typeface="Open Sans" panose="020B0606030504020204" pitchFamily="34" charset="0"/>
              </a:rPr>
              <a:t>SunPower’s X-Series panels produced 30% more energy than the Conventional Panels – very low because of improvements in the diode protection we’ve made with these new panels.  The E-Series panels yielded 20% more energy.  The Conventional system’s performance</a:t>
            </a:r>
            <a:r>
              <a:rPr lang="en-US" sz="1200" kern="1200" baseline="0" dirty="0" smtClean="0">
                <a:solidFill>
                  <a:schemeClr val="tx1"/>
                </a:solidFill>
                <a:effectLst/>
                <a:latin typeface="Futura Lt BT"/>
                <a:ea typeface="Open Sans" panose="020B0606030504020204" pitchFamily="34" charset="0"/>
                <a:cs typeface="Open Sans" panose="020B0606030504020204" pitchFamily="34" charset="0"/>
              </a:rPr>
              <a:t> was reduced by almost 1/3 </a:t>
            </a:r>
            <a:r>
              <a:rPr lang="en-US" sz="1200" b="0" baseline="0" dirty="0" smtClean="0"/>
              <a:t>on the normal string inverters.  We also compared against a Conventional system where each panel had its own micro-inverter, and the result was essentially the same: 28% reduction energy … the micro-inverter didn’t make any real difference.  </a:t>
            </a:r>
            <a:br>
              <a:rPr lang="en-US" sz="1200" b="0" baseline="0" dirty="0" smtClean="0"/>
            </a:br>
            <a:endParaRPr lang="en-US" sz="1200" b="0" baseline="0" dirty="0" smtClean="0"/>
          </a:p>
          <a:p>
            <a:r>
              <a:rPr lang="en-US" sz="1200" b="0" baseline="0" dirty="0" smtClean="0"/>
              <a:t>So the E-Series had 20% higher yield compared with the Conventional Panels (with or without micro-inverters), and the X-Series had 30% higher yield than Conventional Panels.  </a:t>
            </a:r>
          </a:p>
          <a:p>
            <a:endParaRPr lang="en-US" sz="1200" b="0" baseline="0" dirty="0" smtClean="0"/>
          </a:p>
          <a:p>
            <a:r>
              <a:rPr lang="en-US" sz="1200" kern="1200" dirty="0" smtClean="0">
                <a:solidFill>
                  <a:schemeClr val="tx1"/>
                </a:solidFill>
                <a:effectLst/>
                <a:latin typeface="Futura Lt BT"/>
                <a:ea typeface="Open Sans" panose="020B0606030504020204" pitchFamily="34" charset="0"/>
                <a:cs typeface="Open Sans" panose="020B0606030504020204" pitchFamily="34" charset="0"/>
              </a:rPr>
              <a:t>We do not generally recommend setting up panels in partly shaded conditions, since it lowers yield;</a:t>
            </a:r>
            <a:r>
              <a:rPr lang="en-US" sz="1200" b="0" baseline="0" dirty="0" smtClean="0"/>
              <a:t> but, in the real world this happens regardless of how the systems is designed (e.g. fallen leaves, tree growth), and sometimes it even makes sense to do this in the design, given the constraints of maximizing the system size on a roof (e.g. getting close to vents and chimneys).  It’s important to know that the SunPower panels will generate far more energy in these conditions compared with Conventional Panels, and can operate without any impact on the reliability and lifetime of the panel.</a:t>
            </a:r>
          </a:p>
          <a:p>
            <a:endParaRPr lang="en-US" sz="1200" b="0" baseline="0" dirty="0" smtClean="0"/>
          </a:p>
          <a:p>
            <a:r>
              <a:rPr lang="en-US" sz="1200" b="0" baseline="0" dirty="0" smtClean="0"/>
              <a:t>This additional energy per rated watt due to more production in partially shaded conditions is NOT factored into that 7-9% energy advantage because it depends on the particularities of a site, and some sites have no shading or soiling.</a:t>
            </a:r>
          </a:p>
          <a:p>
            <a:endParaRPr lang="en-US" sz="1200" b="0" baseline="0" dirty="0" smtClean="0"/>
          </a:p>
          <a:p>
            <a:r>
              <a:rPr lang="en-US" sz="1200" b="0" baseline="0" dirty="0" smtClean="0"/>
              <a:t>[Some customers might ask: “why didn’t the micro-inverter help … I thought they are designed to handle partly shaded conditions?”  Answer: A micro-inverter is doing the same thing as a string inverter to get the maximum power out of a panel – it’s just doing that on a single panel rather than a string of several panels at the same time.  So there’s no benefit in energy production for a micro-inverter unless either of the following is true: </a:t>
            </a:r>
          </a:p>
          <a:p>
            <a:endParaRPr lang="en-US" sz="1200" b="0" baseline="0" dirty="0" smtClean="0"/>
          </a:p>
          <a:p>
            <a:pPr lvl="1">
              <a:buFont typeface="Arial" pitchFamily="34" charset="0"/>
              <a:buChar char="•"/>
            </a:pPr>
            <a:r>
              <a:rPr lang="en-US" sz="1200" b="0" baseline="0" dirty="0" smtClean="0"/>
              <a:t> You cannot </a:t>
            </a:r>
            <a:r>
              <a:rPr lang="en-US" sz="1200" b="0" i="0" baseline="0" dirty="0" smtClean="0"/>
              <a:t>have all the panels in a string aimed in the same direction.  If you have small sections of roofs aimed in different directions that you want to use for panels, then you need micro-inverters to get the most out of each individual panel.</a:t>
            </a:r>
          </a:p>
          <a:p>
            <a:pPr lvl="1">
              <a:buFont typeface="Arial" pitchFamily="34" charset="0"/>
              <a:buChar char="•"/>
            </a:pPr>
            <a:r>
              <a:rPr lang="en-US" sz="1200" b="0" i="0" baseline="0" dirty="0" smtClean="0"/>
              <a:t> If you have two or more strings sharing the same MPP tracker (Max-Power-Point tracker”), and only one of those strings is shaded, then those two strings will have different maximum-power-points, and the shaded string will bring down the power of the unshaded string.  This can be overcome by putting the panels on micro-inverters, or by putting the strings on different MPP </a:t>
            </a:r>
            <a:r>
              <a:rPr lang="en-US" sz="1200" b="0" baseline="0" dirty="0" smtClean="0"/>
              <a:t>trackers (for example, inverters are starting to offer two MPP trackers).</a:t>
            </a:r>
          </a:p>
          <a:p>
            <a:pPr lvl="0">
              <a:buFont typeface="Arial" pitchFamily="34" charset="0"/>
              <a:buNone/>
            </a:pPr>
            <a:endParaRPr lang="en-US" sz="1200" b="0" baseline="0" dirty="0" smtClean="0"/>
          </a:p>
          <a:p>
            <a:pPr lvl="0">
              <a:buFont typeface="Arial" pitchFamily="34" charset="0"/>
              <a:buNone/>
            </a:pPr>
            <a:r>
              <a:rPr lang="en-US" sz="1200" b="0" baseline="0" dirty="0" smtClean="0"/>
              <a:t>Note that a third possible situation for micro-inverter benefits is not related to performance, but rather to installation costs.  For very small systems, it may be easier to install micro-inverter-fitted panels rather than a string inverter.]</a:t>
            </a:r>
          </a:p>
          <a:p>
            <a:endParaRPr lang="en-US" sz="1200" b="0" baseline="0" dirty="0" smtClean="0"/>
          </a:p>
          <a:p>
            <a:r>
              <a:rPr lang="en-US" sz="1200" b="0" baseline="0" dirty="0" smtClean="0"/>
              <a:t>[Very technically savvy customers might ask “what does ‘diode protection built in’ really mean?”  Answer: a Conventional Cell has a reverse break-down voltage of -15 to -17 volts, and the breakdown is defect-driven and very local on the cell and causes high temperatures and permanent damage.  The bypass diode of the panel protects the cell from ever getting past about -10V, so this “reverse-biased breakdown” is prevented from happening and this damage doesn’t occur is long as the bypass diode is working.  But also there’s no energy production in the third of the panel that’s been bypassed.  The SunPower Maxeon cell, however, has a -5.5V reverse-bias break-down voltage for E-Series panels, and -2.5V for X-Series panels, and when they are in a reversed-biased condition (meaning they are being forced to pass through the current from the rest of the cells, even though they are shaded), they breakdown evenly over the entire area of the cell with much lower temperatures and no damage to the cell or the panel.]</a:t>
            </a:r>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43</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If you have example solar cells to show your customer, this is a good time to pull them out.  You can point out each of the differences on the cells as you walk them through this slide.  SunPower offers sales kits on the partner portal which contain SunPower and Conventional Cells for comparison.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first difference to point out is that the entire back of the SunPower cell is the copper foundation.  This thick copper is actually plated with tin and offers tremendous resilience to corrosion.  Panels are made with a glass front, and with the solar cells encased in a tough clear plastic.  Over the first few weeks of operation, water penetrates through the plastic and begins to corrode the metal on the solar cells.  The key weakness for the Conventional Cell design is the very thin lines of metal paste on the front of the cell.  These lines need to carry the electricity into the cell, but they are problematic because they are actually blocking the sunlight from hitting the silicon and making electricity.  So to have decent power output, these lines need to be as thin as possible, and just big enough to carry the electricity.  But as the water gradually corrodes those thin metal lines, the resistance of the solar panel goes up, it becomes harder to pass the electricity through the solar cells, and the power output goes down.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In contrast, the SunPower cell is designed with no metal on the front, and the entire back surface can be covered with a thick copper foundation, so no compromise needs to be made to have thin metal lines.  This copper is actually plated with tin, to make it even further resistant to corrosion, and to make it easier to solder.  Not only is there much less corrosion happening to the tin-plated copper compared with the silver-aluminum paste, but also there can be far more corrosion before there’s any change in the power output of the panel, since there is much more copper than what’s necessary to handle the electricity.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Interestingly, the reason for this design actually comes from SunPower’s heritage.  When the company was founded in 1985, it was developing solar cells for concentrating solar systems: where mirrors and lenses were used to focus the sun down onto the silicon.  That was why the metal needed to all be on the back of the cell, and that was why there is so much metal: concentrated sun creates much more electricity in the same sized silicon cell, and that means thicker metal is needed to carry that power.  This design stayed over the years even as SunPower transitioned to the standard non-concentrating designs, and has resulted in this much more reliable solar cell.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second difference to point out is how the electricity flows into, and out of, the silicon of the cell.  For SunPower, the electricity is transported to every part of the cell from the copper foundation which covers the entire back of the cell and gets the electricity in and out of the silicon.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In contrast, the Conventional Cell has a much more challenging task.  The electricity is carried to the silicon through two thin copper ribbons which can be seen as the larger shiny silver bars in the picture on the right.  These copper ribbons need to be soldered onto two strips of metal paste which extend all the way along the length of the Conventional Cell, both top and bottom.  This is a very challenging solder process, since it’s soldering the copper ribbons onto the metal paste which has been baked into the silicon.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But the big challenge for the Conventional design comes from what’s called “thermal expansion.”  When you mount a solar panel on your roof, it goes from being as cold as the night-time air every night, to being as hot as a black roof on a sunny day.  That’s often a swing from 50F to 150F every day.  The challenge comes because the copper ribbon wants to get longer when it’s hot, and shorter when it’s cold … but the silicon cell that it’s soldered onto hardly changes in size as the temperature changes.  That creates a daily push-and-pull cycle which focuses tremendous stress on the solder connection between the copper ribbon and the silicon cell.  Over time this repeated push-pull cycling causes the solder bond to break or the silicon cell to crack.  When this happens, the electricity can no longer flow through the solar cells in the panel, and the power is severely reduced.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[Occasional question from a technical customer: “if the SunPower cell is covered in copper, then why isn’t that under the same push-pull stress as the Conventional Cell?”  Answer:   The key is that the SunPower cell distributes that stress through the entire area of the cell, so it’s never very high.  The problem with the Conventional Cell design is that the stress is all concentrated into the small solder connection between the ribbon and the silicon.  It’s like the difference between the amount of pressure that a floor needs to withstand when there’s someone standing with boots on, compared with someone standing with pointed high-heels … the high-heels concentrate all the weight onto a small spot, which causes a much higher level of stress.]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third difference to point out is how the electricity gets from one cell to the next.  A solar panel is very much like a stack of batteries: the electricity (really the “current”) goes from cell to cell, and each cell contributes about half a volt.  By wiring a string of several solar panels together on the roof, you’re essentially creating a stack of about 600 to 1000 solar cells, and that creates the 300-500 volts of electricity that your system generates.  BUT every single cell needs to have that electricity pass through it for the system to work, and that means the connection from one cell to the next cell is critical.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SunPower design accomplishes this with what we affectionately call the “dog-bone.”  It’s a solid copper bar you can see in the bottom of the left picture.  There are three solder pads which take the electricity from the lower cell at the bottom of the picture, bring it onto the dog-bone, and then three solder pads to send the electricity into the next cell, which is the middle of the picture.  The solder connection from the copper bar to the copper foundation is the most common and robust connection in the electronics industry: tin-plated copper soldered to tin-plated copper.  And the three pads offer double-redundancy.  If the solder connection under one, or even two, of those pads is broken, the electricity can still flow through the third pad.  Note also that there are holes in the dog-bone near the solder pads.  Those holes allow the cells to move around more easily without stressing the solder connections, since the push-pull of the temperature cycles can also make the cells move with respect to each other.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In contrast, the Conventional Cell has two narrow copper ribbons which carry the electricity from the top of one cell to the bottom of the next cell.  In between cells, all the stress from cell-to-cell movement is focused on those copper ribbons.  And when one breaks, there’s no redundancy in the design – part of the cell will no longer be able to pass the electricity.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fourth and final difference between the SunPower Maxeon cell design and the Conventional Cell design which causes big differences in reliability is what happens when the silicon cracks.  Silicon is a very brittle material, and solar cells are essentially extremely thin glass wafers – only 200 microns – double the width of a human hair.  So they crack fairly easily from the stresses from temperature cycling and the push-pull from the copper ribbons.  They can also crack during shipping and installation, or during big storms or impacts, or when someone is walking on panels (which is a bad idea).</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Because the SunPower Maxeon cell is entirely covered on the back with the copper foundation that brings the electricity into and back out of every part of the silicon, the cracks in the silicon have very little effect.  They lower the power output of the silicon in the area extremely close to the crack, but the rest of the silicon remains a part of the electrical path because it’s connected to the foundation.  The copper foundation does not crack because the copper is very flexible and ductile (the opposite of the brittle silicon wafer).  Because all the silicon remains connected to the electrical circuit that carries all the electricity, there is almost no power loss from cracks in cell.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In contrast, cracked silicon in Conventional Cells can cause large areas of the silicon to no longer be connected to the electrical circuit.  Any time an area of silicon is not connected through a line of metal paste to the copper ribbons that bring electricity from cell-to-cell, that area of silicon is no longer part of the circuit, and is essentially dead.  This happens frequently when a cell is cracked, because the metal paste offers zero strength to hold cracked silicon pieces together – it’s like a conductive paint.  And when the broken part of the silicon separates by even a nanometer, the electrical connection through the metal paste is lost and the cell has dead areas.  This results in very significant power loss.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[For more technical customers, you can further explain that a solar system is also like a string of batteries, whereby each battery needs to deliver the same current to have the most power output, and one bad battery in a string of good batteries will bring down the performance of the entire string to the level of the bad battery because it can’t deliver the same current.  What happens in a solar panel is that a cell with significant cracked dead areas cannot keep up with the amount of electricity of the rest of the cells, and the electricity will need to flow through the bypass diode.  Since there are 3 bypass diodes per panel, each protecting one third of the cells from this situation, a full third of the power output from a panel will be lost from a single cracked cell that has too much dead area – the electricity will have to go through the bypass diode rather than the solar cells.]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So now I’ve shown you how the fundamentally different design of the Maxeon cell – the copper foundation – results in a much more durable cell.  Like the electric car that doesn’t have any piston rings or muffler to fail, the Maxeon cell has designed out the failure modes associated with copper ribbons soldered to silicon with baked-on metal paste.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Next we’ll tie this theoretical understanding into real-world examples and test results.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7</a:t>
            </a:fld>
            <a:endParaRPr lang="en-US" dirty="0"/>
          </a:p>
        </p:txBody>
      </p:sp>
    </p:spTree>
    <p:extLst>
      <p:ext uri="{BB962C8B-B14F-4D97-AF65-F5344CB8AC3E}">
        <p14:creationId xmlns="" xmlns:p14="http://schemas.microsoft.com/office/powerpoint/2010/main" val="1272884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indent="-112713">
              <a:buFont typeface="Arial" pitchFamily="34" charset="0"/>
              <a:buChar char="•"/>
            </a:pPr>
            <a:r>
              <a:rPr lang="en-US" sz="1200" dirty="0" smtClean="0"/>
              <a:t>When solar cells are shaded from trees or soiling, they develop a counter voltage to match the current from the neighboring cells, causing the shaded cell to heat up.  </a:t>
            </a:r>
            <a:br>
              <a:rPr lang="en-US" sz="1200" dirty="0" smtClean="0"/>
            </a:br>
            <a:r>
              <a:rPr lang="en-US" sz="1200" dirty="0" smtClean="0"/>
              <a:t>The total amount of heat and size of the area which dissipates the heat depends on the cell design.</a:t>
            </a:r>
            <a:r>
              <a:rPr lang="en-US" sz="600" dirty="0" smtClean="0"/>
              <a:t/>
            </a:r>
            <a:br>
              <a:rPr lang="en-US" sz="600" dirty="0" smtClean="0"/>
            </a:br>
            <a:endParaRPr lang="en-US" sz="600" dirty="0" smtClean="0"/>
          </a:p>
          <a:p>
            <a:pPr marL="112713" indent="-112713">
              <a:buFont typeface="Arial" pitchFamily="34" charset="0"/>
              <a:buChar char="•"/>
            </a:pPr>
            <a:r>
              <a:rPr lang="en-US" sz="1200" b="1" dirty="0" smtClean="0"/>
              <a:t>Conventional Cells develop localized hot spots when shaded</a:t>
            </a:r>
            <a:r>
              <a:rPr lang="en-US" sz="1200" dirty="0" smtClean="0"/>
              <a:t>, which can reach temperatures high enough to destroy the cell</a:t>
            </a:r>
            <a:r>
              <a:rPr lang="en-US" sz="1200" baseline="30000" dirty="0" smtClean="0"/>
              <a:t>1</a:t>
            </a:r>
            <a:r>
              <a:rPr lang="en-US" sz="1200" dirty="0" smtClean="0"/>
              <a:t>.  As a result, </a:t>
            </a:r>
            <a:r>
              <a:rPr lang="en-US" sz="1200" b="1" dirty="0" smtClean="0"/>
              <a:t>these panels depend on diodes</a:t>
            </a:r>
            <a:r>
              <a:rPr lang="en-US" sz="1200" dirty="0" smtClean="0"/>
              <a:t> in the junction box to bypass a shaded cell, resulting in 33% power loss – even when just one cell is shaded</a:t>
            </a:r>
            <a:r>
              <a:rPr lang="en-US" sz="1200" baseline="30000" dirty="0" smtClean="0"/>
              <a:t>2</a:t>
            </a:r>
            <a:r>
              <a:rPr lang="en-US" sz="1200" dirty="0" smtClean="0"/>
              <a:t>. </a:t>
            </a:r>
            <a:br>
              <a:rPr lang="en-US" sz="1200" dirty="0" smtClean="0"/>
            </a:br>
            <a:r>
              <a:rPr lang="en-US" sz="1200" b="1" dirty="0" smtClean="0"/>
              <a:t>Frequent shading ages diodes faster, and failed diodes do not protect the cells from hot spots </a:t>
            </a:r>
            <a:r>
              <a:rPr lang="en-US" sz="1200" dirty="0" smtClean="0"/>
              <a:t>under shade.</a:t>
            </a:r>
            <a:r>
              <a:rPr lang="en-US" sz="600" dirty="0" smtClean="0"/>
              <a:t/>
            </a:r>
            <a:br>
              <a:rPr lang="en-US" sz="600" dirty="0" smtClean="0"/>
            </a:br>
            <a:endParaRPr lang="en-US" sz="600" dirty="0" smtClean="0"/>
          </a:p>
          <a:p>
            <a:pPr marL="112713" indent="-112713">
              <a:buFont typeface="Arial" pitchFamily="34" charset="0"/>
              <a:buChar char="•"/>
            </a:pPr>
            <a:r>
              <a:rPr lang="en-US" sz="1200" b="1" dirty="0" smtClean="0"/>
              <a:t>SunPower cells have a unique architecture which manages shading differently than Conventional Cells.  </a:t>
            </a:r>
            <a:br>
              <a:rPr lang="en-US" sz="1200" b="1" dirty="0" smtClean="0"/>
            </a:br>
            <a:r>
              <a:rPr lang="en-US" sz="1200" dirty="0" smtClean="0"/>
              <a:t>When shaded, they generate 90% less heat, uniformly across the cell, so the temperature stays lower.  </a:t>
            </a:r>
            <a:br>
              <a:rPr lang="en-US" sz="1200" dirty="0" smtClean="0"/>
            </a:br>
            <a:r>
              <a:rPr lang="en-US" sz="1200" b="1" dirty="0" smtClean="0"/>
              <a:t>Since cells run reliably under shade, SunPower uses diodes to optimize energy yield.  </a:t>
            </a:r>
            <a:br>
              <a:rPr lang="en-US" sz="1200" b="1" dirty="0" smtClean="0"/>
            </a:br>
            <a:r>
              <a:rPr lang="en-US" sz="1200" dirty="0" smtClean="0"/>
              <a:t>In SunPower panels, a diode only activates once several cells are shaded and the waste heat from shaded cells outweighs the energy harvest from the unshaded cells.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44</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SunPower’s challenge is to have our partners use energy production models which accurately calculate energy output. Often modeling tools such as </a:t>
            </a:r>
            <a:r>
              <a:rPr lang="en-US" b="0" baseline="0" dirty="0" err="1" smtClean="0"/>
              <a:t>PVSyst</a:t>
            </a:r>
            <a:r>
              <a:rPr lang="en-US" b="0" baseline="0" dirty="0" smtClean="0"/>
              <a:t> and </a:t>
            </a:r>
            <a:r>
              <a:rPr lang="en-US" b="0" baseline="0" dirty="0" err="1" smtClean="0"/>
              <a:t>PVWatts</a:t>
            </a:r>
            <a:r>
              <a:rPr lang="en-US" b="0" baseline="0" dirty="0" smtClean="0"/>
              <a:t> do not account for the 5 factors previously discussed. This is especially true with </a:t>
            </a:r>
            <a:r>
              <a:rPr lang="en-US" b="0" baseline="0" dirty="0" err="1" smtClean="0"/>
              <a:t>PVWatts</a:t>
            </a:r>
            <a:r>
              <a:rPr lang="en-US" b="0" baseline="0" dirty="0" smtClean="0"/>
              <a:t> where a manufacturer’s brand can not even be identified so there’s no possibility to demonstrate the SunPower energy production advantage.  That leads us to our next topic …</a:t>
            </a:r>
            <a:endParaRPr lang="en-US" b="1" baseline="0" dirty="0" smtClean="0"/>
          </a:p>
          <a:p>
            <a:endParaRPr lang="en-US" b="0" dirty="0" smtClean="0"/>
          </a:p>
          <a:p>
            <a:r>
              <a:rPr lang="en-US" b="0" dirty="0" smtClean="0"/>
              <a:t>What people</a:t>
            </a:r>
            <a:r>
              <a:rPr lang="en-US" b="0" baseline="0" dirty="0" smtClean="0"/>
              <a:t> are actually buying when they by a solar system is the promise of future energy production: nothing is more important than getting that estimate of future energy production as accurate as possible.</a:t>
            </a:r>
          </a:p>
          <a:p>
            <a:endParaRPr lang="en-US" b="0" baseline="0" dirty="0" smtClean="0"/>
          </a:p>
          <a:p>
            <a:r>
              <a:rPr lang="en-US" b="0" baseline="0" dirty="0" smtClean="0"/>
              <a:t>So it’s critical to use an accurate tool, and </a:t>
            </a:r>
            <a:r>
              <a:rPr lang="en-US" b="0" baseline="0" dirty="0" err="1" smtClean="0"/>
              <a:t>PVSim</a:t>
            </a:r>
            <a:r>
              <a:rPr lang="en-US" b="0" baseline="0" dirty="0" smtClean="0"/>
              <a:t> is the best tool available.  And it’s free and already available to you.</a:t>
            </a:r>
          </a:p>
          <a:p>
            <a:endParaRPr lang="en-US" b="0" baseline="0" dirty="0" smtClean="0"/>
          </a:p>
          <a:p>
            <a:r>
              <a:rPr lang="en-US" b="0" baseline="0" dirty="0" smtClean="0"/>
              <a:t>The accuracy of this energy prediction software was evaluated by BEW, a very sophisticated Independent Engineering firm which specializes in doing accurate energy production estimates for massive Solar Power Plants.  They reported that </a:t>
            </a:r>
          </a:p>
          <a:p>
            <a:pPr marL="171450" indent="-171450">
              <a:buFont typeface="Arial" pitchFamily="34" charset="0"/>
              <a:buChar char="•"/>
            </a:pPr>
            <a:r>
              <a:rPr lang="en-US" dirty="0" smtClean="0"/>
              <a:t>“</a:t>
            </a:r>
            <a:r>
              <a:rPr lang="en-US" dirty="0" err="1" smtClean="0"/>
              <a:t>PVSim</a:t>
            </a:r>
            <a:r>
              <a:rPr lang="en-US" dirty="0" smtClean="0"/>
              <a:t> is an accurate simulator for SunPower and non-SunPower PV systems.  For SunPower systems, it offers a simple approach with little user adjustment necessary.  For non-SunPower systems, it allows for extensive customization of a broad range of input parameters as needed.  It incorporates advances algorithms and defaults based on data from a large fleet of installed systems to provide accurate results without the need for extensive knowledge of PV physics by the user”</a:t>
            </a:r>
          </a:p>
          <a:p>
            <a:endParaRPr lang="en-US" dirty="0" smtClean="0"/>
          </a:p>
          <a:p>
            <a:r>
              <a:rPr lang="en-US" dirty="0" err="1" smtClean="0"/>
              <a:t>PVSim</a:t>
            </a:r>
            <a:r>
              <a:rPr lang="en-US" dirty="0" smtClean="0"/>
              <a:t> is more robust and unbiased than the other tools because it uses the Sandia National Labs Performance Model with module coefficients established through 3rd party Sandia testing … that eliminates gaming of the modeling programs by manufacturers through self-reported and </a:t>
            </a:r>
            <a:r>
              <a:rPr lang="en-US" dirty="0" err="1" smtClean="0"/>
              <a:t>unvalidated</a:t>
            </a:r>
            <a:r>
              <a:rPr lang="en-US" dirty="0" smtClean="0"/>
              <a:t> datasheets.</a:t>
            </a:r>
          </a:p>
          <a:p>
            <a:endParaRPr lang="en-US" dirty="0" smtClean="0"/>
          </a:p>
          <a:p>
            <a:r>
              <a:rPr lang="en-US" dirty="0" smtClean="0"/>
              <a:t>BEW Engineering also reported that: </a:t>
            </a:r>
          </a:p>
          <a:p>
            <a:pPr marL="171450" indent="-171450">
              <a:buFont typeface="Arial" pitchFamily="34" charset="0"/>
              <a:buChar char="•"/>
            </a:pPr>
            <a:r>
              <a:rPr lang="en-US" dirty="0" smtClean="0"/>
              <a:t>“BEW using </a:t>
            </a:r>
            <a:r>
              <a:rPr lang="en-US" dirty="0" err="1" smtClean="0"/>
              <a:t>PVSim</a:t>
            </a:r>
            <a:r>
              <a:rPr lang="en-US" dirty="0" smtClean="0"/>
              <a:t> obtained results closer to measurements than BEW using </a:t>
            </a:r>
            <a:r>
              <a:rPr lang="en-US" dirty="0" err="1" smtClean="0"/>
              <a:t>PVSyst</a:t>
            </a:r>
            <a:r>
              <a:rPr lang="en-US" dirty="0" smtClean="0"/>
              <a:t> with comparable modeling assumptions.” </a:t>
            </a:r>
          </a:p>
          <a:p>
            <a:pPr marL="171450" indent="-171450">
              <a:buFont typeface="Arial" pitchFamily="34" charset="0"/>
              <a:buChar char="•"/>
            </a:pPr>
            <a:r>
              <a:rPr lang="en-US" dirty="0" smtClean="0"/>
              <a:t>“Compared to measured data, PVWATTS is 10-30% low in annual energy, and modeled-to-measured power correlations are poor.”  Please do not use </a:t>
            </a:r>
            <a:r>
              <a:rPr lang="en-US" dirty="0" err="1" smtClean="0"/>
              <a:t>PVWatts</a:t>
            </a:r>
            <a:r>
              <a:rPr lang="en-US" dirty="0" smtClean="0"/>
              <a:t> for anything.  (In fact, even NREL, the makers of </a:t>
            </a:r>
            <a:r>
              <a:rPr lang="en-US" dirty="0" err="1" smtClean="0"/>
              <a:t>PVWatts</a:t>
            </a:r>
            <a:r>
              <a:rPr lang="en-US" dirty="0" smtClean="0"/>
              <a:t>, do not recommend it for predicting system energy for real systems – it’s supposed to only give a rough idea of energy production for solar education purposes.)</a:t>
            </a:r>
          </a:p>
          <a:p>
            <a:pPr marL="171450" indent="-171450">
              <a:buFont typeface="Arial" pitchFamily="34" charset="0"/>
              <a:buChar char="•"/>
            </a:pPr>
            <a:r>
              <a:rPr lang="en-US" dirty="0" smtClean="0"/>
              <a:t>“</a:t>
            </a:r>
            <a:r>
              <a:rPr lang="en-US" dirty="0" err="1" smtClean="0"/>
              <a:t>PVSim</a:t>
            </a:r>
            <a:r>
              <a:rPr lang="en-US" dirty="0" smtClean="0"/>
              <a:t> generally uses state-of-the-art algorithms that should yield accurate results.”</a:t>
            </a:r>
          </a:p>
          <a:p>
            <a:endParaRPr lang="en-US" b="0" baseline="0" dirty="0" smtClean="0"/>
          </a:p>
          <a:p>
            <a:r>
              <a:rPr lang="en-US" b="0" baseline="0" dirty="0" smtClean="0"/>
              <a:t>Best of all, you can use this state-of-the-art tool for free, anytime you want, on the web!</a:t>
            </a:r>
          </a:p>
          <a:p>
            <a:endParaRPr lang="en-US" b="0" baseline="0" dirty="0" smtClean="0"/>
          </a:p>
          <a:p>
            <a:endParaRPr lang="en-US" b="0" baseline="0" dirty="0" smtClean="0"/>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45</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ea typeface="ＭＳ Ｐゴシック" pitchFamily="73" charset="-128"/>
              </a:rPr>
              <a:t>SunPower’s Maxeon cell is what drives our efficiency – the highest in the world by far for any commercially available solar panel.  Period.</a:t>
            </a:r>
          </a:p>
          <a:p>
            <a:pPr eaLnBrk="1" hangingPunct="1"/>
            <a:endParaRPr lang="en-US" dirty="0" smtClean="0">
              <a:latin typeface="Arial" pitchFamily="34" charset="0"/>
              <a:ea typeface="ＭＳ Ｐゴシック" pitchFamily="73" charset="-128"/>
            </a:endParaRPr>
          </a:p>
          <a:p>
            <a:pPr eaLnBrk="1" hangingPunct="1"/>
            <a:r>
              <a:rPr lang="en-US" dirty="0" smtClean="0">
                <a:latin typeface="Arial" pitchFamily="34" charset="0"/>
                <a:ea typeface="ＭＳ Ｐゴシック" pitchFamily="73" charset="-128"/>
              </a:rPr>
              <a:t>Don’t be fooled by claims around particular sub-classifications</a:t>
            </a:r>
            <a:r>
              <a:rPr lang="en-US" baseline="0" dirty="0" smtClean="0">
                <a:latin typeface="Arial" pitchFamily="34" charset="0"/>
                <a:ea typeface="ＭＳ Ｐゴシック" pitchFamily="73" charset="-128"/>
              </a:rPr>
              <a:t> of </a:t>
            </a:r>
            <a:r>
              <a:rPr lang="en-US" dirty="0" smtClean="0">
                <a:latin typeface="Arial" pitchFamily="34" charset="0"/>
                <a:ea typeface="ＭＳ Ｐゴシック" pitchFamily="73" charset="-128"/>
              </a:rPr>
              <a:t>technologies: like “18% = world-record </a:t>
            </a:r>
            <a:r>
              <a:rPr lang="en-US" i="1" dirty="0" smtClean="0">
                <a:latin typeface="Arial" pitchFamily="34" charset="0"/>
                <a:ea typeface="ＭＳ Ｐゴシック" pitchFamily="73" charset="-128"/>
              </a:rPr>
              <a:t>poly-Si</a:t>
            </a:r>
            <a:r>
              <a:rPr lang="en-US" dirty="0" smtClean="0">
                <a:latin typeface="Arial" pitchFamily="34" charset="0"/>
                <a:ea typeface="ＭＳ Ｐゴシック" pitchFamily="73" charset="-128"/>
              </a:rPr>
              <a:t>  cell efficiency,” or “18% = highest efficiency </a:t>
            </a:r>
            <a:r>
              <a:rPr lang="en-US" i="1" dirty="0" smtClean="0">
                <a:latin typeface="Arial" pitchFamily="34" charset="0"/>
                <a:ea typeface="ＭＳ Ｐゴシック" pitchFamily="73" charset="-128"/>
              </a:rPr>
              <a:t>cell that uses screen-printing</a:t>
            </a:r>
            <a:r>
              <a:rPr lang="en-US" dirty="0" smtClean="0">
                <a:latin typeface="Arial" pitchFamily="34" charset="0"/>
                <a:ea typeface="ＭＳ Ｐゴシック" pitchFamily="73" charset="-128"/>
              </a:rPr>
              <a:t>,” or “</a:t>
            </a:r>
            <a:r>
              <a:rPr lang="en-US" i="1" dirty="0" smtClean="0">
                <a:latin typeface="Arial" pitchFamily="34" charset="0"/>
                <a:ea typeface="ＭＳ Ｐゴシック" pitchFamily="73" charset="-128"/>
              </a:rPr>
              <a:t>highest HIT-cell</a:t>
            </a:r>
            <a:r>
              <a:rPr lang="en-US" dirty="0" smtClean="0">
                <a:latin typeface="Arial" pitchFamily="34" charset="0"/>
                <a:ea typeface="ＭＳ Ｐゴシック" pitchFamily="73" charset="-128"/>
              </a:rPr>
              <a:t> efficiency.”  These</a:t>
            </a:r>
            <a:r>
              <a:rPr lang="en-US" baseline="0" dirty="0" smtClean="0">
                <a:latin typeface="Arial" pitchFamily="34" charset="0"/>
                <a:ea typeface="ＭＳ Ｐゴシック" pitchFamily="73" charset="-128"/>
              </a:rPr>
              <a:t> claims are all reducing the comparison points to a smaller set of technologies.  </a:t>
            </a:r>
          </a:p>
          <a:p>
            <a:pPr eaLnBrk="1" hangingPunct="1"/>
            <a:endParaRPr lang="en-US" baseline="0" dirty="0" smtClean="0">
              <a:latin typeface="Arial" pitchFamily="34" charset="0"/>
              <a:ea typeface="ＭＳ Ｐゴシック" pitchFamily="73" charset="-128"/>
            </a:endParaRPr>
          </a:p>
          <a:p>
            <a:pPr eaLnBrk="1" hangingPunct="1"/>
            <a:r>
              <a:rPr lang="en-US" baseline="0" dirty="0" smtClean="0">
                <a:latin typeface="Arial" pitchFamily="34" charset="0"/>
                <a:ea typeface="ＭＳ Ｐゴシック" pitchFamily="73" charset="-128"/>
              </a:rPr>
              <a:t>Bottom line: SunPower holds the world record for most efficient panels, at 22.4%, and SunPower sells the highest efficiency panels you can buy and put on your roof – and that means the most energy you can get from your roof.  Full stop.</a:t>
            </a:r>
            <a:endParaRPr lang="en-US" dirty="0" smtClean="0">
              <a:latin typeface="Arial" pitchFamily="34" charset="0"/>
              <a:ea typeface="ＭＳ Ｐゴシック" pitchFamily="73" charset="-128"/>
            </a:endParaRPr>
          </a:p>
          <a:p>
            <a:pPr eaLnBrk="1" hangingPunct="1"/>
            <a:endParaRPr lang="en-US" dirty="0" smtClean="0">
              <a:latin typeface="Arial" pitchFamily="34" charset="0"/>
              <a:ea typeface="ＭＳ Ｐゴシック" pitchFamily="73" charset="-128"/>
            </a:endParaRPr>
          </a:p>
          <a:p>
            <a:pPr eaLnBrk="1" hangingPunct="1"/>
            <a:r>
              <a:rPr lang="en-US" dirty="0" smtClean="0">
                <a:latin typeface="Arial" pitchFamily="34" charset="0"/>
                <a:ea typeface="ＭＳ Ｐゴシック" pitchFamily="73" charset="-128"/>
              </a:rPr>
              <a:t>The chart shows the various different technologies,</a:t>
            </a:r>
            <a:r>
              <a:rPr lang="en-US" baseline="0" dirty="0" smtClean="0">
                <a:latin typeface="Arial" pitchFamily="34" charset="0"/>
                <a:ea typeface="ＭＳ Ｐゴシック" pitchFamily="73" charset="-128"/>
              </a:rPr>
              <a:t> and where they are at the cell-efficiency level (not the panel efficiencies, which are lower).  SunPower continues to out-innovate the competition, and has even widened the gap with the Maxeon Gen 3 cell – which makes up the X-Series panels.</a:t>
            </a:r>
          </a:p>
          <a:p>
            <a:pPr eaLnBrk="1" hangingPunct="1"/>
            <a:endParaRPr lang="en-US" dirty="0" smtClean="0">
              <a:latin typeface="Arial" pitchFamily="34" charset="0"/>
              <a:ea typeface="ＭＳ Ｐゴシック" pitchFamily="73" charset="-128"/>
            </a:endParaRPr>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47</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300"/>
              </a:spcAft>
              <a:buClrTx/>
              <a:buSzTx/>
              <a:buFontTx/>
              <a:buNone/>
              <a:tabLst/>
              <a:defRPr/>
            </a:pPr>
            <a:r>
              <a:rPr lang="en-US" dirty="0" smtClean="0">
                <a:latin typeface="Arial" pitchFamily="34" charset="0"/>
                <a:ea typeface="ＭＳ Ｐゴシック" pitchFamily="73" charset="-128"/>
              </a:rPr>
              <a:t>SunPower has led the industry in developing more reliable, more efficient, and more powerful solar for decades.  These</a:t>
            </a:r>
            <a:r>
              <a:rPr lang="en-US" baseline="0" dirty="0" smtClean="0">
                <a:latin typeface="Arial" pitchFamily="34" charset="0"/>
                <a:ea typeface="ＭＳ Ｐゴシック" pitchFamily="73" charset="-128"/>
              </a:rPr>
              <a:t> gains are the result of significant and continuous investment in bleeding edge research and development, and SunPower’s technical leadership is </a:t>
            </a:r>
            <a:r>
              <a:rPr lang="en-US" dirty="0" smtClean="0">
                <a:latin typeface="Arial" pitchFamily="34" charset="0"/>
                <a:ea typeface="ＭＳ Ｐゴシック" pitchFamily="73" charset="-128"/>
              </a:rPr>
              <a:t>demonstrated through number of issued patents</a:t>
            </a:r>
            <a:r>
              <a:rPr lang="en-US" baseline="0" dirty="0" smtClean="0">
                <a:latin typeface="Arial" pitchFamily="34" charset="0"/>
                <a:ea typeface="ＭＳ Ｐゴシック" pitchFamily="73" charset="-128"/>
              </a:rPr>
              <a:t>, where SunPower is the industry leader.</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48</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SunPower’s X-Series panels are the best</a:t>
            </a:r>
            <a:r>
              <a:rPr lang="en-US" b="0" baseline="0" dirty="0" smtClean="0"/>
              <a:t> panel on the market in every dimension:  Energy, Reliability, Efficiency and Aesthetics.</a:t>
            </a:r>
          </a:p>
          <a:p>
            <a:endParaRPr lang="en-US" b="0" baseline="0" dirty="0" smtClean="0"/>
          </a:p>
          <a:p>
            <a:r>
              <a:rPr lang="en-US" b="0" baseline="0" dirty="0" smtClean="0"/>
              <a:t>The most power from your roof from the highest efficiency: 41% more energy compared with the same sized Conventional array that made of the standard 15.3% efficiency panels.</a:t>
            </a:r>
          </a:p>
          <a:p>
            <a:endParaRPr lang="en-US" b="0" baseline="0" dirty="0" smtClean="0"/>
          </a:p>
          <a:p>
            <a:r>
              <a:rPr lang="en-US" b="0" baseline="0" dirty="0" smtClean="0"/>
              <a:t>More energy production per rated watt: enhanced beyond the 7-9% advantage (over Conventional Panels) that the E-Series has, with an even better temperature coefficient, for an 8-10% energy production advantage in year 1.  </a:t>
            </a:r>
          </a:p>
          <a:p>
            <a:endParaRPr lang="en-US" b="0" baseline="0" dirty="0" smtClean="0"/>
          </a:p>
          <a:p>
            <a:r>
              <a:rPr lang="en-US" b="0" baseline="0" dirty="0" smtClean="0"/>
              <a:t>Combining that with the same unmatched reliability of the E-Series – it’s built on the same copper foundation – means an average of 21% more energy per rated watt each year over the first 25 years.</a:t>
            </a:r>
          </a:p>
          <a:p>
            <a:pPr>
              <a:buFont typeface="Arial" pitchFamily="34" charset="0"/>
              <a:buNone/>
            </a:pPr>
            <a:endParaRPr lang="en-US" b="0" baseline="0" dirty="0" smtClean="0"/>
          </a:p>
          <a:p>
            <a:pPr>
              <a:buFont typeface="Arial" pitchFamily="34" charset="0"/>
              <a:buNone/>
            </a:pPr>
            <a:r>
              <a:rPr lang="en-US" b="0" baseline="0" dirty="0" smtClean="0"/>
              <a:t>It also offers an unparalleled aesthetic.  Like the E-Series panels, they have a clean elegant look with no metal lines on the front of each cell.  The X-Series further improves this look with an even blacker cell – allowing the Signature Black X-Series panel.  Mounted on a roof, they look like a sleek flat-panel high-definition TVs!  This is the only choice for customers who are concerned that Conventional solar detracts from the appearance of their home.</a:t>
            </a:r>
          </a:p>
          <a:p>
            <a:pPr>
              <a:buFont typeface="Arial" pitchFamily="34" charset="0"/>
              <a:buNone/>
            </a:pPr>
            <a:endParaRPr lang="en-US" b="0" baseline="0" dirty="0" smtClean="0"/>
          </a:p>
          <a:p>
            <a:pPr>
              <a:buFont typeface="Arial" pitchFamily="34" charset="0"/>
              <a:buNone/>
            </a:pPr>
            <a:r>
              <a:rPr lang="en-US" b="0" baseline="0" dirty="0" smtClean="0"/>
              <a:t>Finally, for situations where the solar installation is sometimes in partial shade, the X-Series is unparalleled in maintaining its energy production.</a:t>
            </a:r>
          </a:p>
          <a:p>
            <a:pPr>
              <a:buFont typeface="Arial" pitchFamily="34" charset="0"/>
              <a:buNone/>
            </a:pPr>
            <a:endParaRPr lang="en-US" b="0" baseline="0" dirty="0" smtClean="0"/>
          </a:p>
          <a:p>
            <a:pPr>
              <a:buFont typeface="Arial" pitchFamily="34" charset="0"/>
              <a:buNone/>
            </a:pPr>
            <a:r>
              <a:rPr lang="en-US" b="0" baseline="0" dirty="0" smtClean="0"/>
              <a:t>This is the best panel on the planet – hands down!</a:t>
            </a:r>
          </a:p>
          <a:p>
            <a:pPr>
              <a:buFont typeface="Arial" pitchFamily="34" charset="0"/>
              <a:buNone/>
            </a:pPr>
            <a:endParaRPr lang="en-US" b="0" baseline="0" dirty="0" smtClean="0"/>
          </a:p>
          <a:p>
            <a:pPr>
              <a:buFont typeface="Arial" pitchFamily="34" charset="0"/>
              <a:buNone/>
            </a:pPr>
            <a:endParaRPr lang="en-US" b="0" baseline="0" dirty="0" smtClean="0"/>
          </a:p>
          <a:p>
            <a:pPr>
              <a:buFont typeface="Arial" pitchFamily="34" charset="0"/>
              <a:buNone/>
            </a:pPr>
            <a:endParaRPr lang="en-US" b="0" baseline="0" dirty="0" smtClean="0"/>
          </a:p>
          <a:p>
            <a:pPr>
              <a:buFont typeface="Arial" pitchFamily="34" charset="0"/>
              <a:buNone/>
            </a:pPr>
            <a:endParaRPr lang="en-US" b="0" baseline="0" dirty="0" smtClean="0"/>
          </a:p>
          <a:p>
            <a:pPr>
              <a:buFont typeface="Arial" pitchFamily="34" charset="0"/>
              <a:buNone/>
            </a:pPr>
            <a:r>
              <a:rPr lang="en-US" b="0" baseline="0" dirty="0" smtClean="0"/>
              <a:t>  </a:t>
            </a:r>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49</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To the customer, the primary benefit of high efficiency is getting more energy</a:t>
            </a:r>
            <a:r>
              <a:rPr lang="en-US" b="0" baseline="0" dirty="0" smtClean="0"/>
              <a:t> from their available roof.  “Available roof” is generally much smaller than the entire roof, since only south-facing and relatively unshaded areas of the roof can be used for solar installations.  The house on the right shows how the tree shading can be avoided with the smaller-sized SunPower installation, and still attain the same rated watts.</a:t>
            </a:r>
          </a:p>
          <a:p>
            <a:endParaRPr lang="en-US" b="0" baseline="0" dirty="0" smtClean="0"/>
          </a:p>
          <a:p>
            <a:r>
              <a:rPr lang="en-US" b="0" baseline="0" dirty="0" smtClean="0"/>
              <a:t>If the customer deploys the same sized solar system – the same number of panels – then the SunPower array will generate 70% more energy over the first 25 years of operation compared with the Conventional system.</a:t>
            </a:r>
          </a:p>
          <a:p>
            <a:endParaRPr lang="en-US" b="0" baseline="0" dirty="0" smtClean="0"/>
          </a:p>
          <a:p>
            <a:r>
              <a:rPr lang="en-US" b="0" baseline="0" dirty="0" smtClean="0"/>
              <a:t>The picture on the left shows a schematic of a house with two 6.2kW rated systems where the Conventional system just doesn’t fit.  It takes 25 250W Conventional Panels to get to the same rating as 18 345W SunPower panels … and the SunPower system </a:t>
            </a:r>
            <a:r>
              <a:rPr lang="en-US" b="0" i="1" baseline="0" dirty="0" smtClean="0"/>
              <a:t>at the same rating</a:t>
            </a:r>
            <a:r>
              <a:rPr lang="en-US" b="0" baseline="0" dirty="0" smtClean="0"/>
              <a:t>  will generate an average of 21% more energy each year over the first 25 years, which means only 15 panels are necessary to generate the same energy as the 25 panel Conventional system.</a:t>
            </a:r>
          </a:p>
          <a:p>
            <a:endParaRPr lang="en-US" b="0" baseline="0" dirty="0" smtClean="0"/>
          </a:p>
          <a:p>
            <a:r>
              <a:rPr lang="en-US" b="0" baseline="0" dirty="0" smtClean="0"/>
              <a:t>If you’re comparing SunPower X-Series against Conventional 250W panels – and you can only install the same number of each panel – then the </a:t>
            </a:r>
            <a:r>
              <a:rPr lang="en-US" sz="1200" dirty="0" smtClean="0">
                <a:latin typeface="Arial" pitchFamily="34" charset="0"/>
                <a:cs typeface="Arial" pitchFamily="34" charset="0"/>
              </a:rPr>
              <a:t>SunPower system will deliver 60% more energy in the first year (from the higher efficiency</a:t>
            </a:r>
            <a:r>
              <a:rPr lang="en-US" sz="1200" baseline="0" dirty="0" smtClean="0">
                <a:latin typeface="Arial" pitchFamily="34" charset="0"/>
                <a:cs typeface="Arial" pitchFamily="34" charset="0"/>
              </a:rPr>
              <a:t> and more energy per rated watt)</a:t>
            </a:r>
            <a:r>
              <a:rPr lang="en-US" sz="1200" dirty="0" smtClean="0">
                <a:latin typeface="Arial" pitchFamily="34" charset="0"/>
                <a:cs typeface="Arial" pitchFamily="34" charset="0"/>
              </a:rPr>
              <a:t>.  After 25 years, the difference will grow to almost 100% more energy (from the lower degradation rate with time) … for </a:t>
            </a:r>
            <a:r>
              <a:rPr lang="en-US" sz="1200" i="1" dirty="0" smtClean="0">
                <a:latin typeface="Arial" pitchFamily="34" charset="0"/>
                <a:cs typeface="Arial" pitchFamily="34" charset="0"/>
              </a:rPr>
              <a:t>an average of 70% more energy each year</a:t>
            </a:r>
            <a:r>
              <a:rPr lang="en-US" sz="1200" dirty="0" smtClean="0">
                <a:latin typeface="Arial" pitchFamily="34" charset="0"/>
                <a:cs typeface="Arial" pitchFamily="34" charset="0"/>
              </a:rPr>
              <a:t>.</a:t>
            </a:r>
            <a:endParaRPr lang="en-US" b="0" baseline="0" dirty="0" smtClean="0"/>
          </a:p>
          <a:p>
            <a:endParaRPr lang="en-US" b="0" baseline="0" dirty="0" smtClean="0"/>
          </a:p>
          <a:p>
            <a:r>
              <a:rPr lang="en-US" b="0" baseline="0" dirty="0" smtClean="0"/>
              <a:t>For customers with enough available roof to meet their current energy demands, this additional energy generation provides flexibility for the future.  With extra available roof space still unused, the SunPower system can easily be expanded, for example, if the customer buys an electric car in the future – which would very significantly increase their electricity usage.</a:t>
            </a:r>
          </a:p>
          <a:p>
            <a:endParaRPr lang="en-US" b="0" baseline="0" dirty="0" smtClean="0"/>
          </a:p>
          <a:p>
            <a:endParaRPr lang="en-US" b="0" baseline="0" dirty="0" smtClean="0"/>
          </a:p>
          <a:p>
            <a:endParaRPr lang="en-US" b="0" baseline="0"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50</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economic benefits, many customers are interested in going solar because of the environmental and social benefits of clean energy.  However, the value chain for solar products remains opaque as the industry matures, and it is difficult to understand the total environmental and social impact of the sourcing, production, installation, and disposal of solar panels.  SunPower demonstrates its leadership in having a transparent and responsible product life cycle from start to finish through t</a:t>
            </a:r>
            <a:r>
              <a:rPr lang="en-US" dirty="0" smtClean="0"/>
              <a:t>he Cradle to Cradle Certified Product Standard.</a:t>
            </a:r>
          </a:p>
          <a:p>
            <a:endParaRPr lang="en-US" dirty="0" smtClean="0"/>
          </a:p>
          <a:p>
            <a:r>
              <a:rPr lang="en-US" dirty="0" smtClean="0"/>
              <a:t>This stringent standard evaluates products and their manufacturers based on achievement in 5 categories:</a:t>
            </a:r>
          </a:p>
          <a:p>
            <a:r>
              <a:rPr lang="en-US" dirty="0" smtClean="0"/>
              <a:t>Material Health - Products ingredients are inventoried throughout the supply chain and evaluated for impacts to human and ecological health</a:t>
            </a:r>
          </a:p>
          <a:p>
            <a:r>
              <a:rPr lang="en-US" dirty="0" smtClean="0"/>
              <a:t>Material Reutilization - Products are designed to either biodegrade safely as a biological nutrient or to be recycled into new products as a technical nutrient</a:t>
            </a:r>
          </a:p>
          <a:p>
            <a:r>
              <a:rPr lang="en-US" dirty="0" smtClean="0"/>
              <a:t>Renewable Energy and Carbon Management - The criteria at each level build toward the expectation of carbon neutrality and powering all operations with 100 percent renewable energy</a:t>
            </a:r>
          </a:p>
          <a:p>
            <a:r>
              <a:rPr lang="en-US" dirty="0" smtClean="0"/>
              <a:t>Water Stewardship - Processes are designed to regard water as a precious resource for all living things and at each level progress is made toward the expectation of all effluent being clean enough to drink</a:t>
            </a:r>
          </a:p>
          <a:p>
            <a:r>
              <a:rPr lang="en-US" dirty="0" smtClean="0"/>
              <a:t>Social Fairness - Company operations are designed to celebrate all people and natural systems and progress is made toward having a wholly beneficial impact on the planet</a:t>
            </a:r>
          </a:p>
          <a:p>
            <a:endParaRPr lang="en-US" dirty="0" smtClean="0"/>
          </a:p>
          <a:p>
            <a:r>
              <a:rPr lang="en-US" dirty="0" smtClean="0"/>
              <a:t>C2C</a:t>
            </a:r>
            <a:r>
              <a:rPr lang="en-US" baseline="0" dirty="0" smtClean="0"/>
              <a:t> certification is more than just a title, in fact, it qualifies for </a:t>
            </a:r>
            <a:r>
              <a:rPr lang="en-US" baseline="0" dirty="0" smtClean="0">
                <a:solidFill>
                  <a:srgbClr val="FF0000"/>
                </a:solidFill>
              </a:rPr>
              <a:t>X</a:t>
            </a:r>
            <a:r>
              <a:rPr lang="en-US" baseline="0" dirty="0" smtClean="0"/>
              <a:t> additional points under the LEED program for buildings.  When combined with other points, SunPower panels can contribute up to </a:t>
            </a:r>
            <a:r>
              <a:rPr lang="en-US" baseline="0" dirty="0" smtClean="0">
                <a:solidFill>
                  <a:srgbClr val="FF0000"/>
                </a:solidFill>
              </a:rPr>
              <a:t>Y</a:t>
            </a:r>
            <a:r>
              <a:rPr lang="en-US" baseline="0" dirty="0" smtClean="0"/>
              <a:t> points, or over </a:t>
            </a:r>
            <a:r>
              <a:rPr lang="en-US" baseline="0" dirty="0" smtClean="0">
                <a:solidFill>
                  <a:srgbClr val="FF0000"/>
                </a:solidFill>
              </a:rPr>
              <a:t>Z</a:t>
            </a:r>
            <a:r>
              <a:rPr lang="en-US" baseline="0" dirty="0" smtClean="0"/>
              <a:t>% of those required for a building to receive LEED </a:t>
            </a:r>
            <a:r>
              <a:rPr lang="en-US" baseline="0" dirty="0" err="1" smtClean="0"/>
              <a:t>certificaiton</a:t>
            </a:r>
            <a:r>
              <a:rPr lang="en-US" baseline="0" dirty="0" smtClean="0"/>
              <a:t>.</a:t>
            </a:r>
            <a:endParaRPr lang="en-US"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52</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Energy Payback Time is another way to measure environmental impact.  It’s the amount of time that the solar panel takes before it’s generated all the energy that it took to make that same panel.  Only after that</a:t>
            </a:r>
            <a:r>
              <a:rPr lang="en-US" b="0" baseline="0" dirty="0" smtClean="0"/>
              <a:t> amount of energy is “paid back” is the solar panel contributing to a reduction in green-house gasses.  </a:t>
            </a:r>
          </a:p>
          <a:p>
            <a:endParaRPr lang="en-US" b="0" baseline="0" dirty="0" smtClean="0"/>
          </a:p>
          <a:p>
            <a:r>
              <a:rPr lang="en-US" b="0" baseline="0" dirty="0" smtClean="0"/>
              <a:t>The Energy Payback for the high efficiency SunPower panels is uniquely short – 1.4 years – since virtually the same materials are being used, but the panels are much higher power.</a:t>
            </a:r>
          </a:p>
          <a:p>
            <a:endParaRPr lang="en-US" b="0"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53</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300"/>
              </a:spcAft>
              <a:buClrTx/>
              <a:buSzTx/>
              <a:buFontTx/>
              <a:buNone/>
              <a:tabLst/>
              <a:defRPr/>
            </a:pPr>
            <a:r>
              <a:rPr lang="en-US" sz="1200" kern="1200" dirty="0" smtClean="0">
                <a:solidFill>
                  <a:schemeClr val="tx1"/>
                </a:solidFill>
                <a:effectLst/>
                <a:latin typeface="Futura Lt BT"/>
                <a:ea typeface="Open Sans" panose="020B0606030504020204" pitchFamily="34" charset="0"/>
                <a:cs typeface="Open Sans" panose="020B0606030504020204" pitchFamily="34" charset="0"/>
              </a:rPr>
              <a:t>SunPower panels have undergone independent third party toxicity testing and show no significant levels of heavy metals usually associated with solar panels.  As a result, removal, reuse, or recycling of SunPower panels does not require hazardous waste handling procedures.  This provides more flexibility to system owners by lowering costs associated with hazardous waste disposal at decommissioning, reducing risk from future regulations, and increasing panel resale value. This flexibility ultimately lowers risks associated with system sales and increases project profitability. When combined with SunPower’s fast energy payback time, long product life, and clean footprint, system owners have peace of mind that their solar panels are clean from start to finish. </a:t>
            </a:r>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54</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Here are the charts we started with, and if you take away one thing from this,</a:t>
            </a:r>
            <a:r>
              <a:rPr lang="en-US" b="0" dirty="0" smtClean="0"/>
              <a:t> it should be these numbers!</a:t>
            </a:r>
          </a:p>
          <a:p>
            <a:endParaRPr lang="en-US" b="0" baseline="0" dirty="0" smtClean="0"/>
          </a:p>
          <a:p>
            <a:r>
              <a:rPr lang="en-US" b="0" baseline="0" dirty="0" smtClean="0"/>
              <a:t>The bar chart on the left summarizes the 5 factors which lead to the SunPower E-Series energy production advantage in year 1 of 7-9% more energy per rated watt compared with a Conventional Panel.  </a:t>
            </a:r>
          </a:p>
          <a:p>
            <a:endParaRPr lang="en-US" b="0" baseline="0" dirty="0" smtClean="0"/>
          </a:p>
          <a:p>
            <a:r>
              <a:rPr lang="en-US" b="0" baseline="0" dirty="0" smtClean="0"/>
              <a:t>That initial 8% (to use a typical number) is where the orange SunPower bar in the upper right chart starts out in year 1.  Then over the 25 years you can see that increase in energy increasing because of the slower rate of degradation of the SunPower panels (0.25% vs. 1.0%).  In fact, in year 25, if the Conventional Panels are still functioning, you’ll have 35% more energy from the SunPower system compared with the Conventional system.  If you look at this entire first 25 year period, starting at 8% more and ending with 35% more, then </a:t>
            </a:r>
            <a:r>
              <a:rPr lang="en-US" b="1" baseline="0" dirty="0" smtClean="0"/>
              <a:t>you have an average of 20% more energy per rated watt.</a:t>
            </a:r>
          </a:p>
          <a:p>
            <a:endParaRPr lang="en-US" b="0" baseline="0" dirty="0" smtClean="0"/>
          </a:p>
          <a:p>
            <a:pPr eaLnBrk="1" hangingPunct="1">
              <a:spcBef>
                <a:spcPct val="0"/>
              </a:spcBef>
              <a:buFont typeface="Wingdings" pitchFamily="2" charset="2"/>
              <a:buNone/>
            </a:pPr>
            <a:r>
              <a:rPr lang="en-US" b="0" baseline="0" dirty="0" smtClean="0">
                <a:latin typeface="Arial" pitchFamily="34" charset="0"/>
              </a:rPr>
              <a:t>How much is that worth?  Well, what’s important is the cost-per-energy-generated, or cost per kilowatt-hour, since that’s what the electric company charges you.  So if you pay $4/Watt for a system that gives you 400 kWh/</a:t>
            </a:r>
            <a:r>
              <a:rPr lang="en-US" b="0" baseline="0" dirty="0" err="1" smtClean="0">
                <a:latin typeface="Arial" pitchFamily="34" charset="0"/>
              </a:rPr>
              <a:t>yr</a:t>
            </a:r>
            <a:r>
              <a:rPr lang="en-US" b="0" baseline="0" dirty="0" smtClean="0">
                <a:latin typeface="Arial" pitchFamily="34" charset="0"/>
              </a:rPr>
              <a:t> of energy, you’d be in the same place if you paid $8/Watt for a system that gives you 800 kWh/yr.  Both the cost and the output doubled, so the cost-per-kWh is the same. </a:t>
            </a:r>
          </a:p>
          <a:p>
            <a:pPr eaLnBrk="1" hangingPunct="1">
              <a:spcBef>
                <a:spcPct val="0"/>
              </a:spcBef>
              <a:buFont typeface="Wingdings" pitchFamily="2" charset="2"/>
              <a:buNone/>
            </a:pPr>
            <a:endParaRPr lang="en-US" b="0" baseline="0" dirty="0" smtClean="0">
              <a:latin typeface="Arial" pitchFamily="34" charset="0"/>
            </a:endParaRPr>
          </a:p>
          <a:p>
            <a:pPr eaLnBrk="1" hangingPunct="1">
              <a:spcBef>
                <a:spcPct val="0"/>
              </a:spcBef>
              <a:buFont typeface="Wingdings" pitchFamily="2" charset="2"/>
              <a:buNone/>
            </a:pPr>
            <a:r>
              <a:rPr lang="en-US" b="0" baseline="0" dirty="0" smtClean="0">
                <a:latin typeface="Arial" pitchFamily="34" charset="0"/>
              </a:rPr>
              <a:t>So a 20% production advantage is worth about 20% of the cost of your system … for example, if you look at a $4/W system, that extra energy is equivalent to $0.80/W of added value.</a:t>
            </a:r>
          </a:p>
          <a:p>
            <a:pPr eaLnBrk="1" hangingPunct="1">
              <a:spcBef>
                <a:spcPct val="0"/>
              </a:spcBef>
              <a:buFont typeface="Wingdings" pitchFamily="2" charset="2"/>
              <a:buNone/>
            </a:pPr>
            <a:endParaRPr lang="en-US" b="0" baseline="0" dirty="0" smtClean="0">
              <a:latin typeface="Arial" pitchFamily="34" charset="0"/>
            </a:endParaRPr>
          </a:p>
          <a:p>
            <a:pPr eaLnBrk="1" hangingPunct="1">
              <a:spcBef>
                <a:spcPct val="0"/>
              </a:spcBef>
              <a:buFont typeface="Wingdings" pitchFamily="2" charset="2"/>
              <a:buNone/>
            </a:pPr>
            <a:r>
              <a:rPr lang="en-US" b="0" baseline="0" dirty="0" smtClean="0">
                <a:latin typeface="Arial" pitchFamily="34" charset="0"/>
              </a:rPr>
              <a:t>In other words, as a rule-of-thumb (because other factors can come into play depending on each particular financial situation), you’d be in the same place economically if you paid $4/W for 100 kWh Conventional system, or $4.80/W for 120 kWh (20% more) SunPower system.</a:t>
            </a:r>
          </a:p>
          <a:p>
            <a:endParaRPr lang="en-US" b="0" baseline="0" dirty="0" smtClean="0"/>
          </a:p>
          <a:p>
            <a:r>
              <a:rPr lang="en-US" b="0" baseline="0" dirty="0" smtClean="0"/>
              <a:t>The situation becomes even more dramatic when comparing two systems of the same physical size, as the chart in the lower right shows.  The much higher efficiency of the SunPower panels (20.4% for E-Series vs. 15.3% for Conventional Panels), creates a huge increase in the year 1 energy: 50% more.  That grows over the 25 year period because of SunPower’s high reliability, to 80% more energy – so the average throughout this first 25 year period is 60% more energy from a SunPower system compared with a Conventional system of the same physical size.</a:t>
            </a:r>
          </a:p>
          <a:p>
            <a:endParaRPr lang="en-US" b="0" baseline="0" dirty="0" smtClean="0"/>
          </a:p>
          <a:p>
            <a:r>
              <a:rPr lang="en-US" b="0" baseline="0" dirty="0" smtClean="0"/>
              <a:t>(Note, of course, that the SunPower system is designed to continue operating for many more years, while the Conventional system, if it’s still operational, is near the end of its useful life.)</a:t>
            </a:r>
            <a:endParaRPr lang="en-US" b="0" dirty="0" smtClean="0"/>
          </a:p>
          <a:p>
            <a:endParaRPr lang="en-US" b="0" dirty="0" smtClean="0"/>
          </a:p>
          <a:p>
            <a:endParaRPr lang="en-US" b="1" dirty="0" smtClean="0"/>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56</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Arial" pitchFamily="34" charset="0"/>
              </a:rPr>
              <a:t>So what happens</a:t>
            </a:r>
            <a:r>
              <a:rPr lang="en-US" baseline="0" dirty="0" smtClean="0">
                <a:latin typeface="Arial" pitchFamily="34" charset="0"/>
              </a:rPr>
              <a:t> in the real world?  This cell cracking is very common.  </a:t>
            </a:r>
          </a:p>
          <a:p>
            <a:pPr eaLnBrk="1" hangingPunct="1">
              <a:spcBef>
                <a:spcPct val="0"/>
              </a:spcBef>
            </a:pPr>
            <a:endParaRPr lang="en-US" baseline="0" dirty="0" smtClean="0">
              <a:latin typeface="Arial" pitchFamily="34" charset="0"/>
            </a:endParaRPr>
          </a:p>
          <a:p>
            <a:pPr eaLnBrk="1" hangingPunct="1">
              <a:spcBef>
                <a:spcPct val="0"/>
              </a:spcBef>
            </a:pPr>
            <a:r>
              <a:rPr lang="en-US" baseline="0" dirty="0" smtClean="0">
                <a:latin typeface="Arial" pitchFamily="34" charset="0"/>
              </a:rPr>
              <a:t>Here are three examples of Conventional Panels with cracked cells.  </a:t>
            </a:r>
            <a:r>
              <a:rPr lang="en-US" b="0" baseline="0" dirty="0" smtClean="0">
                <a:latin typeface="Arial" pitchFamily="34" charset="0"/>
              </a:rPr>
              <a:t>These pictures are electro-luminance images - the </a:t>
            </a:r>
            <a:r>
              <a:rPr lang="en-US" baseline="0" dirty="0" smtClean="0">
                <a:latin typeface="Arial" pitchFamily="34" charset="0"/>
              </a:rPr>
              <a:t>black areas of the panels are ‘dead’ and not producing any power. </a:t>
            </a:r>
          </a:p>
          <a:p>
            <a:pPr eaLnBrk="1" hangingPunct="1">
              <a:spcBef>
                <a:spcPct val="0"/>
              </a:spcBef>
            </a:pPr>
            <a:endParaRPr lang="en-US" baseline="0" dirty="0" smtClean="0">
              <a:latin typeface="Arial" pitchFamily="34" charset="0"/>
            </a:endParaRPr>
          </a:p>
          <a:p>
            <a:pPr eaLnBrk="1" hangingPunct="1">
              <a:spcBef>
                <a:spcPct val="0"/>
              </a:spcBef>
            </a:pPr>
            <a:r>
              <a:rPr lang="en-US" baseline="0" dirty="0" smtClean="0">
                <a:latin typeface="Arial" pitchFamily="34" charset="0"/>
              </a:rPr>
              <a:t>In the image on the left, the 3 cells in the middle have cracked cells where large portions of the cells are black – meaning they are not connected to the electrical circuit of the panel.  This is most likely from t</a:t>
            </a:r>
            <a:r>
              <a:rPr lang="en-US" b="0" baseline="0" dirty="0" smtClean="0">
                <a:latin typeface="Arial" pitchFamily="34" charset="0"/>
              </a:rPr>
              <a:t>emperature</a:t>
            </a:r>
            <a:r>
              <a:rPr lang="en-US" baseline="0" dirty="0" smtClean="0">
                <a:latin typeface="Arial" pitchFamily="34" charset="0"/>
              </a:rPr>
              <a:t>-cycling over time, but could also have happened during installation or shipping or a storm.  When this panel runs, those cells will not be able to keep up with the electricity generation of the other cells, since they are effectively much smaller, and the bypass diode will kick on to bypass the 3</a:t>
            </a:r>
            <a:r>
              <a:rPr lang="en-US" baseline="30000" dirty="0" smtClean="0">
                <a:latin typeface="Arial" pitchFamily="34" charset="0"/>
              </a:rPr>
              <a:t>rd</a:t>
            </a:r>
            <a:r>
              <a:rPr lang="en-US" baseline="0" dirty="0" smtClean="0">
                <a:latin typeface="Arial" pitchFamily="34" charset="0"/>
              </a:rPr>
              <a:t> and 4</a:t>
            </a:r>
            <a:r>
              <a:rPr lang="en-US" baseline="30000" dirty="0" smtClean="0">
                <a:latin typeface="Arial" pitchFamily="34" charset="0"/>
              </a:rPr>
              <a:t>th</a:t>
            </a:r>
            <a:r>
              <a:rPr lang="en-US" baseline="0" dirty="0" smtClean="0">
                <a:latin typeface="Arial" pitchFamily="34" charset="0"/>
              </a:rPr>
              <a:t> column of cells – resulting in a 33% loss of power output.  It’s actually lucky that it’s not the 2</a:t>
            </a:r>
            <a:r>
              <a:rPr lang="en-US" baseline="30000" dirty="0" smtClean="0">
                <a:latin typeface="Arial" pitchFamily="34" charset="0"/>
              </a:rPr>
              <a:t>nd</a:t>
            </a:r>
            <a:r>
              <a:rPr lang="en-US" baseline="0" dirty="0" smtClean="0">
                <a:latin typeface="Arial" pitchFamily="34" charset="0"/>
              </a:rPr>
              <a:t> and 3</a:t>
            </a:r>
            <a:r>
              <a:rPr lang="en-US" baseline="30000" dirty="0" smtClean="0">
                <a:latin typeface="Arial" pitchFamily="34" charset="0"/>
              </a:rPr>
              <a:t>rd</a:t>
            </a:r>
            <a:r>
              <a:rPr lang="en-US" baseline="0" dirty="0" smtClean="0">
                <a:latin typeface="Arial" pitchFamily="34" charset="0"/>
              </a:rPr>
              <a:t> column, since that would turn on two bypass diodes and cause a 66% reduction in power output. </a:t>
            </a:r>
          </a:p>
          <a:p>
            <a:pPr eaLnBrk="1" hangingPunct="1">
              <a:spcBef>
                <a:spcPct val="0"/>
              </a:spcBef>
            </a:pPr>
            <a:endParaRPr lang="en-US" baseline="0" dirty="0" smtClean="0">
              <a:latin typeface="Arial" pitchFamily="34" charset="0"/>
            </a:endParaRPr>
          </a:p>
          <a:p>
            <a:pPr eaLnBrk="1" hangingPunct="1">
              <a:spcBef>
                <a:spcPct val="0"/>
              </a:spcBef>
            </a:pPr>
            <a:r>
              <a:rPr lang="en-US" baseline="0" dirty="0" smtClean="0">
                <a:latin typeface="Arial" pitchFamily="34" charset="0"/>
              </a:rPr>
              <a:t>The middle Conventional Panel shows widespread damage indicating poor quality soldering between the cells. This is a situation where too much stress was built into the original solder bond between the copper ribbon and the silicon cell, and although the panels were fine when they were new, the repeated thermal cycles has caused almost every single cell to crack.  This panel is about 5 years old. </a:t>
            </a:r>
          </a:p>
          <a:p>
            <a:pPr eaLnBrk="1" hangingPunct="1">
              <a:spcBef>
                <a:spcPct val="0"/>
              </a:spcBef>
            </a:pPr>
            <a:endParaRPr lang="en-US" baseline="0" dirty="0" smtClean="0">
              <a:latin typeface="Arial" pitchFamily="34" charset="0"/>
            </a:endParaRPr>
          </a:p>
          <a:p>
            <a:pPr eaLnBrk="1" hangingPunct="1">
              <a:spcBef>
                <a:spcPct val="0"/>
              </a:spcBef>
            </a:pPr>
            <a:r>
              <a:rPr lang="en-US" baseline="0" dirty="0" smtClean="0">
                <a:latin typeface="Arial" pitchFamily="34" charset="0"/>
              </a:rPr>
              <a:t>In the right Conventional Panel image, the copper ribbons between two cells in the left third of the panel have broken completely, causing that third of the panel to be completely dead – no electricity can pass through because it’s an open-circuit. Because the panel has bypass diodes, the remaining sections are able to continue to produce, so this panel is 33% down in power output. With continued temperature cycling stress, the copper ribbons in these sections will likely also crack over time. </a:t>
            </a:r>
          </a:p>
          <a:p>
            <a:pPr eaLnBrk="1" hangingPunct="1">
              <a:spcBef>
                <a:spcPct val="0"/>
              </a:spcBef>
            </a:pPr>
            <a:endParaRPr lang="en-US" baseline="0" dirty="0" smtClean="0">
              <a:latin typeface="Arial" pitchFamily="34" charset="0"/>
            </a:endParaRPr>
          </a:p>
          <a:p>
            <a:pPr eaLnBrk="1" hangingPunct="1">
              <a:spcBef>
                <a:spcPct val="0"/>
              </a:spcBef>
            </a:pPr>
            <a:r>
              <a:rPr lang="en-US" baseline="0" dirty="0" smtClean="0">
                <a:latin typeface="Arial" pitchFamily="34" charset="0"/>
              </a:rPr>
              <a:t>The image at the right shows a SunPower panel with a cracked cell.  As you now know, the copper foundation behind the Maxeon cells means that the cells are not likely to crack because there’s much less temperature cycling stress, but even if they do crack, it doesn’t matter because all the silicon remains connected to the rest of the electrical circuit and there’s almost no impact on the power production.  You can see in the image that there are no “dead” areas of the cracked cell, since all the silicon is still connected to the copper foundation.</a:t>
            </a:r>
          </a:p>
          <a:p>
            <a:pPr eaLnBrk="1" hangingPunct="1">
              <a:spcBef>
                <a:spcPct val="0"/>
              </a:spcBef>
            </a:pPr>
            <a:endParaRPr lang="en-US" baseline="0" dirty="0" smtClean="0">
              <a:latin typeface="Arial" pitchFamily="34" charset="0"/>
            </a:endParaRPr>
          </a:p>
          <a:p>
            <a:pPr eaLnBrk="1" hangingPunct="1">
              <a:spcBef>
                <a:spcPct val="0"/>
              </a:spcBef>
            </a:pPr>
            <a:endParaRPr lang="en-US" dirty="0" smtClean="0">
              <a:latin typeface="Arial" pitchFamily="34" charset="0"/>
            </a:endParaRPr>
          </a:p>
          <a:p>
            <a:pPr eaLnBrk="1" hangingPunct="1">
              <a:spcBef>
                <a:spcPct val="0"/>
              </a:spcBef>
            </a:pPr>
            <a:endParaRPr lang="en-US" dirty="0" smtClean="0">
              <a:latin typeface="Arial" pitchFamily="34" charset="0"/>
            </a:endParaRPr>
          </a:p>
          <a:p>
            <a:pPr eaLnBrk="1" hangingPunct="1">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fld id="{6F1C3CAD-AD9F-40F9-955D-AE03AF404B4B}" type="slidenum">
              <a:rPr lang="en-US" smtClean="0"/>
              <a:pPr/>
              <a:t>8</a:t>
            </a:fld>
            <a:endParaRPr lang="en-US" dirty="0"/>
          </a:p>
        </p:txBody>
      </p:sp>
    </p:spTree>
    <p:extLst>
      <p:ext uri="{BB962C8B-B14F-4D97-AF65-F5344CB8AC3E}">
        <p14:creationId xmlns="" xmlns:p14="http://schemas.microsoft.com/office/powerpoint/2010/main" val="225562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These</a:t>
            </a:r>
            <a:r>
              <a:rPr lang="en-US" b="0" baseline="0" dirty="0" smtClean="0"/>
              <a:t> are the same exact charts, only for the X-Series.</a:t>
            </a:r>
          </a:p>
          <a:p>
            <a:endParaRPr lang="en-US" b="0" baseline="0" dirty="0" smtClean="0"/>
          </a:p>
          <a:p>
            <a:r>
              <a:rPr lang="en-US" b="0" baseline="0" dirty="0" smtClean="0"/>
              <a:t>SunPower X-Series starts with 9% more energy per rated watt, typically, and over the 25 year period that grows to 36% more energy, </a:t>
            </a:r>
            <a:r>
              <a:rPr lang="en-US" b="1" baseline="0" dirty="0" smtClean="0"/>
              <a:t>so the average increase in energy is 21% for a system of the same rated watts.</a:t>
            </a:r>
          </a:p>
          <a:p>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tremendous efficiency advantage of the SunPower X-Series panels (21.5% for X-Series vs. 15.3% for Conventional Panels), creates a huge increase in the year 1 energy: 60% more.  That grows over the 25 year period because of SunPower’s high reliability, to almost 100% more energy – so the average throughout this first 25 year period is a whopping 7% more energy from a SunPower system compared with a Conventional system of the same physical size.  This choice is certainly clear for any customer who needs the most energy from a small space.</a:t>
            </a:r>
          </a:p>
          <a:p>
            <a:endParaRPr lang="en-US" b="0" baseline="0" dirty="0" smtClean="0"/>
          </a:p>
          <a:p>
            <a:endParaRPr lang="en-US" b="0" baseline="0" dirty="0" smtClean="0"/>
          </a:p>
          <a:p>
            <a:endParaRPr lang="en-US" b="0"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57</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 slide summarizes</a:t>
            </a:r>
            <a:r>
              <a:rPr lang="en-US" b="0" baseline="0" dirty="0" smtClean="0"/>
              <a:t> all the customer benefits of a SunPower panel on one page.  </a:t>
            </a:r>
          </a:p>
          <a:p>
            <a:endParaRPr lang="en-US" b="0" baseline="0" dirty="0" smtClean="0"/>
          </a:p>
          <a:p>
            <a:r>
              <a:rPr lang="en-US" b="0" baseline="0" dirty="0" smtClean="0"/>
              <a:t>For the customer who is considering a $4/W Conventional system, they are getting the same cost-per-energy if they buy an E-Series SunPower system that’s $4.80/W because there’s 20% more energy output – and it’s the energy generation that matters, not the rated watts.</a:t>
            </a:r>
          </a:p>
          <a:p>
            <a:endParaRPr lang="en-US" b="0" baseline="0" dirty="0" smtClean="0"/>
          </a:p>
          <a:p>
            <a:r>
              <a:rPr lang="en-US" b="0" baseline="0" dirty="0" smtClean="0"/>
              <a:t>The high efficiency means much more energy for people to get a lot more energy from the same size solar system, especially if they are constrained with how much good solar-exposed roof area they have, or if they might want to increase their energy production in the future (e.g. electric car). </a:t>
            </a:r>
          </a:p>
          <a:p>
            <a:endParaRPr lang="en-US" b="0" baseline="0" dirty="0" smtClean="0"/>
          </a:p>
          <a:p>
            <a:r>
              <a:rPr lang="en-US" b="0" baseline="0" dirty="0" smtClean="0"/>
              <a:t>But beyond just the straight more-energy-generation value of the SunPower system relative to a Conventional system, there are other important reasons which different customers really value. </a:t>
            </a:r>
          </a:p>
          <a:p>
            <a:endParaRPr lang="en-US" b="0" baseline="0" dirty="0" smtClean="0"/>
          </a:p>
          <a:p>
            <a:r>
              <a:rPr lang="en-US" b="0" baseline="0" dirty="0" smtClean="0"/>
              <a:t>And these not-directly-kilowatt-hour-based benefits are really valuable: think about when you last make a big purchase for your house … say all new windows.  Or a new roof.  Did you go for the absolute cheapest product you could find, or did you buy the product that you felt delivered the best value?  And that value probably included things like “peace of mind” knowing that you’re buying a great product with a great warranty from a solid company that will be around to support you into the far future.  It might have also included consideration for added services, or getting the best performance in your particular situation – like partial shading, or perhaps the look of panels on the front of your house.  Finally, you might have just wanted the best.  </a:t>
            </a:r>
          </a:p>
          <a:p>
            <a:endParaRPr lang="en-US" b="0" baseline="0" dirty="0" smtClean="0"/>
          </a:p>
          <a:p>
            <a:r>
              <a:rPr lang="en-US" b="0" baseline="0" dirty="0" smtClean="0"/>
              <a:t>For all these reasons – both the straight economic reasons and the other less-numerical value reasons – we should never lose a sale to Conventional Panels when the E-Series and the X-Series from SunPower are presented with their full value.</a:t>
            </a:r>
          </a:p>
          <a:p>
            <a:endParaRPr lang="en-US" b="0" baseline="0" dirty="0" smtClean="0"/>
          </a:p>
          <a:p>
            <a:endParaRPr lang="en-US" b="0" baseline="0" dirty="0" smtClean="0"/>
          </a:p>
          <a:p>
            <a:endParaRPr lang="en-US" b="0" baseline="0" dirty="0" smtClean="0"/>
          </a:p>
          <a:p>
            <a:endParaRPr lang="en-US" b="0" baseline="0"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58</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b="0" dirty="0" smtClean="0"/>
              <a:t>This shows a “load test” where a SunPower</a:t>
            </a:r>
            <a:r>
              <a:rPr lang="en-US" b="0" baseline="0" dirty="0" smtClean="0"/>
              <a:t> panel is loaded with 1 and a half tons of bricks and supported along the far edges of the panel.  No damage.  Even the glass didn’t break!</a:t>
            </a:r>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59</a:t>
            </a:fld>
            <a:endParaRPr lang="en-US" dirty="0"/>
          </a:p>
        </p:txBody>
      </p:sp>
    </p:spTree>
    <p:extLst>
      <p:ext uri="{BB962C8B-B14F-4D97-AF65-F5344CB8AC3E}">
        <p14:creationId xmlns="" xmlns:p14="http://schemas.microsoft.com/office/powerpoint/2010/main" val="35846817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61</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a:t>
            </a:r>
            <a:r>
              <a:rPr lang="en-US" b="0" baseline="0" dirty="0" smtClean="0"/>
              <a:t>lick on the images to go to the YouTube videos.</a:t>
            </a:r>
          </a:p>
          <a:p>
            <a:endParaRPr lang="en-US" b="0" baseline="0" dirty="0" smtClean="0"/>
          </a:p>
          <a:p>
            <a:r>
              <a:rPr lang="en-US" b="0" baseline="0" dirty="0" smtClean="0"/>
              <a:t>Old YouTube video on shading is here: http://www.youtube.com/watch?v=0qVfge4J1aA </a:t>
            </a:r>
          </a:p>
          <a:p>
            <a:r>
              <a:rPr lang="en-US" b="0" baseline="0" dirty="0" smtClean="0"/>
              <a:t>(The link above is a new shading video which includes X-Series.)</a:t>
            </a:r>
          </a:p>
          <a:p>
            <a:endParaRPr lang="en-US" b="0"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62</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64</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BEW used state-of-the-art performance modeling tools to quantify the impact of these advantages in terms of additional energy per rated watt, and the table at the bottom shows how the five factors combine in various climates and different installation configurations, to create additional energy per rated watt.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“Oasis T0” is a single-axis tracker used for power plants, and the SunPower production advantage is lower because the tracker is following the sun across the sky, which reduces the relative advantage of the AR glass (because of the tracking, there’s less time spent with the sun hitting the panels at a shallow angle).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most advantage of occurs in fixed-mounted situations like a home or commercial roof, and in particular, where there’s a lot of sun and high temperatures.  That results in the 8-9% more energy per rated watt advantage for E-Series SunPower panels and 9-10% more for X-Series panels.</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65</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66</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If you are</a:t>
            </a:r>
            <a:r>
              <a:rPr lang="en-US" b="0" baseline="0" dirty="0" smtClean="0"/>
              <a:t> comparing different models, be aware that there are two reasons the output might differ: the “typical” weather that’s being used for that location, and/or the energy produced given that weather.  It’s important to use the same weather file input to the models if you want to compare their outputs.</a:t>
            </a:r>
          </a:p>
          <a:p>
            <a:endParaRPr lang="en-US" b="0" baseline="0" dirty="0" smtClean="0"/>
          </a:p>
          <a:p>
            <a:r>
              <a:rPr lang="en-US" b="0" dirty="0" smtClean="0"/>
              <a:t>If you must</a:t>
            </a:r>
            <a:r>
              <a:rPr lang="en-US" b="0" baseline="0" dirty="0" smtClean="0"/>
              <a:t> use a model other than </a:t>
            </a:r>
            <a:r>
              <a:rPr lang="en-US" b="0" baseline="0" dirty="0" err="1" smtClean="0"/>
              <a:t>PVSim</a:t>
            </a:r>
            <a:r>
              <a:rPr lang="en-US" b="0" baseline="0" dirty="0" smtClean="0"/>
              <a:t>, use </a:t>
            </a:r>
            <a:r>
              <a:rPr lang="en-US" b="0" baseline="0" dirty="0" err="1" smtClean="0"/>
              <a:t>PVSyst</a:t>
            </a:r>
            <a:r>
              <a:rPr lang="en-US" b="0" baseline="0" dirty="0" smtClean="0"/>
              <a:t>.  It gives very close results, as long as you are using the most current version.  Note that the old version had a badly inaccurate “PAN” file and was mischaracterizing the SunPower panels … leading to gross errors in energy predictions.  With the latest version and manual adjustments to the “Angle-of-Incidence” points to account for SunPower’s AR glass, you can get close to accurate results.</a:t>
            </a:r>
          </a:p>
          <a:p>
            <a:endParaRPr lang="en-US" b="0" baseline="0" dirty="0" smtClean="0"/>
          </a:p>
          <a:p>
            <a:r>
              <a:rPr lang="en-US" b="0" baseline="0" dirty="0" smtClean="0"/>
              <a:t>Do not use </a:t>
            </a:r>
            <a:r>
              <a:rPr lang="en-US" b="0" baseline="0" dirty="0" err="1" smtClean="0"/>
              <a:t>PVWatts</a:t>
            </a:r>
            <a:r>
              <a:rPr lang="en-US" b="0" baseline="0" dirty="0" smtClean="0"/>
              <a:t> under any circumstances.  It’s not accurate, and you can’t even specify what type of panel is being used.  This is an education tool and is not meant for economic calculations.</a:t>
            </a:r>
          </a:p>
          <a:p>
            <a:endParaRPr lang="en-US" b="0" baseline="0" dirty="0" smtClean="0"/>
          </a:p>
          <a:p>
            <a:r>
              <a:rPr lang="en-US" b="0" baseline="0" dirty="0" smtClean="0"/>
              <a:t>If you’re in Europe, you might use </a:t>
            </a:r>
            <a:r>
              <a:rPr lang="en-US" b="0" baseline="0" dirty="0" err="1" smtClean="0"/>
              <a:t>PVSol</a:t>
            </a:r>
            <a:r>
              <a:rPr lang="en-US" b="0" baseline="0" dirty="0" smtClean="0"/>
              <a:t>.  If you are on the latest version and change the mismatch loss from 2% to 1% for SunPower panels, then you should be fairly close to the more accurate </a:t>
            </a:r>
            <a:r>
              <a:rPr lang="en-US" b="0" baseline="0" dirty="0" err="1" smtClean="0"/>
              <a:t>PVSim</a:t>
            </a:r>
            <a:r>
              <a:rPr lang="en-US" b="0" baseline="0" dirty="0" smtClean="0"/>
              <a:t> energy production prediction.  </a:t>
            </a:r>
          </a:p>
          <a:p>
            <a:endParaRPr lang="en-US" b="0" baseline="0" dirty="0" smtClean="0"/>
          </a:p>
          <a:p>
            <a:r>
              <a:rPr lang="en-US" b="0" baseline="0" dirty="0" smtClean="0"/>
              <a:t>Using an accurate energy prediction tool, like </a:t>
            </a:r>
            <a:r>
              <a:rPr lang="en-US" b="0" baseline="0" dirty="0" err="1" smtClean="0"/>
              <a:t>PVSim</a:t>
            </a:r>
            <a:r>
              <a:rPr lang="en-US" b="0" baseline="0" dirty="0" smtClean="0"/>
              <a:t>, is important for getting an accurate energy production, and thereby fully valuing the additional energy production from a SunPower system.</a:t>
            </a:r>
          </a:p>
          <a:p>
            <a:endParaRPr lang="en-US" b="0" dirty="0" smtClean="0"/>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67</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Hopefully you used the </a:t>
            </a:r>
            <a:r>
              <a:rPr lang="en-US" b="0" baseline="0" dirty="0" smtClean="0"/>
              <a:t>Cell Cracking demonstration kit to show the cell differences as you discussed how they relate to reliability and the failure modes that are present in the Conventional Cells, but have been designed-out of SunPower cells. </a:t>
            </a:r>
          </a:p>
          <a:p>
            <a:endParaRPr lang="en-US" b="0" baseline="0" dirty="0" smtClean="0"/>
          </a:p>
          <a:p>
            <a:r>
              <a:rPr lang="en-US" b="0" baseline="0" dirty="0" smtClean="0"/>
              <a:t>Instructions are provided in the kit for safety and the best technique to show the difference in how the cells are built. A video is available showing the recommended way to break cells. </a:t>
            </a:r>
          </a:p>
          <a:p>
            <a:endParaRPr lang="en-US" b="0" baseline="0" dirty="0" smtClean="0"/>
          </a:p>
          <a:p>
            <a:r>
              <a:rPr lang="en-US" b="0" baseline="0" dirty="0" smtClean="0"/>
              <a:t>Be cautious with the Conventional Cell as it shatters like broken glass and creates a hazard for getting cut.  It is recommended to always leave the Conventional Cell in its plastic bag.  The SunPower cells can be removed and held much more safely. </a:t>
            </a:r>
          </a:p>
          <a:p>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It is best to first demonstrate the breaking of the SunPower cell.  After cracking it, flex it back and forth along the cracks to show how the copper foundation holds the cell together.  Even though the cell is broken, it still able to produce power because the silicon is still part of the overall electrical circuit.  </a:t>
            </a:r>
          </a:p>
          <a:p>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Then break the Conventional Cell and shake the pieces down in the plastic bag.  That should make it very clear what the copper foundation delivers in structural integrity. </a:t>
            </a:r>
          </a:p>
          <a:p>
            <a:endParaRPr lang="en-US" b="0" baseline="0" dirty="0" smtClean="0"/>
          </a:p>
          <a:p>
            <a:r>
              <a:rPr lang="en-US" b="0" baseline="0" dirty="0" smtClean="0"/>
              <a:t>Note that any chips in the silicon wafer along its edges – even small ones – will cause it to crack almost immediately because there’s a stress concentration at that point.  The demonstration still works fine, unless you were showing how bendable the wafers are.  Note that SunPower does not use cells with edge chips to make panels.</a:t>
            </a:r>
          </a:p>
          <a:p>
            <a:endParaRPr lang="en-US" b="0" baseline="0" dirty="0" smtClean="0"/>
          </a:p>
          <a:p>
            <a:r>
              <a:rPr lang="en-US" b="0" baseline="0" dirty="0" smtClean="0"/>
              <a:t>The goal of this demonstration is to drive home how fundamentally different the Maxeon cells are, and to tie that together with why the SunPower panels have a much higher reliability.  Depending on the customer, you might have the highest impact if you show the customer how to flex the cells from the corners in without breaking the cells, and then have the customer do the actual breaking.</a:t>
            </a:r>
          </a:p>
          <a:p>
            <a:endParaRPr lang="en-US" b="0" baseline="0" dirty="0" smtClean="0"/>
          </a:p>
          <a:p>
            <a:r>
              <a:rPr lang="en-US" b="0" baseline="0" dirty="0" smtClean="0"/>
              <a:t>Please recycle the broken solar cells appropriately – just like you’d recycle broken glass. </a:t>
            </a:r>
          </a:p>
          <a:p>
            <a:endParaRPr lang="en-US" b="0" baseline="0" dirty="0" smtClean="0"/>
          </a:p>
          <a:p>
            <a:r>
              <a:rPr lang="en-US" b="0" baseline="0" dirty="0" smtClean="0"/>
              <a:t>Never leave broken solar cells behind!</a:t>
            </a:r>
          </a:p>
          <a:p>
            <a:endParaRPr lang="en-US" b="0" baseline="0"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69</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So how important is cell cracking and breaking</a:t>
            </a:r>
            <a:r>
              <a:rPr lang="en-US" b="0" baseline="0" dirty="0" smtClean="0"/>
              <a:t> of the copper ribbons?  Does it really happen a lot?</a:t>
            </a:r>
          </a:p>
          <a:p>
            <a:endParaRPr lang="en-US" b="0" baseline="0" dirty="0" smtClean="0"/>
          </a:p>
          <a:p>
            <a:r>
              <a:rPr lang="en-US" b="0" baseline="0" dirty="0" smtClean="0"/>
              <a:t>In a large study of many solar panel manufacturers by John </a:t>
            </a:r>
            <a:r>
              <a:rPr lang="en-US" b="0" baseline="0" dirty="0" err="1" smtClean="0"/>
              <a:t>Wohlgemuth</a:t>
            </a:r>
            <a:r>
              <a:rPr lang="en-US" b="0" baseline="0" dirty="0" smtClean="0"/>
              <a:t> – widely considered the father of Solar Panel reliability (he works at NREL – the National Renewable Energy Lab in Colorado, and has been researching solar since the 70s) – he shows that Cell or Interconnect Breakage is a leading cause of solar panel degradation and failure, as well as Corrosion.  </a:t>
            </a:r>
          </a:p>
          <a:p>
            <a:endParaRPr lang="en-US" b="0" baseline="0" dirty="0" smtClean="0"/>
          </a:p>
          <a:p>
            <a:r>
              <a:rPr lang="en-US" b="0" baseline="0" dirty="0" smtClean="0"/>
              <a:t>It’s critically important for high reliability to eliminate these failure modes, and that’s exactly what the Maxeon cells do.  We’ll start with Cell or Interconnect Breakage test results … </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9</a:t>
            </a:fld>
            <a:endParaRPr lang="en-US" dirty="0"/>
          </a:p>
        </p:txBody>
      </p:sp>
    </p:spTree>
    <p:extLst>
      <p:ext uri="{BB962C8B-B14F-4D97-AF65-F5344CB8AC3E}">
        <p14:creationId xmlns="" xmlns:p14="http://schemas.microsoft.com/office/powerpoint/2010/main" val="1441916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 is</a:t>
            </a:r>
            <a:r>
              <a:rPr lang="en-US" b="0" baseline="0" dirty="0" smtClean="0"/>
              <a:t> proof from lab tests that the SunPower panels are uniquely impervious to the stresses from hot-and-cold temperature cycling which cause Conventional Panels to degrade from broken cells, broken solder connections, and broken copper ribbons between cells.</a:t>
            </a:r>
          </a:p>
          <a:p>
            <a:endParaRPr lang="en-US" b="0" baseline="0" dirty="0" smtClean="0"/>
          </a:p>
          <a:p>
            <a:r>
              <a:rPr lang="en-US" b="0" baseline="0" dirty="0" smtClean="0"/>
              <a:t>It’s an accelerated test – meaning that in order to represent 1000s of real day-and-night roof temperature swings of perhaps 100F, the test does 5 swings per day from -40F to 185F … a 225 degree temperature swing.</a:t>
            </a:r>
          </a:p>
          <a:p>
            <a:endParaRPr lang="en-US" b="0" baseline="0" dirty="0" smtClean="0"/>
          </a:p>
          <a:p>
            <a:r>
              <a:rPr lang="en-US" b="0" baseline="0" dirty="0" smtClean="0"/>
              <a:t>As you can see from the chart, the Conventional Panels are starting to degrade almost right away, and are significantly degraded after 800 cycles, while the SunPower panels are unaffected, even after 2500 cycles.</a:t>
            </a:r>
          </a:p>
          <a:p>
            <a:endParaRPr lang="en-US" b="0" baseline="0" dirty="0" smtClean="0"/>
          </a:p>
          <a:p>
            <a:r>
              <a:rPr lang="en-US" baseline="0" dirty="0" smtClean="0"/>
              <a:t>It’s worth discussing the certification standard, since many manufacturers use the certification standard as a proxy for having good reliability.  The certification standard was developed only as a minimum threshold to prevent dangerous electrical products from entering the consumer market.  Think about the UL stamp on almost all your electronic devices at home, for example.  The panel certifications were never intended to indicate anything about long-term reliability or quality, and it should not be used that way.</a:t>
            </a:r>
          </a:p>
          <a:p>
            <a:endParaRPr lang="en-US" baseline="0"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10</a:t>
            </a:fld>
            <a:endParaRPr lang="en-US" dirty="0"/>
          </a:p>
        </p:txBody>
      </p:sp>
    </p:spTree>
    <p:extLst>
      <p:ext uri="{BB962C8B-B14F-4D97-AF65-F5344CB8AC3E}">
        <p14:creationId xmlns="" xmlns:p14="http://schemas.microsoft.com/office/powerpoint/2010/main" val="1373447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a:t>
            </a:r>
            <a:r>
              <a:rPr lang="en-US" b="0" baseline="0" dirty="0" smtClean="0"/>
              <a:t> is a similar test, only even more brutal, and we could find no extended-testing data on Conventional Panels to plot with the SunPower results, other than to note that more than 10% of panels fail the 10-cycle threshold of the certification standard (meaning a larger-than-5% power drop after just 10 cycles). </a:t>
            </a:r>
          </a:p>
          <a:p>
            <a:endParaRPr lang="en-US" b="0" baseline="0" dirty="0" smtClean="0"/>
          </a:p>
          <a:p>
            <a:r>
              <a:rPr lang="en-US" b="0" baseline="0" dirty="0" smtClean="0"/>
              <a:t>These panels do the same 225F temperature swing, but on top of the temperature, the hot part of the cycle at 185F is done with high humidity (85%).  That drives water into the panel, and then when it goes through the cold part of the cycle at -40F, that water freezes and the ice expands and blows apart anything it can.  This is the cycle that destroys roads during the winter, for example.</a:t>
            </a:r>
          </a:p>
          <a:p>
            <a:endParaRPr lang="en-US" b="0" baseline="0" dirty="0" smtClean="0"/>
          </a:p>
          <a:p>
            <a:r>
              <a:rPr lang="en-US" b="0" baseline="0" dirty="0" smtClean="0"/>
              <a:t>Again you can see there’s essentially no impact from this stress on SunPower panels, even after 310 cycles (31 times what’s required for certification).  Conventional Panels typically are in bad shape after about 20 cycles. </a:t>
            </a:r>
            <a:endParaRPr lang="en-US" b="0" dirty="0" smtClean="0"/>
          </a:p>
          <a:p>
            <a:endParaRPr lang="en-US" b="0" dirty="0" smtClean="0"/>
          </a:p>
          <a:p>
            <a:r>
              <a:rPr lang="en-US" b="0" dirty="0" smtClean="0"/>
              <a:t>The fundamentally</a:t>
            </a:r>
            <a:r>
              <a:rPr lang="en-US" b="0" baseline="0" dirty="0" smtClean="0"/>
              <a:t> different design of the Maxeon cell has eliminated this very important failure mode.</a:t>
            </a:r>
          </a:p>
          <a:p>
            <a:endParaRPr lang="en-US" b="0" baseline="0" dirty="0" smtClean="0"/>
          </a:p>
          <a:p>
            <a:r>
              <a:rPr lang="en-US" b="0" baseline="0" dirty="0" smtClean="0"/>
              <a:t>It’s also worth noting also that the current SunPower panels are about twice as good as the previous panels.</a:t>
            </a:r>
          </a:p>
          <a:p>
            <a:endParaRPr lang="en-US" b="0" baseline="0"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11</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If you remember</a:t>
            </a:r>
            <a:r>
              <a:rPr lang="en-US" b="0" baseline="0" dirty="0" smtClean="0"/>
              <a:t> from the chart, the single biggest cause of degradation and death of Conventional Panels is Corrosion .  The heavy tin-plated copper foundation of the Maxeon cell, however, makes them much less susceptible to the corrosion that attacks the thin lines of metal paste on the front of a Conventional solar cell.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So how do SunPower panels do in accelerated testing? …</a:t>
            </a:r>
            <a:endParaRPr lang="en-US" b="0" dirty="0" smtClean="0"/>
          </a:p>
          <a:p>
            <a:endParaRPr lang="en-US" b="1" dirty="0" smtClean="0"/>
          </a:p>
          <a:p>
            <a:r>
              <a:rPr lang="en-US" b="0" dirty="0" smtClean="0"/>
              <a:t>Here</a:t>
            </a:r>
            <a:r>
              <a:rPr lang="en-US" b="0" baseline="0" dirty="0" smtClean="0"/>
              <a:t> you can see the test designed to accelerate corrosion.  It’s putting the Panels in a chamber that’s at 185F and 85% relative humidity for many hours.  </a:t>
            </a:r>
          </a:p>
          <a:p>
            <a:endParaRPr lang="en-US" b="0" baseline="0" dirty="0" smtClean="0"/>
          </a:p>
          <a:p>
            <a:r>
              <a:rPr lang="en-US" b="0" baseline="0" dirty="0" smtClean="0"/>
              <a:t>You can clearly see the corrosion kicking in for the Conventional Panels studied by Michael </a:t>
            </a:r>
            <a:r>
              <a:rPr lang="en-US" b="0" baseline="0" dirty="0" err="1" smtClean="0"/>
              <a:t>Koehl</a:t>
            </a:r>
            <a:r>
              <a:rPr lang="en-US" b="0" baseline="0" dirty="0" smtClean="0"/>
              <a:t> at Fraunhofer in Germany.  They average 50% power after 4000 hours in the chamber.  The images on the right tell the story.  (Blacker areas are lower power.)  The upper panel shows the starting point, and the lower panel shows how the cells have degraded from the corrosion – especially around the edges where water gets in more quickly.</a:t>
            </a:r>
          </a:p>
          <a:p>
            <a:endParaRPr lang="en-US" b="0" baseline="0" dirty="0" smtClean="0"/>
          </a:p>
          <a:p>
            <a:r>
              <a:rPr lang="en-US" b="0" baseline="0" dirty="0" smtClean="0"/>
              <a:t>As expected from the copper foundation design, the SunPower panels show very little degradation, even after almost a year of time in the chamber.  In fact, they are almost completely unaffected by this tremendous heat and humidity.</a:t>
            </a:r>
          </a:p>
          <a:p>
            <a:endParaRPr lang="en-US" b="0" baseline="0" dirty="0" smtClean="0"/>
          </a:p>
          <a:p>
            <a:r>
              <a:rPr lang="en-US" b="0" baseline="0" dirty="0" smtClean="0"/>
              <a:t>I’m often asked how many hours in this test corresponds to 20 years in the real world.  That is a difficult question because it depends on the failure modes of the specific materials being used, and the climate.  Michael </a:t>
            </a:r>
            <a:r>
              <a:rPr lang="en-US" b="0" baseline="0" dirty="0" err="1" smtClean="0"/>
              <a:t>Kempe</a:t>
            </a:r>
            <a:r>
              <a:rPr lang="en-US" b="0" baseline="0" dirty="0" smtClean="0"/>
              <a:t> from the National Renewable Energy Lab in Colorado studied this question and determined that 20 years corresponds to 2000 to 3700 hours in this test (1), for a hot and wet climate.  Survival of a Conventional Panel for the 25 year warranty depends critically on the materials used to make the panel, and will be a big problem for some manufacturers.</a:t>
            </a:r>
          </a:p>
          <a:p>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baseline="30000" dirty="0" smtClean="0">
                <a:solidFill>
                  <a:schemeClr val="tx1">
                    <a:lumMod val="50000"/>
                    <a:lumOff val="50000"/>
                  </a:schemeClr>
                </a:solidFill>
                <a:latin typeface="Arial" panose="020B0604020202020204" pitchFamily="34" charset="0"/>
                <a:cs typeface="Arial" panose="020B0604020202020204" pitchFamily="34" charset="0"/>
              </a:rPr>
              <a:t>1</a:t>
            </a:r>
            <a:r>
              <a:rPr lang="en-US" sz="800" dirty="0" smtClean="0">
                <a:solidFill>
                  <a:schemeClr val="tx1">
                    <a:lumMod val="50000"/>
                    <a:lumOff val="50000"/>
                  </a:schemeClr>
                </a:solidFill>
                <a:latin typeface="Arial" panose="020B0604020202020204" pitchFamily="34" charset="0"/>
                <a:ea typeface="ＭＳ Ｐゴシック" pitchFamily="34" charset="-128"/>
                <a:cs typeface="Arial" panose="020B0604020202020204" pitchFamily="34" charset="0"/>
              </a:rPr>
              <a:t> </a:t>
            </a:r>
            <a:r>
              <a:rPr lang="en-US" sz="800" dirty="0" err="1" smtClean="0">
                <a:solidFill>
                  <a:schemeClr val="tx1">
                    <a:lumMod val="50000"/>
                    <a:lumOff val="50000"/>
                  </a:schemeClr>
                </a:solidFill>
                <a:latin typeface="Arial" panose="020B0604020202020204" pitchFamily="34" charset="0"/>
                <a:ea typeface="ＭＳ Ｐゴシック" pitchFamily="34" charset="-128"/>
                <a:cs typeface="Arial" panose="020B0604020202020204" pitchFamily="34" charset="0"/>
              </a:rPr>
              <a:t>Kempe</a:t>
            </a:r>
            <a:r>
              <a:rPr lang="en-US" sz="800" dirty="0" smtClean="0">
                <a:solidFill>
                  <a:schemeClr val="tx1">
                    <a:lumMod val="50000"/>
                    <a:lumOff val="50000"/>
                  </a:schemeClr>
                </a:solidFill>
                <a:latin typeface="Arial" panose="020B0604020202020204" pitchFamily="34" charset="0"/>
                <a:ea typeface="ＭＳ Ｐゴシック" pitchFamily="34" charset="-128"/>
                <a:cs typeface="Arial" panose="020B0604020202020204" pitchFamily="34" charset="0"/>
              </a:rPr>
              <a:t>, Michael, et al. “Modeling the Ranges of Stresses for Different Climates/Applications,” Int. PV Module QA Forum, San Francisco, 2011.</a:t>
            </a:r>
          </a:p>
          <a:p>
            <a:endParaRPr lang="en-US" b="1" dirty="0"/>
          </a:p>
        </p:txBody>
      </p:sp>
      <p:sp>
        <p:nvSpPr>
          <p:cNvPr id="4" name="Slide Number Placeholder 3"/>
          <p:cNvSpPr>
            <a:spLocks noGrp="1"/>
          </p:cNvSpPr>
          <p:nvPr>
            <p:ph type="sldNum" sz="quarter" idx="10"/>
          </p:nvPr>
        </p:nvSpPr>
        <p:spPr/>
        <p:txBody>
          <a:bodyPr/>
          <a:lstStyle/>
          <a:p>
            <a:fld id="{6F1C3CAD-AD9F-40F9-955D-AE03AF404B4B}" type="slidenum">
              <a:rPr lang="en-US" smtClean="0"/>
              <a:pPr/>
              <a:t>12</a:t>
            </a:fld>
            <a:endParaRPr lang="en-US" dirty="0"/>
          </a:p>
        </p:txBody>
      </p:sp>
    </p:spTree>
    <p:extLst>
      <p:ext uri="{BB962C8B-B14F-4D97-AF65-F5344CB8AC3E}">
        <p14:creationId xmlns="" xmlns:p14="http://schemas.microsoft.com/office/powerpoint/2010/main" val="3240235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Earth">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Group 2" hidden="1"/>
          <p:cNvGrpSpPr/>
          <p:nvPr userDrawn="1"/>
        </p:nvGrpSpPr>
        <p:grpSpPr>
          <a:xfrm>
            <a:off x="-19050" y="0"/>
            <a:ext cx="12226655" cy="6858000"/>
            <a:chOff x="-19050" y="0"/>
            <a:chExt cx="12226655" cy="6858000"/>
          </a:xfrm>
        </p:grpSpPr>
        <p:sp>
          <p:nvSpPr>
            <p:cNvPr id="2" name="Rectangle 1"/>
            <p:cNvSpPr/>
            <p:nvPr userDrawn="1"/>
          </p:nvSpPr>
          <p:spPr bwMode="auto">
            <a:xfrm>
              <a:off x="-19050" y="0"/>
              <a:ext cx="12226655" cy="6858000"/>
            </a:xfrm>
            <a:prstGeom prst="rect">
              <a:avLst/>
            </a:prstGeom>
            <a:solidFill>
              <a:schemeClr val="accent2"/>
            </a:solidFill>
            <a:ln>
              <a:noFill/>
            </a:ln>
            <a:extLst/>
          </p:spPr>
          <p:txBody>
            <a:bodyPr vert="horz" wrap="square" lIns="91440" tIns="45720" rIns="91440" bIns="45720" numCol="1" rtlCol="0" anchor="t" anchorCtr="0" compatLnSpc="1">
              <a:prstTxWarp prst="textNoShape">
                <a:avLst/>
              </a:prstTxWarp>
            </a:bodyPr>
            <a:lstStyle/>
            <a:p>
              <a:pPr algn="ctr"/>
              <a:endParaRPr lang="en-US" dirty="0" err="1" smtClean="0">
                <a:solidFill>
                  <a:schemeClr val="bg1"/>
                </a:solidFill>
                <a:latin typeface="Open Sans" panose="020B0606030504020204" pitchFamily="34" charset="0"/>
              </a:endParaRPr>
            </a:p>
          </p:txBody>
        </p:sp>
        <p:sp>
          <p:nvSpPr>
            <p:cNvPr id="9" name="Freeform 8"/>
            <p:cNvSpPr>
              <a:spLocks/>
            </p:cNvSpPr>
            <p:nvPr userDrawn="1"/>
          </p:nvSpPr>
          <p:spPr bwMode="auto">
            <a:xfrm>
              <a:off x="-19050" y="5476126"/>
              <a:ext cx="12226655" cy="995392"/>
            </a:xfrm>
            <a:custGeom>
              <a:avLst/>
              <a:gdLst>
                <a:gd name="T0" fmla="*/ 2849 w 3172"/>
                <a:gd name="T1" fmla="*/ 259 h 259"/>
                <a:gd name="T2" fmla="*/ 2849 w 3172"/>
                <a:gd name="T3" fmla="*/ 259 h 259"/>
                <a:gd name="T4" fmla="*/ 2 w 3172"/>
                <a:gd name="T5" fmla="*/ 259 h 259"/>
                <a:gd name="T6" fmla="*/ 0 w 3172"/>
                <a:gd name="T7" fmla="*/ 257 h 259"/>
                <a:gd name="T8" fmla="*/ 2 w 3172"/>
                <a:gd name="T9" fmla="*/ 255 h 259"/>
                <a:gd name="T10" fmla="*/ 2849 w 3172"/>
                <a:gd name="T11" fmla="*/ 255 h 259"/>
                <a:gd name="T12" fmla="*/ 2983 w 3172"/>
                <a:gd name="T13" fmla="*/ 225 h 259"/>
                <a:gd name="T14" fmla="*/ 3168 w 3172"/>
                <a:gd name="T15" fmla="*/ 2 h 259"/>
                <a:gd name="T16" fmla="*/ 3171 w 3172"/>
                <a:gd name="T17" fmla="*/ 1 h 259"/>
                <a:gd name="T18" fmla="*/ 3172 w 3172"/>
                <a:gd name="T19" fmla="*/ 3 h 259"/>
                <a:gd name="T20" fmla="*/ 2985 w 3172"/>
                <a:gd name="T21" fmla="*/ 228 h 259"/>
                <a:gd name="T22" fmla="*/ 2849 w 3172"/>
                <a:gd name="T2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72" h="259">
                  <a:moveTo>
                    <a:pt x="2849" y="259"/>
                  </a:moveTo>
                  <a:cubicBezTo>
                    <a:pt x="2849" y="259"/>
                    <a:pt x="2849" y="259"/>
                    <a:pt x="2849" y="259"/>
                  </a:cubicBezTo>
                  <a:cubicBezTo>
                    <a:pt x="2" y="259"/>
                    <a:pt x="2" y="259"/>
                    <a:pt x="2" y="259"/>
                  </a:cubicBezTo>
                  <a:cubicBezTo>
                    <a:pt x="1" y="259"/>
                    <a:pt x="0" y="258"/>
                    <a:pt x="0" y="257"/>
                  </a:cubicBezTo>
                  <a:cubicBezTo>
                    <a:pt x="0" y="256"/>
                    <a:pt x="1" y="255"/>
                    <a:pt x="2" y="255"/>
                  </a:cubicBezTo>
                  <a:cubicBezTo>
                    <a:pt x="2849" y="255"/>
                    <a:pt x="2849" y="255"/>
                    <a:pt x="2849" y="255"/>
                  </a:cubicBezTo>
                  <a:cubicBezTo>
                    <a:pt x="2850" y="255"/>
                    <a:pt x="2913" y="256"/>
                    <a:pt x="2983" y="225"/>
                  </a:cubicBezTo>
                  <a:cubicBezTo>
                    <a:pt x="3048" y="196"/>
                    <a:pt x="3133" y="135"/>
                    <a:pt x="3168" y="2"/>
                  </a:cubicBezTo>
                  <a:cubicBezTo>
                    <a:pt x="3168" y="1"/>
                    <a:pt x="3169" y="0"/>
                    <a:pt x="3171" y="1"/>
                  </a:cubicBezTo>
                  <a:cubicBezTo>
                    <a:pt x="3172" y="1"/>
                    <a:pt x="3172" y="2"/>
                    <a:pt x="3172" y="3"/>
                  </a:cubicBezTo>
                  <a:cubicBezTo>
                    <a:pt x="3137" y="137"/>
                    <a:pt x="3051" y="200"/>
                    <a:pt x="2985" y="228"/>
                  </a:cubicBezTo>
                  <a:cubicBezTo>
                    <a:pt x="2916" y="258"/>
                    <a:pt x="2855" y="259"/>
                    <a:pt x="2849" y="25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invGray">
            <a:xfrm>
              <a:off x="8814648" y="561012"/>
              <a:ext cx="2881661" cy="686636"/>
            </a:xfrm>
            <a:prstGeom prst="rect">
              <a:avLst/>
            </a:prstGeom>
          </p:spPr>
        </p:pic>
      </p:grpSp>
      <p:pic>
        <p:nvPicPr>
          <p:cNvPr id="17" name="Picture 16"/>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bwMode="invGray">
          <a:xfrm>
            <a:off x="8814816" y="557784"/>
            <a:ext cx="2881661" cy="686636"/>
          </a:xfrm>
          <a:prstGeom prst="rect">
            <a:avLst/>
          </a:prstGeom>
        </p:spPr>
      </p:pic>
      <p:sp>
        <p:nvSpPr>
          <p:cNvPr id="19" name="Text Placeholder 2"/>
          <p:cNvSpPr>
            <a:spLocks noGrp="1"/>
          </p:cNvSpPr>
          <p:nvPr>
            <p:ph type="body" idx="1"/>
          </p:nvPr>
        </p:nvSpPr>
        <p:spPr>
          <a:xfrm>
            <a:off x="531812" y="3754793"/>
            <a:ext cx="7799388" cy="639762"/>
          </a:xfrm>
        </p:spPr>
        <p:txBody>
          <a:bodyPr anchor="t" anchorCtr="0">
            <a:normAutofit/>
          </a:bodyPr>
          <a:lstStyle>
            <a:lvl1pPr marL="0" indent="0">
              <a:buNone/>
              <a:defRPr sz="1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itle 3"/>
          <p:cNvSpPr>
            <a:spLocks noGrp="1"/>
          </p:cNvSpPr>
          <p:nvPr>
            <p:ph type="title"/>
          </p:nvPr>
        </p:nvSpPr>
        <p:spPr>
          <a:xfrm>
            <a:off x="531812" y="2194560"/>
            <a:ext cx="7786307" cy="1386840"/>
          </a:xfrm>
        </p:spPr>
        <p:txBody>
          <a:bodyPr anchor="b" anchorCtr="0"/>
          <a:lstStyle>
            <a:lvl1pPr>
              <a:defRPr>
                <a:solidFill>
                  <a:schemeClr val="bg1"/>
                </a:solidFill>
              </a:defRPr>
            </a:lvl1pPr>
          </a:lstStyle>
          <a:p>
            <a:r>
              <a:rPr lang="en-US" smtClean="0"/>
              <a:t>Click to edit Master title style</a:t>
            </a:r>
            <a:endParaRPr lang="en-US" dirty="0"/>
          </a:p>
        </p:txBody>
      </p:sp>
      <p:sp>
        <p:nvSpPr>
          <p:cNvPr id="10" name="Footer Placeholder 16"/>
          <p:cNvSpPr txBox="1">
            <a:spLocks/>
          </p:cNvSpPr>
          <p:nvPr userDrawn="1"/>
        </p:nvSpPr>
        <p:spPr bwMode="white">
          <a:xfrm>
            <a:off x="453879" y="6492395"/>
            <a:ext cx="4370705" cy="365125"/>
          </a:xfrm>
          <a:prstGeom prst="rect">
            <a:avLst/>
          </a:prstGeom>
          <a:noFill/>
        </p:spPr>
        <p:txBody>
          <a:bodyPr vert="horz" wrap="none" lIns="91440" tIns="0" rIns="91440" bIns="0" rtlCol="0" anchor="ctr" anchorCtr="0">
            <a:noAutofit/>
          </a:bodyPr>
          <a:lstStyle>
            <a:defPPr>
              <a:defRPr lang="en-US"/>
            </a:defPPr>
            <a:lvl1pPr marL="0" algn="l" defTabSz="914400" rtl="0" eaLnBrk="1" latinLnBrk="0" hangingPunct="1">
              <a:defRPr lang="en-US" sz="1000" b="0" kern="1200" baseline="0">
                <a:solidFill>
                  <a:schemeClr val="bg1"/>
                </a:solidFill>
                <a:latin typeface="Open Sans"/>
                <a:ea typeface="Open Sans"/>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800"/>
              </a:spcBef>
              <a:spcAft>
                <a:spcPts val="800"/>
              </a:spcAft>
              <a:buClr>
                <a:schemeClr val="accent4"/>
              </a:buClr>
              <a:buFont typeface="Arial" panose="020B0604020202020204" pitchFamily="34" charset="0"/>
              <a:buNone/>
            </a:pPr>
            <a:r>
              <a:rPr lang="en-US" dirty="0" smtClean="0"/>
              <a:t>© 2014 SunPower Corporation  </a:t>
            </a:r>
            <a:endParaRPr lang="en-US" dirty="0"/>
          </a:p>
        </p:txBody>
      </p:sp>
    </p:spTree>
    <p:extLst>
      <p:ext uri="{BB962C8B-B14F-4D97-AF65-F5344CB8AC3E}">
        <p14:creationId xmlns="" xmlns:p14="http://schemas.microsoft.com/office/powerpoint/2010/main" val="30889757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Up,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10"/>
          <p:cNvSpPr>
            <a:spLocks noGrp="1"/>
          </p:cNvSpPr>
          <p:nvPr>
            <p:ph sz="quarter" idx="10"/>
          </p:nvPr>
        </p:nvSpPr>
        <p:spPr>
          <a:xfrm>
            <a:off x="544195" y="1206500"/>
            <a:ext cx="5473614" cy="488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10"/>
          <p:cNvSpPr>
            <a:spLocks noGrp="1"/>
          </p:cNvSpPr>
          <p:nvPr>
            <p:ph sz="quarter" idx="12"/>
          </p:nvPr>
        </p:nvSpPr>
        <p:spPr>
          <a:xfrm>
            <a:off x="6199796" y="1206500"/>
            <a:ext cx="5473614" cy="488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Slide Number Placeholder 5"/>
          <p:cNvSpPr>
            <a:spLocks noGrp="1"/>
          </p:cNvSpPr>
          <p:nvPr userDrawn="1"/>
        </p:nvSpPr>
        <p:spPr bwMode="white">
          <a:xfrm>
            <a:off x="11666876" y="6483507"/>
            <a:ext cx="425784" cy="365125"/>
          </a:xfrm>
          <a:prstGeom prst="rect">
            <a:avLst/>
          </a:prstGeom>
        </p:spPr>
        <p:txBody>
          <a:bodyPr vert="horz" lIns="91440" tIns="45720" rIns="91440" bIns="45720" rtlCol="0" anchor="ctr"/>
          <a:lstStyle/>
          <a:p>
            <a:pPr lvl="0" algn="ctr"/>
            <a:r>
              <a:rPr lang="en-US" sz="1000" dirty="0" smtClean="0">
                <a:solidFill>
                  <a:schemeClr val="bg1"/>
                </a:solidFill>
                <a:latin typeface="Open Sans" panose="020B0606030504020204" pitchFamily="34" charset="0"/>
              </a:rPr>
              <a:t>  </a:t>
            </a:r>
            <a:fld id="{417D477F-1E34-F54F-8291-B1144686411E}" type="slidenum">
              <a:rPr lang="en-US" sz="1000" smtClean="0">
                <a:solidFill>
                  <a:schemeClr val="bg1"/>
                </a:solidFill>
                <a:latin typeface="Open Sans" panose="020B0606030504020204" pitchFamily="34" charset="0"/>
              </a:rPr>
              <a:pPr lvl="0" algn="ctr"/>
              <a:t>‹#›</a:t>
            </a:fld>
            <a:endParaRPr lang="en-US" sz="1000" dirty="0" smtClean="0">
              <a:solidFill>
                <a:schemeClr val="bg1"/>
              </a:solidFill>
              <a:latin typeface="Open Sans" panose="020B0606030504020204" pitchFamily="34" charset="0"/>
            </a:endParaRPr>
          </a:p>
        </p:txBody>
      </p:sp>
      <p:sp>
        <p:nvSpPr>
          <p:cNvPr id="8" name="Footer Placeholder 16"/>
          <p:cNvSpPr txBox="1">
            <a:spLocks/>
          </p:cNvSpPr>
          <p:nvPr userDrawn="1"/>
        </p:nvSpPr>
        <p:spPr bwMode="white">
          <a:xfrm>
            <a:off x="7344562" y="6501012"/>
            <a:ext cx="4370705" cy="365125"/>
          </a:xfrm>
          <a:prstGeom prst="rect">
            <a:avLst/>
          </a:prstGeom>
          <a:noFill/>
        </p:spPr>
        <p:txBody>
          <a:bodyPr vert="horz" wrap="none" lIns="91440" tIns="0" rIns="91440" bIns="0" rtlCol="0" anchor="ctr" anchorCtr="0">
            <a:noAutofit/>
          </a:bodyPr>
          <a:lstStyle>
            <a:defPPr>
              <a:defRPr lang="en-US"/>
            </a:defPPr>
            <a:lvl1pPr marL="0" algn="l" defTabSz="914400" rtl="0" eaLnBrk="1" latinLnBrk="0" hangingPunct="1">
              <a:defRPr lang="en-US" sz="1000" b="0" kern="1200" baseline="0">
                <a:solidFill>
                  <a:schemeClr val="bg1"/>
                </a:solidFill>
                <a:latin typeface="Open Sans"/>
                <a:ea typeface="Open Sans"/>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Bef>
                <a:spcPts val="800"/>
              </a:spcBef>
              <a:spcAft>
                <a:spcPts val="800"/>
              </a:spcAft>
              <a:buClr>
                <a:schemeClr val="accent4"/>
              </a:buClr>
              <a:buFont typeface="Arial" panose="020B0604020202020204" pitchFamily="34" charset="0"/>
              <a:buNone/>
            </a:pPr>
            <a:r>
              <a:rPr lang="en-US" dirty="0" smtClean="0"/>
              <a:t>| © 2014 SunPower Corporation | </a:t>
            </a:r>
            <a:endParaRPr lang="en-US" dirty="0"/>
          </a:p>
        </p:txBody>
      </p:sp>
    </p:spTree>
    <p:extLst>
      <p:ext uri="{BB962C8B-B14F-4D97-AF65-F5344CB8AC3E}">
        <p14:creationId xmlns="" xmlns:p14="http://schemas.microsoft.com/office/powerpoint/2010/main" val="22935340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Up, Title,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533019" y="1071562"/>
            <a:ext cx="11125582" cy="395287"/>
          </a:xfrm>
          <a:prstGeom prst="rect">
            <a:avLst/>
          </a:prstGeom>
        </p:spPr>
        <p:txBody>
          <a:bodyPr anchor="ctr" anchorCtr="0">
            <a:noAutofit/>
          </a:bodyPr>
          <a:lstStyle>
            <a:lvl1pPr marL="0" indent="0">
              <a:buNone/>
              <a:defRPr sz="2000" b="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0"/>
          </p:nvPr>
        </p:nvSpPr>
        <p:spPr>
          <a:xfrm>
            <a:off x="544195" y="1607375"/>
            <a:ext cx="5473614" cy="4476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Content Placeholder 10"/>
          <p:cNvSpPr>
            <a:spLocks noGrp="1"/>
          </p:cNvSpPr>
          <p:nvPr>
            <p:ph sz="quarter" idx="12"/>
          </p:nvPr>
        </p:nvSpPr>
        <p:spPr>
          <a:xfrm>
            <a:off x="6191692" y="1607375"/>
            <a:ext cx="5473614" cy="4476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5"/>
          <p:cNvSpPr>
            <a:spLocks noGrp="1"/>
          </p:cNvSpPr>
          <p:nvPr userDrawn="1"/>
        </p:nvSpPr>
        <p:spPr bwMode="white">
          <a:xfrm>
            <a:off x="11666876" y="6483507"/>
            <a:ext cx="425784" cy="365125"/>
          </a:xfrm>
          <a:prstGeom prst="rect">
            <a:avLst/>
          </a:prstGeom>
        </p:spPr>
        <p:txBody>
          <a:bodyPr vert="horz" lIns="91440" tIns="45720" rIns="91440" bIns="45720" rtlCol="0" anchor="ctr"/>
          <a:lstStyle/>
          <a:p>
            <a:pPr lvl="0" algn="ctr"/>
            <a:r>
              <a:rPr lang="en-US" sz="1000" dirty="0" smtClean="0">
                <a:solidFill>
                  <a:schemeClr val="bg1"/>
                </a:solidFill>
                <a:latin typeface="Open Sans" panose="020B0606030504020204" pitchFamily="34" charset="0"/>
              </a:rPr>
              <a:t>  </a:t>
            </a:r>
            <a:fld id="{417D477F-1E34-F54F-8291-B1144686411E}" type="slidenum">
              <a:rPr lang="en-US" sz="1000" smtClean="0">
                <a:solidFill>
                  <a:schemeClr val="bg1"/>
                </a:solidFill>
                <a:latin typeface="Open Sans" panose="020B0606030504020204" pitchFamily="34" charset="0"/>
              </a:rPr>
              <a:pPr lvl="0" algn="ctr"/>
              <a:t>‹#›</a:t>
            </a:fld>
            <a:endParaRPr lang="en-US" sz="1000" dirty="0" smtClean="0">
              <a:solidFill>
                <a:schemeClr val="bg1"/>
              </a:solidFill>
              <a:latin typeface="Open Sans" panose="020B0606030504020204" pitchFamily="34" charset="0"/>
            </a:endParaRPr>
          </a:p>
        </p:txBody>
      </p:sp>
      <p:sp>
        <p:nvSpPr>
          <p:cNvPr id="9" name="Footer Placeholder 16"/>
          <p:cNvSpPr txBox="1">
            <a:spLocks/>
          </p:cNvSpPr>
          <p:nvPr userDrawn="1"/>
        </p:nvSpPr>
        <p:spPr bwMode="white">
          <a:xfrm>
            <a:off x="7344562" y="6501012"/>
            <a:ext cx="4370705" cy="365125"/>
          </a:xfrm>
          <a:prstGeom prst="rect">
            <a:avLst/>
          </a:prstGeom>
          <a:noFill/>
        </p:spPr>
        <p:txBody>
          <a:bodyPr vert="horz" wrap="none" lIns="91440" tIns="0" rIns="91440" bIns="0" rtlCol="0" anchor="ctr" anchorCtr="0">
            <a:noAutofit/>
          </a:bodyPr>
          <a:lstStyle>
            <a:defPPr>
              <a:defRPr lang="en-US"/>
            </a:defPPr>
            <a:lvl1pPr marL="0" algn="l" defTabSz="914400" rtl="0" eaLnBrk="1" latinLnBrk="0" hangingPunct="1">
              <a:defRPr lang="en-US" sz="1000" b="0" kern="1200" baseline="0">
                <a:solidFill>
                  <a:schemeClr val="bg1"/>
                </a:solidFill>
                <a:latin typeface="Open Sans"/>
                <a:ea typeface="Open Sans"/>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Bef>
                <a:spcPts val="800"/>
              </a:spcBef>
              <a:spcAft>
                <a:spcPts val="800"/>
              </a:spcAft>
              <a:buClr>
                <a:schemeClr val="accent4"/>
              </a:buClr>
              <a:buFont typeface="Arial" panose="020B0604020202020204" pitchFamily="34" charset="0"/>
              <a:buNone/>
            </a:pPr>
            <a:r>
              <a:rPr lang="en-US" dirty="0" smtClean="0"/>
              <a:t>| © 2014 SunPower Corporation | </a:t>
            </a:r>
            <a:endParaRPr lang="en-US" dirty="0"/>
          </a:p>
        </p:txBody>
      </p:sp>
    </p:spTree>
    <p:extLst>
      <p:ext uri="{BB962C8B-B14F-4D97-AF65-F5344CB8AC3E}">
        <p14:creationId xmlns="" xmlns:p14="http://schemas.microsoft.com/office/powerpoint/2010/main" val="17476545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Up (v1),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6"/>
          <p:cNvSpPr>
            <a:spLocks noGrp="1"/>
          </p:cNvSpPr>
          <p:nvPr>
            <p:ph sz="quarter" idx="12"/>
          </p:nvPr>
        </p:nvSpPr>
        <p:spPr>
          <a:xfrm>
            <a:off x="6210300" y="3673151"/>
            <a:ext cx="5448300" cy="2409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0"/>
          <p:cNvSpPr>
            <a:spLocks noGrp="1"/>
          </p:cNvSpPr>
          <p:nvPr>
            <p:ph sz="quarter" idx="13"/>
          </p:nvPr>
        </p:nvSpPr>
        <p:spPr>
          <a:xfrm>
            <a:off x="544195" y="1206500"/>
            <a:ext cx="5473614" cy="488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10"/>
          <p:cNvSpPr>
            <a:spLocks noGrp="1"/>
          </p:cNvSpPr>
          <p:nvPr>
            <p:ph sz="quarter" idx="14"/>
          </p:nvPr>
        </p:nvSpPr>
        <p:spPr>
          <a:xfrm>
            <a:off x="6199796" y="1206500"/>
            <a:ext cx="5473614" cy="22967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Slide Number Placeholder 5"/>
          <p:cNvSpPr>
            <a:spLocks noGrp="1"/>
          </p:cNvSpPr>
          <p:nvPr userDrawn="1"/>
        </p:nvSpPr>
        <p:spPr bwMode="white">
          <a:xfrm>
            <a:off x="11666876" y="6483507"/>
            <a:ext cx="425784" cy="365125"/>
          </a:xfrm>
          <a:prstGeom prst="rect">
            <a:avLst/>
          </a:prstGeom>
        </p:spPr>
        <p:txBody>
          <a:bodyPr vert="horz" lIns="91440" tIns="45720" rIns="91440" bIns="45720" rtlCol="0" anchor="ctr"/>
          <a:lstStyle/>
          <a:p>
            <a:pPr lvl="0" algn="ctr"/>
            <a:r>
              <a:rPr lang="en-US" sz="1000" dirty="0" smtClean="0">
                <a:solidFill>
                  <a:schemeClr val="bg1"/>
                </a:solidFill>
                <a:latin typeface="Open Sans" panose="020B0606030504020204" pitchFamily="34" charset="0"/>
              </a:rPr>
              <a:t>  </a:t>
            </a:r>
            <a:fld id="{417D477F-1E34-F54F-8291-B1144686411E}" type="slidenum">
              <a:rPr lang="en-US" sz="1000" smtClean="0">
                <a:solidFill>
                  <a:schemeClr val="bg1"/>
                </a:solidFill>
                <a:latin typeface="Open Sans" panose="020B0606030504020204" pitchFamily="34" charset="0"/>
              </a:rPr>
              <a:pPr lvl="0" algn="ctr"/>
              <a:t>‹#›</a:t>
            </a:fld>
            <a:endParaRPr lang="en-US" sz="1000" dirty="0" smtClean="0">
              <a:solidFill>
                <a:schemeClr val="bg1"/>
              </a:solidFill>
              <a:latin typeface="Open Sans" panose="020B0606030504020204" pitchFamily="34" charset="0"/>
            </a:endParaRPr>
          </a:p>
        </p:txBody>
      </p:sp>
      <p:sp>
        <p:nvSpPr>
          <p:cNvPr id="10" name="Footer Placeholder 16"/>
          <p:cNvSpPr txBox="1">
            <a:spLocks/>
          </p:cNvSpPr>
          <p:nvPr userDrawn="1"/>
        </p:nvSpPr>
        <p:spPr bwMode="white">
          <a:xfrm>
            <a:off x="7344562" y="6501012"/>
            <a:ext cx="4370705" cy="365125"/>
          </a:xfrm>
          <a:prstGeom prst="rect">
            <a:avLst/>
          </a:prstGeom>
          <a:noFill/>
        </p:spPr>
        <p:txBody>
          <a:bodyPr vert="horz" wrap="none" lIns="91440" tIns="0" rIns="91440" bIns="0" rtlCol="0" anchor="ctr" anchorCtr="0">
            <a:noAutofit/>
          </a:bodyPr>
          <a:lstStyle>
            <a:defPPr>
              <a:defRPr lang="en-US"/>
            </a:defPPr>
            <a:lvl1pPr marL="0" algn="l" defTabSz="914400" rtl="0" eaLnBrk="1" latinLnBrk="0" hangingPunct="1">
              <a:defRPr lang="en-US" sz="1000" b="0" kern="1200" baseline="0">
                <a:solidFill>
                  <a:schemeClr val="bg1"/>
                </a:solidFill>
                <a:latin typeface="Open Sans"/>
                <a:ea typeface="Open Sans"/>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Bef>
                <a:spcPts val="800"/>
              </a:spcBef>
              <a:spcAft>
                <a:spcPts val="800"/>
              </a:spcAft>
              <a:buClr>
                <a:schemeClr val="accent4"/>
              </a:buClr>
              <a:buFont typeface="Arial" panose="020B0604020202020204" pitchFamily="34" charset="0"/>
              <a:buNone/>
            </a:pPr>
            <a:r>
              <a:rPr lang="en-US" dirty="0" smtClean="0"/>
              <a:t>Confidential | © 2014 SunPower Corporation | </a:t>
            </a:r>
            <a:endParaRPr lang="en-US" dirty="0"/>
          </a:p>
        </p:txBody>
      </p:sp>
    </p:spTree>
    <p:extLst>
      <p:ext uri="{BB962C8B-B14F-4D97-AF65-F5344CB8AC3E}">
        <p14:creationId xmlns="" xmlns:p14="http://schemas.microsoft.com/office/powerpoint/2010/main" val="9898831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Up (v1) Title,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533019" y="1071562"/>
            <a:ext cx="11125582" cy="395287"/>
          </a:xfrm>
          <a:prstGeom prst="rect">
            <a:avLst/>
          </a:prstGeom>
        </p:spPr>
        <p:txBody>
          <a:bodyPr anchor="ctr" anchorCtr="0">
            <a:noAutofit/>
          </a:bodyPr>
          <a:lstStyle>
            <a:lvl1pPr marL="0" indent="0">
              <a:buNone/>
              <a:defRPr sz="2000" b="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10"/>
          <p:cNvSpPr>
            <a:spLocks noGrp="1"/>
          </p:cNvSpPr>
          <p:nvPr>
            <p:ph sz="quarter" idx="15"/>
          </p:nvPr>
        </p:nvSpPr>
        <p:spPr>
          <a:xfrm>
            <a:off x="6191692" y="1607375"/>
            <a:ext cx="5473614" cy="21689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Content Placeholder 6"/>
          <p:cNvSpPr>
            <a:spLocks noGrp="1"/>
          </p:cNvSpPr>
          <p:nvPr>
            <p:ph sz="quarter" idx="12"/>
          </p:nvPr>
        </p:nvSpPr>
        <p:spPr>
          <a:xfrm>
            <a:off x="6197600" y="3906981"/>
            <a:ext cx="5448300" cy="21985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0"/>
          <p:cNvSpPr>
            <a:spLocks noGrp="1"/>
          </p:cNvSpPr>
          <p:nvPr>
            <p:ph sz="quarter" idx="10"/>
          </p:nvPr>
        </p:nvSpPr>
        <p:spPr>
          <a:xfrm>
            <a:off x="544195" y="1607375"/>
            <a:ext cx="5473614" cy="44965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Slide Number Placeholder 5"/>
          <p:cNvSpPr>
            <a:spLocks noGrp="1"/>
          </p:cNvSpPr>
          <p:nvPr userDrawn="1"/>
        </p:nvSpPr>
        <p:spPr bwMode="white">
          <a:xfrm>
            <a:off x="11666876" y="6483507"/>
            <a:ext cx="425784" cy="365125"/>
          </a:xfrm>
          <a:prstGeom prst="rect">
            <a:avLst/>
          </a:prstGeom>
        </p:spPr>
        <p:txBody>
          <a:bodyPr vert="horz" lIns="91440" tIns="45720" rIns="91440" bIns="45720" rtlCol="0" anchor="ctr"/>
          <a:lstStyle/>
          <a:p>
            <a:pPr lvl="0" algn="ctr"/>
            <a:r>
              <a:rPr lang="en-US" sz="1000" dirty="0" smtClean="0">
                <a:solidFill>
                  <a:schemeClr val="bg1"/>
                </a:solidFill>
                <a:latin typeface="Open Sans" panose="020B0606030504020204" pitchFamily="34" charset="0"/>
              </a:rPr>
              <a:t>  </a:t>
            </a:r>
            <a:fld id="{417D477F-1E34-F54F-8291-B1144686411E}" type="slidenum">
              <a:rPr lang="en-US" sz="1000" smtClean="0">
                <a:solidFill>
                  <a:schemeClr val="bg1"/>
                </a:solidFill>
                <a:latin typeface="Open Sans" panose="020B0606030504020204" pitchFamily="34" charset="0"/>
              </a:rPr>
              <a:pPr lvl="0" algn="ctr"/>
              <a:t>‹#›</a:t>
            </a:fld>
            <a:endParaRPr lang="en-US" sz="1000" dirty="0" smtClean="0">
              <a:solidFill>
                <a:schemeClr val="bg1"/>
              </a:solidFill>
              <a:latin typeface="Open Sans" panose="020B0606030504020204" pitchFamily="34" charset="0"/>
            </a:endParaRPr>
          </a:p>
        </p:txBody>
      </p:sp>
      <p:sp>
        <p:nvSpPr>
          <p:cNvPr id="11" name="Footer Placeholder 16"/>
          <p:cNvSpPr txBox="1">
            <a:spLocks/>
          </p:cNvSpPr>
          <p:nvPr userDrawn="1"/>
        </p:nvSpPr>
        <p:spPr bwMode="white">
          <a:xfrm>
            <a:off x="7344562" y="6501012"/>
            <a:ext cx="4370705" cy="365125"/>
          </a:xfrm>
          <a:prstGeom prst="rect">
            <a:avLst/>
          </a:prstGeom>
          <a:noFill/>
        </p:spPr>
        <p:txBody>
          <a:bodyPr vert="horz" wrap="none" lIns="91440" tIns="0" rIns="91440" bIns="0" rtlCol="0" anchor="ctr" anchorCtr="0">
            <a:noAutofit/>
          </a:bodyPr>
          <a:lstStyle>
            <a:defPPr>
              <a:defRPr lang="en-US"/>
            </a:defPPr>
            <a:lvl1pPr marL="0" algn="l" defTabSz="914400" rtl="0" eaLnBrk="1" latinLnBrk="0" hangingPunct="1">
              <a:defRPr lang="en-US" sz="1000" b="0" kern="1200" baseline="0">
                <a:solidFill>
                  <a:schemeClr val="bg1"/>
                </a:solidFill>
                <a:latin typeface="Open Sans"/>
                <a:ea typeface="Open Sans"/>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Bef>
                <a:spcPts val="800"/>
              </a:spcBef>
              <a:spcAft>
                <a:spcPts val="800"/>
              </a:spcAft>
              <a:buClr>
                <a:schemeClr val="accent4"/>
              </a:buClr>
              <a:buFont typeface="Arial" panose="020B0604020202020204" pitchFamily="34" charset="0"/>
              <a:buNone/>
            </a:pPr>
            <a:r>
              <a:rPr lang="en-US" dirty="0" smtClean="0"/>
              <a:t>Confidential | © 2014 SunPower Corporation | </a:t>
            </a:r>
            <a:endParaRPr lang="en-US" dirty="0"/>
          </a:p>
        </p:txBody>
      </p:sp>
    </p:spTree>
    <p:extLst>
      <p:ext uri="{BB962C8B-B14F-4D97-AF65-F5344CB8AC3E}">
        <p14:creationId xmlns="" xmlns:p14="http://schemas.microsoft.com/office/powerpoint/2010/main" val="31659998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Up (v2), 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10"/>
          <p:cNvSpPr>
            <a:spLocks noGrp="1"/>
          </p:cNvSpPr>
          <p:nvPr>
            <p:ph sz="quarter" idx="13"/>
          </p:nvPr>
        </p:nvSpPr>
        <p:spPr>
          <a:xfrm>
            <a:off x="544195" y="1206500"/>
            <a:ext cx="5473614" cy="23085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Content Placeholder 10"/>
          <p:cNvSpPr>
            <a:spLocks noGrp="1"/>
          </p:cNvSpPr>
          <p:nvPr>
            <p:ph sz="quarter" idx="15"/>
          </p:nvPr>
        </p:nvSpPr>
        <p:spPr>
          <a:xfrm>
            <a:off x="6199796" y="1206500"/>
            <a:ext cx="5473614" cy="22967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6"/>
          <p:cNvSpPr>
            <a:spLocks noGrp="1"/>
          </p:cNvSpPr>
          <p:nvPr>
            <p:ph sz="quarter" idx="16"/>
          </p:nvPr>
        </p:nvSpPr>
        <p:spPr>
          <a:xfrm>
            <a:off x="546100" y="3645725"/>
            <a:ext cx="11127344" cy="2459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5"/>
          <p:cNvSpPr>
            <a:spLocks noGrp="1"/>
          </p:cNvSpPr>
          <p:nvPr userDrawn="1"/>
        </p:nvSpPr>
        <p:spPr bwMode="white">
          <a:xfrm>
            <a:off x="11666876" y="6483507"/>
            <a:ext cx="425784" cy="365125"/>
          </a:xfrm>
          <a:prstGeom prst="rect">
            <a:avLst/>
          </a:prstGeom>
        </p:spPr>
        <p:txBody>
          <a:bodyPr vert="horz" lIns="91440" tIns="45720" rIns="91440" bIns="45720" rtlCol="0" anchor="ctr"/>
          <a:lstStyle/>
          <a:p>
            <a:pPr lvl="0" algn="ctr"/>
            <a:r>
              <a:rPr lang="en-US" sz="1000" dirty="0" smtClean="0">
                <a:solidFill>
                  <a:schemeClr val="bg1"/>
                </a:solidFill>
                <a:latin typeface="Open Sans" panose="020B0606030504020204" pitchFamily="34" charset="0"/>
              </a:rPr>
              <a:t>  </a:t>
            </a:r>
            <a:fld id="{417D477F-1E34-F54F-8291-B1144686411E}" type="slidenum">
              <a:rPr lang="en-US" sz="1000" smtClean="0">
                <a:solidFill>
                  <a:schemeClr val="bg1"/>
                </a:solidFill>
                <a:latin typeface="Open Sans" panose="020B0606030504020204" pitchFamily="34" charset="0"/>
              </a:rPr>
              <a:pPr lvl="0" algn="ctr"/>
              <a:t>‹#›</a:t>
            </a:fld>
            <a:endParaRPr lang="en-US" sz="1000" dirty="0" smtClean="0">
              <a:solidFill>
                <a:schemeClr val="bg1"/>
              </a:solidFill>
              <a:latin typeface="Open Sans" panose="020B0606030504020204" pitchFamily="34" charset="0"/>
            </a:endParaRPr>
          </a:p>
        </p:txBody>
      </p:sp>
      <p:sp>
        <p:nvSpPr>
          <p:cNvPr id="9" name="Footer Placeholder 16"/>
          <p:cNvSpPr txBox="1">
            <a:spLocks/>
          </p:cNvSpPr>
          <p:nvPr userDrawn="1"/>
        </p:nvSpPr>
        <p:spPr bwMode="white">
          <a:xfrm>
            <a:off x="7344562" y="6501012"/>
            <a:ext cx="4370705" cy="365125"/>
          </a:xfrm>
          <a:prstGeom prst="rect">
            <a:avLst/>
          </a:prstGeom>
          <a:noFill/>
        </p:spPr>
        <p:txBody>
          <a:bodyPr vert="horz" wrap="none" lIns="91440" tIns="0" rIns="91440" bIns="0" rtlCol="0" anchor="ctr" anchorCtr="0">
            <a:noAutofit/>
          </a:bodyPr>
          <a:lstStyle>
            <a:defPPr>
              <a:defRPr lang="en-US"/>
            </a:defPPr>
            <a:lvl1pPr marL="0" algn="l" defTabSz="914400" rtl="0" eaLnBrk="1" latinLnBrk="0" hangingPunct="1">
              <a:defRPr lang="en-US" sz="1000" b="0" kern="1200" baseline="0">
                <a:solidFill>
                  <a:schemeClr val="bg1"/>
                </a:solidFill>
                <a:latin typeface="Open Sans"/>
                <a:ea typeface="Open Sans"/>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Bef>
                <a:spcPts val="800"/>
              </a:spcBef>
              <a:spcAft>
                <a:spcPts val="800"/>
              </a:spcAft>
              <a:buClr>
                <a:schemeClr val="accent4"/>
              </a:buClr>
              <a:buFont typeface="Arial" panose="020B0604020202020204" pitchFamily="34" charset="0"/>
              <a:buNone/>
            </a:pPr>
            <a:r>
              <a:rPr lang="en-US" dirty="0" smtClean="0"/>
              <a:t>Confidential | © 2014 SunPower Corporation | </a:t>
            </a:r>
            <a:endParaRPr lang="en-US" dirty="0"/>
          </a:p>
        </p:txBody>
      </p:sp>
    </p:spTree>
    <p:extLst>
      <p:ext uri="{BB962C8B-B14F-4D97-AF65-F5344CB8AC3E}">
        <p14:creationId xmlns="" xmlns:p14="http://schemas.microsoft.com/office/powerpoint/2010/main" val="29474898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Up (v2), Title, Sub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546100" y="3876675"/>
            <a:ext cx="11110913"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2"/>
          <p:cNvSpPr>
            <a:spLocks noGrp="1"/>
          </p:cNvSpPr>
          <p:nvPr>
            <p:ph type="body" idx="1"/>
          </p:nvPr>
        </p:nvSpPr>
        <p:spPr>
          <a:xfrm>
            <a:off x="533019" y="1071562"/>
            <a:ext cx="11125582" cy="395287"/>
          </a:xfrm>
          <a:prstGeom prst="rect">
            <a:avLst/>
          </a:prstGeom>
        </p:spPr>
        <p:txBody>
          <a:bodyPr anchor="ctr" anchorCtr="0">
            <a:noAutofit/>
          </a:bodyPr>
          <a:lstStyle>
            <a:lvl1pPr marL="0" indent="0">
              <a:buNone/>
              <a:defRPr sz="2000" b="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10"/>
          <p:cNvSpPr>
            <a:spLocks noGrp="1"/>
          </p:cNvSpPr>
          <p:nvPr>
            <p:ph sz="quarter" idx="10"/>
          </p:nvPr>
        </p:nvSpPr>
        <p:spPr>
          <a:xfrm>
            <a:off x="544195" y="1607375"/>
            <a:ext cx="5473614" cy="21689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0"/>
          <p:cNvSpPr>
            <a:spLocks noGrp="1"/>
          </p:cNvSpPr>
          <p:nvPr>
            <p:ph sz="quarter" idx="15"/>
          </p:nvPr>
        </p:nvSpPr>
        <p:spPr>
          <a:xfrm>
            <a:off x="6191692" y="1607375"/>
            <a:ext cx="5473614" cy="21689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Slide Number Placeholder 5"/>
          <p:cNvSpPr>
            <a:spLocks noGrp="1"/>
          </p:cNvSpPr>
          <p:nvPr userDrawn="1"/>
        </p:nvSpPr>
        <p:spPr bwMode="white">
          <a:xfrm>
            <a:off x="11666876" y="6483507"/>
            <a:ext cx="425784" cy="365125"/>
          </a:xfrm>
          <a:prstGeom prst="rect">
            <a:avLst/>
          </a:prstGeom>
        </p:spPr>
        <p:txBody>
          <a:bodyPr vert="horz" lIns="91440" tIns="45720" rIns="91440" bIns="45720" rtlCol="0" anchor="ctr"/>
          <a:lstStyle/>
          <a:p>
            <a:pPr lvl="0" algn="ctr"/>
            <a:r>
              <a:rPr lang="en-US" sz="1000" dirty="0" smtClean="0">
                <a:solidFill>
                  <a:schemeClr val="bg1"/>
                </a:solidFill>
                <a:latin typeface="Open Sans" panose="020B0606030504020204" pitchFamily="34" charset="0"/>
              </a:rPr>
              <a:t>  </a:t>
            </a:r>
            <a:fld id="{417D477F-1E34-F54F-8291-B1144686411E}" type="slidenum">
              <a:rPr lang="en-US" sz="1000" smtClean="0">
                <a:solidFill>
                  <a:schemeClr val="bg1"/>
                </a:solidFill>
                <a:latin typeface="Open Sans" panose="020B0606030504020204" pitchFamily="34" charset="0"/>
              </a:rPr>
              <a:pPr lvl="0" algn="ctr"/>
              <a:t>‹#›</a:t>
            </a:fld>
            <a:endParaRPr lang="en-US" sz="1000" dirty="0" smtClean="0">
              <a:solidFill>
                <a:schemeClr val="bg1"/>
              </a:solidFill>
              <a:latin typeface="Open Sans" panose="020B0606030504020204" pitchFamily="34" charset="0"/>
            </a:endParaRPr>
          </a:p>
        </p:txBody>
      </p:sp>
      <p:sp>
        <p:nvSpPr>
          <p:cNvPr id="12" name="Footer Placeholder 16"/>
          <p:cNvSpPr txBox="1">
            <a:spLocks/>
          </p:cNvSpPr>
          <p:nvPr userDrawn="1"/>
        </p:nvSpPr>
        <p:spPr bwMode="white">
          <a:xfrm>
            <a:off x="7344562" y="6501012"/>
            <a:ext cx="4370705" cy="365125"/>
          </a:xfrm>
          <a:prstGeom prst="rect">
            <a:avLst/>
          </a:prstGeom>
          <a:noFill/>
        </p:spPr>
        <p:txBody>
          <a:bodyPr vert="horz" wrap="none" lIns="91440" tIns="0" rIns="91440" bIns="0" rtlCol="0" anchor="ctr" anchorCtr="0">
            <a:noAutofit/>
          </a:bodyPr>
          <a:lstStyle>
            <a:defPPr>
              <a:defRPr lang="en-US"/>
            </a:defPPr>
            <a:lvl1pPr marL="0" algn="l" defTabSz="914400" rtl="0" eaLnBrk="1" latinLnBrk="0" hangingPunct="1">
              <a:defRPr lang="en-US" sz="1000" b="0" kern="1200" baseline="0">
                <a:solidFill>
                  <a:schemeClr val="bg1"/>
                </a:solidFill>
                <a:latin typeface="Open Sans"/>
                <a:ea typeface="Open Sans"/>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Bef>
                <a:spcPts val="800"/>
              </a:spcBef>
              <a:spcAft>
                <a:spcPts val="800"/>
              </a:spcAft>
              <a:buClr>
                <a:schemeClr val="accent4"/>
              </a:buClr>
              <a:buFont typeface="Arial" panose="020B0604020202020204" pitchFamily="34" charset="0"/>
              <a:buNone/>
            </a:pPr>
            <a:r>
              <a:rPr lang="en-US" dirty="0" smtClean="0"/>
              <a:t>Confidential | © 2014 SunPower Corporation | </a:t>
            </a:r>
            <a:endParaRPr lang="en-US" dirty="0"/>
          </a:p>
        </p:txBody>
      </p:sp>
    </p:spTree>
    <p:extLst>
      <p:ext uri="{BB962C8B-B14F-4D97-AF65-F5344CB8AC3E}">
        <p14:creationId xmlns="" xmlns:p14="http://schemas.microsoft.com/office/powerpoint/2010/main" val="22436974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Up, Title">
    <p:spTree>
      <p:nvGrpSpPr>
        <p:cNvPr id="1" name=""/>
        <p:cNvGrpSpPr/>
        <p:nvPr/>
      </p:nvGrpSpPr>
      <p:grpSpPr>
        <a:xfrm>
          <a:off x="0" y="0"/>
          <a:ext cx="0" cy="0"/>
          <a:chOff x="0" y="0"/>
          <a:chExt cx="0" cy="0"/>
        </a:xfrm>
      </p:grpSpPr>
      <p:sp>
        <p:nvSpPr>
          <p:cNvPr id="7" name="Title 1"/>
          <p:cNvSpPr>
            <a:spLocks noGrp="1"/>
          </p:cNvSpPr>
          <p:nvPr>
            <p:ph type="title"/>
          </p:nvPr>
        </p:nvSpPr>
        <p:spPr>
          <a:xfrm>
            <a:off x="534256" y="449296"/>
            <a:ext cx="11116638" cy="600376"/>
          </a:xfrm>
        </p:spPr>
        <p:txBody>
          <a:bodyPr/>
          <a:lstStyle/>
          <a:p>
            <a:r>
              <a:rPr lang="en-US" smtClean="0"/>
              <a:t>Click to edit Master title style</a:t>
            </a:r>
            <a:endParaRPr lang="en-US"/>
          </a:p>
        </p:txBody>
      </p:sp>
      <p:sp>
        <p:nvSpPr>
          <p:cNvPr id="12" name="Content Placeholder 10"/>
          <p:cNvSpPr>
            <a:spLocks noGrp="1"/>
          </p:cNvSpPr>
          <p:nvPr>
            <p:ph sz="quarter" idx="13"/>
          </p:nvPr>
        </p:nvSpPr>
        <p:spPr>
          <a:xfrm>
            <a:off x="544195" y="1206500"/>
            <a:ext cx="5473614" cy="23085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10"/>
          <p:cNvSpPr>
            <a:spLocks noGrp="1"/>
          </p:cNvSpPr>
          <p:nvPr>
            <p:ph sz="quarter" idx="15"/>
          </p:nvPr>
        </p:nvSpPr>
        <p:spPr>
          <a:xfrm>
            <a:off x="6199796" y="1206500"/>
            <a:ext cx="5473614" cy="22967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Content Placeholder 6"/>
          <p:cNvSpPr>
            <a:spLocks noGrp="1"/>
          </p:cNvSpPr>
          <p:nvPr>
            <p:ph sz="quarter" idx="12"/>
          </p:nvPr>
        </p:nvSpPr>
        <p:spPr>
          <a:xfrm>
            <a:off x="6197600" y="3645725"/>
            <a:ext cx="5448300" cy="2459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6"/>
          <p:cNvSpPr>
            <a:spLocks noGrp="1"/>
          </p:cNvSpPr>
          <p:nvPr>
            <p:ph sz="quarter" idx="16"/>
          </p:nvPr>
        </p:nvSpPr>
        <p:spPr>
          <a:xfrm>
            <a:off x="546100" y="3645725"/>
            <a:ext cx="5473700" cy="2459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Slide Number Placeholder 5"/>
          <p:cNvSpPr>
            <a:spLocks noGrp="1"/>
          </p:cNvSpPr>
          <p:nvPr userDrawn="1"/>
        </p:nvSpPr>
        <p:spPr bwMode="white">
          <a:xfrm>
            <a:off x="11666876" y="6483507"/>
            <a:ext cx="425784" cy="365125"/>
          </a:xfrm>
          <a:prstGeom prst="rect">
            <a:avLst/>
          </a:prstGeom>
        </p:spPr>
        <p:txBody>
          <a:bodyPr vert="horz" lIns="91440" tIns="45720" rIns="91440" bIns="45720" rtlCol="0" anchor="ctr"/>
          <a:lstStyle/>
          <a:p>
            <a:pPr lvl="0" algn="ctr"/>
            <a:r>
              <a:rPr lang="en-US" sz="1000" dirty="0" smtClean="0">
                <a:solidFill>
                  <a:schemeClr val="bg1"/>
                </a:solidFill>
                <a:latin typeface="Open Sans" panose="020B0606030504020204" pitchFamily="34" charset="0"/>
              </a:rPr>
              <a:t>  </a:t>
            </a:r>
            <a:fld id="{417D477F-1E34-F54F-8291-B1144686411E}" type="slidenum">
              <a:rPr lang="en-US" sz="1000" smtClean="0">
                <a:solidFill>
                  <a:schemeClr val="bg1"/>
                </a:solidFill>
                <a:latin typeface="Open Sans" panose="020B0606030504020204" pitchFamily="34" charset="0"/>
              </a:rPr>
              <a:pPr lvl="0" algn="ctr"/>
              <a:t>‹#›</a:t>
            </a:fld>
            <a:endParaRPr lang="en-US" sz="1000" dirty="0" smtClean="0">
              <a:solidFill>
                <a:schemeClr val="bg1"/>
              </a:solidFill>
              <a:latin typeface="Open Sans" panose="020B0606030504020204" pitchFamily="34" charset="0"/>
            </a:endParaRPr>
          </a:p>
        </p:txBody>
      </p:sp>
      <p:sp>
        <p:nvSpPr>
          <p:cNvPr id="10" name="Footer Placeholder 16"/>
          <p:cNvSpPr txBox="1">
            <a:spLocks/>
          </p:cNvSpPr>
          <p:nvPr userDrawn="1"/>
        </p:nvSpPr>
        <p:spPr bwMode="white">
          <a:xfrm>
            <a:off x="7344562" y="6501012"/>
            <a:ext cx="4370705" cy="365125"/>
          </a:xfrm>
          <a:prstGeom prst="rect">
            <a:avLst/>
          </a:prstGeom>
          <a:noFill/>
        </p:spPr>
        <p:txBody>
          <a:bodyPr vert="horz" wrap="none" lIns="91440" tIns="0" rIns="91440" bIns="0" rtlCol="0" anchor="ctr" anchorCtr="0">
            <a:noAutofit/>
          </a:bodyPr>
          <a:lstStyle>
            <a:defPPr>
              <a:defRPr lang="en-US"/>
            </a:defPPr>
            <a:lvl1pPr marL="0" algn="l" defTabSz="914400" rtl="0" eaLnBrk="1" latinLnBrk="0" hangingPunct="1">
              <a:defRPr lang="en-US" sz="1000" b="0" kern="1200" baseline="0">
                <a:solidFill>
                  <a:schemeClr val="bg1"/>
                </a:solidFill>
                <a:latin typeface="Open Sans"/>
                <a:ea typeface="Open Sans"/>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Bef>
                <a:spcPts val="800"/>
              </a:spcBef>
              <a:spcAft>
                <a:spcPts val="800"/>
              </a:spcAft>
              <a:buClr>
                <a:schemeClr val="accent4"/>
              </a:buClr>
              <a:buFont typeface="Arial" panose="020B0604020202020204" pitchFamily="34" charset="0"/>
              <a:buNone/>
            </a:pPr>
            <a:r>
              <a:rPr lang="en-US" dirty="0" smtClean="0"/>
              <a:t>Confidential | © 2014 SunPower Corporation | </a:t>
            </a:r>
            <a:endParaRPr lang="en-US" dirty="0"/>
          </a:p>
        </p:txBody>
      </p:sp>
    </p:spTree>
    <p:extLst>
      <p:ext uri="{BB962C8B-B14F-4D97-AF65-F5344CB8AC3E}">
        <p14:creationId xmlns="" xmlns:p14="http://schemas.microsoft.com/office/powerpoint/2010/main" val="32928955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Up, Title,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2"/>
          <p:cNvSpPr>
            <a:spLocks noGrp="1"/>
          </p:cNvSpPr>
          <p:nvPr>
            <p:ph type="body" idx="1"/>
          </p:nvPr>
        </p:nvSpPr>
        <p:spPr>
          <a:xfrm>
            <a:off x="533019" y="1071562"/>
            <a:ext cx="11125582" cy="395287"/>
          </a:xfrm>
          <a:prstGeom prst="rect">
            <a:avLst/>
          </a:prstGeom>
        </p:spPr>
        <p:txBody>
          <a:bodyPr anchor="ctr" anchorCtr="0">
            <a:noAutofit/>
          </a:bodyPr>
          <a:lstStyle>
            <a:lvl1pPr marL="0" indent="0">
              <a:buNone/>
              <a:defRPr sz="2000" b="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6"/>
          <p:cNvSpPr>
            <a:spLocks noGrp="1"/>
          </p:cNvSpPr>
          <p:nvPr>
            <p:ph sz="quarter" idx="12"/>
          </p:nvPr>
        </p:nvSpPr>
        <p:spPr>
          <a:xfrm>
            <a:off x="6197600" y="3906981"/>
            <a:ext cx="5448300" cy="21985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6"/>
          <p:cNvSpPr>
            <a:spLocks noGrp="1"/>
          </p:cNvSpPr>
          <p:nvPr>
            <p:ph sz="quarter" idx="14"/>
          </p:nvPr>
        </p:nvSpPr>
        <p:spPr>
          <a:xfrm>
            <a:off x="546100" y="3906981"/>
            <a:ext cx="5473700" cy="21985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Content Placeholder 10"/>
          <p:cNvSpPr>
            <a:spLocks noGrp="1"/>
          </p:cNvSpPr>
          <p:nvPr>
            <p:ph sz="quarter" idx="10"/>
          </p:nvPr>
        </p:nvSpPr>
        <p:spPr>
          <a:xfrm>
            <a:off x="544195" y="1607375"/>
            <a:ext cx="5473614" cy="21689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Content Placeholder 10"/>
          <p:cNvSpPr>
            <a:spLocks noGrp="1"/>
          </p:cNvSpPr>
          <p:nvPr>
            <p:ph sz="quarter" idx="15"/>
          </p:nvPr>
        </p:nvSpPr>
        <p:spPr>
          <a:xfrm>
            <a:off x="6191692" y="1607375"/>
            <a:ext cx="5473614" cy="21689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Slide Number Placeholder 5"/>
          <p:cNvSpPr>
            <a:spLocks noGrp="1"/>
          </p:cNvSpPr>
          <p:nvPr userDrawn="1"/>
        </p:nvSpPr>
        <p:spPr bwMode="white">
          <a:xfrm>
            <a:off x="11666876" y="6483507"/>
            <a:ext cx="425784" cy="365125"/>
          </a:xfrm>
          <a:prstGeom prst="rect">
            <a:avLst/>
          </a:prstGeom>
        </p:spPr>
        <p:txBody>
          <a:bodyPr vert="horz" lIns="91440" tIns="45720" rIns="91440" bIns="45720" rtlCol="0" anchor="ctr"/>
          <a:lstStyle/>
          <a:p>
            <a:pPr lvl="0" algn="ctr"/>
            <a:r>
              <a:rPr lang="en-US" sz="1000" dirty="0" smtClean="0">
                <a:solidFill>
                  <a:schemeClr val="bg1"/>
                </a:solidFill>
                <a:latin typeface="Open Sans" panose="020B0606030504020204" pitchFamily="34" charset="0"/>
              </a:rPr>
              <a:t>  </a:t>
            </a:r>
            <a:fld id="{417D477F-1E34-F54F-8291-B1144686411E}" type="slidenum">
              <a:rPr lang="en-US" sz="1000" smtClean="0">
                <a:solidFill>
                  <a:schemeClr val="bg1"/>
                </a:solidFill>
                <a:latin typeface="Open Sans" panose="020B0606030504020204" pitchFamily="34" charset="0"/>
              </a:rPr>
              <a:pPr lvl="0" algn="ctr"/>
              <a:t>‹#›</a:t>
            </a:fld>
            <a:endParaRPr lang="en-US" sz="1000" dirty="0" smtClean="0">
              <a:solidFill>
                <a:schemeClr val="bg1"/>
              </a:solidFill>
              <a:latin typeface="Open Sans" panose="020B0606030504020204" pitchFamily="34" charset="0"/>
            </a:endParaRPr>
          </a:p>
        </p:txBody>
      </p:sp>
      <p:sp>
        <p:nvSpPr>
          <p:cNvPr id="12" name="Footer Placeholder 16"/>
          <p:cNvSpPr txBox="1">
            <a:spLocks/>
          </p:cNvSpPr>
          <p:nvPr userDrawn="1"/>
        </p:nvSpPr>
        <p:spPr bwMode="white">
          <a:xfrm>
            <a:off x="7344562" y="6501012"/>
            <a:ext cx="4370705" cy="365125"/>
          </a:xfrm>
          <a:prstGeom prst="rect">
            <a:avLst/>
          </a:prstGeom>
          <a:noFill/>
        </p:spPr>
        <p:txBody>
          <a:bodyPr vert="horz" wrap="none" lIns="91440" tIns="0" rIns="91440" bIns="0" rtlCol="0" anchor="ctr" anchorCtr="0">
            <a:noAutofit/>
          </a:bodyPr>
          <a:lstStyle>
            <a:defPPr>
              <a:defRPr lang="en-US"/>
            </a:defPPr>
            <a:lvl1pPr marL="0" algn="l" defTabSz="914400" rtl="0" eaLnBrk="1" latinLnBrk="0" hangingPunct="1">
              <a:defRPr lang="en-US" sz="1000" b="0" kern="1200" baseline="0">
                <a:solidFill>
                  <a:schemeClr val="bg1"/>
                </a:solidFill>
                <a:latin typeface="Open Sans"/>
                <a:ea typeface="Open Sans"/>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Bef>
                <a:spcPts val="800"/>
              </a:spcBef>
              <a:spcAft>
                <a:spcPts val="800"/>
              </a:spcAft>
              <a:buClr>
                <a:schemeClr val="accent4"/>
              </a:buClr>
              <a:buFont typeface="Arial" panose="020B0604020202020204" pitchFamily="34" charset="0"/>
              <a:buNone/>
            </a:pPr>
            <a:r>
              <a:rPr lang="en-US" dirty="0" smtClean="0"/>
              <a:t>Confidential | © 2014 SunPower Corporation | </a:t>
            </a:r>
            <a:endParaRPr lang="en-US" dirty="0"/>
          </a:p>
        </p:txBody>
      </p:sp>
    </p:spTree>
    <p:extLst>
      <p:ext uri="{BB962C8B-B14F-4D97-AF65-F5344CB8AC3E}">
        <p14:creationId xmlns="" xmlns:p14="http://schemas.microsoft.com/office/powerpoint/2010/main" val="22384334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gue Earth">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6991350" y="4419600"/>
            <a:ext cx="4884738" cy="2141538"/>
          </a:xfrm>
          <a:prstGeom prst="rect">
            <a:avLst/>
          </a:prstGeom>
        </p:spPr>
        <p:txBody>
          <a:bodyPr anchor="b" anchorCtr="0">
            <a:normAutofit/>
          </a:bodyPr>
          <a:lstStyle>
            <a:lvl1pPr marL="0" indent="0" algn="r">
              <a:lnSpc>
                <a:spcPts val="4200"/>
              </a:lnSpc>
              <a:buNone/>
              <a:defRPr sz="3500" b="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Section Divider text</a:t>
            </a:r>
            <a:br>
              <a:rPr lang="en-US" dirty="0" smtClean="0"/>
            </a:br>
            <a:r>
              <a:rPr lang="en-US" dirty="0" smtClean="0"/>
              <a:t>(35pt Open Sans Light)</a:t>
            </a:r>
          </a:p>
        </p:txBody>
      </p:sp>
      <p:pic>
        <p:nvPicPr>
          <p:cNvPr id="14" name="Picture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invGray">
          <a:xfrm>
            <a:off x="538986" y="6533561"/>
            <a:ext cx="1114804" cy="270131"/>
          </a:xfrm>
          <a:prstGeom prst="rect">
            <a:avLst/>
          </a:prstGeom>
        </p:spPr>
      </p:pic>
    </p:spTree>
    <p:extLst>
      <p:ext uri="{BB962C8B-B14F-4D97-AF65-F5344CB8AC3E}">
        <p14:creationId xmlns="" xmlns:p14="http://schemas.microsoft.com/office/powerpoint/2010/main" val="38120948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gue Bright Whit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6991350" y="4419600"/>
            <a:ext cx="4884738" cy="2141538"/>
          </a:xfrm>
          <a:prstGeom prst="rect">
            <a:avLst/>
          </a:prstGeom>
        </p:spPr>
        <p:txBody>
          <a:bodyPr anchor="b" anchorCtr="0">
            <a:normAutofit/>
          </a:bodyPr>
          <a:lstStyle>
            <a:lvl1pPr marL="0" indent="0" algn="r">
              <a:lnSpc>
                <a:spcPts val="4200"/>
              </a:lnSpc>
              <a:buNone/>
              <a:defRPr sz="3500" b="0" baseline="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    Click to edit Section Divider text</a:t>
            </a:r>
            <a:br>
              <a:rPr lang="en-US" dirty="0" smtClean="0"/>
            </a:br>
            <a:r>
              <a:rPr lang="en-US" dirty="0" smtClean="0"/>
              <a:t>(35pt Open Sans Light)</a:t>
            </a:r>
          </a:p>
        </p:txBody>
      </p:sp>
      <p:pic>
        <p:nvPicPr>
          <p:cNvPr id="9" name="Picture 8"/>
          <p:cNvPicPr>
            <a:picLocks/>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36460" y="6534182"/>
            <a:ext cx="1124712" cy="267750"/>
          </a:xfrm>
          <a:prstGeom prst="rect">
            <a:avLst/>
          </a:prstGeom>
        </p:spPr>
      </p:pic>
    </p:spTree>
    <p:extLst>
      <p:ext uri="{BB962C8B-B14F-4D97-AF65-F5344CB8AC3E}">
        <p14:creationId xmlns="" xmlns:p14="http://schemas.microsoft.com/office/powerpoint/2010/main" val="18376523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right Whit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781" y="2194560"/>
            <a:ext cx="7786307" cy="1386840"/>
          </a:xfrm>
        </p:spPr>
        <p:txBody>
          <a:bodyPr anchor="b" anchorCtr="0"/>
          <a:lstStyle>
            <a:lvl1pPr>
              <a:defRPr>
                <a:solidFill>
                  <a:schemeClr val="tx2">
                    <a:lumMod val="50000"/>
                  </a:schemeClr>
                </a:solidFill>
              </a:defRPr>
            </a:lvl1pPr>
          </a:lstStyle>
          <a:p>
            <a:r>
              <a:rPr lang="en-US" smtClean="0"/>
              <a:t>Click to edit Master title style</a:t>
            </a:r>
            <a:endParaRPr lang="en-US" dirty="0"/>
          </a:p>
        </p:txBody>
      </p:sp>
      <p:sp>
        <p:nvSpPr>
          <p:cNvPr id="11" name="Rectangle 10"/>
          <p:cNvSpPr/>
          <p:nvPr userDrawn="1"/>
        </p:nvSpPr>
        <p:spPr bwMode="white">
          <a:xfrm>
            <a:off x="379412" y="908899"/>
            <a:ext cx="11353800" cy="335439"/>
          </a:xfrm>
          <a:prstGeom prst="rect">
            <a:avLst/>
          </a:prstGeom>
          <a:solidFill>
            <a:schemeClr val="bg1"/>
          </a:solidFill>
          <a:ln>
            <a:noFill/>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US" dirty="0" err="1" smtClean="0">
              <a:solidFill>
                <a:schemeClr val="bg1"/>
              </a:solidFill>
              <a:latin typeface="Open Sans" panose="020B0606030504020204" pitchFamily="34" charset="0"/>
            </a:endParaRPr>
          </a:p>
        </p:txBody>
      </p:sp>
      <p:sp>
        <p:nvSpPr>
          <p:cNvPr id="12" name="Text Placeholder 11"/>
          <p:cNvSpPr>
            <a:spLocks noGrp="1"/>
          </p:cNvSpPr>
          <p:nvPr>
            <p:ph type="body" sz="quarter" idx="10"/>
          </p:nvPr>
        </p:nvSpPr>
        <p:spPr>
          <a:xfrm>
            <a:off x="536575" y="3752850"/>
            <a:ext cx="7773988" cy="304800"/>
          </a:xfrm>
        </p:spPr>
        <p:txBody>
          <a:bodyPr>
            <a:noAutofit/>
          </a:bodyPr>
          <a:lstStyle>
            <a:lvl1pPr marL="0" indent="0">
              <a:buFontTx/>
              <a:buNone/>
              <a:defRPr sz="1400">
                <a:solidFill>
                  <a:schemeClr val="tx2">
                    <a:lumMod val="50000"/>
                  </a:schemeClr>
                </a:solidFill>
              </a:defRPr>
            </a:lvl1pPr>
          </a:lstStyle>
          <a:p>
            <a:pPr lvl="0"/>
            <a:r>
              <a:rPr lang="en-US" smtClean="0"/>
              <a:t>Click to edit Master text styles</a:t>
            </a:r>
          </a:p>
        </p:txBody>
      </p:sp>
      <p:sp>
        <p:nvSpPr>
          <p:cNvPr id="24" name="Freeform 23"/>
          <p:cNvSpPr>
            <a:spLocks/>
          </p:cNvSpPr>
          <p:nvPr userDrawn="1"/>
        </p:nvSpPr>
        <p:spPr bwMode="auto">
          <a:xfrm>
            <a:off x="-7720" y="5479120"/>
            <a:ext cx="12196545" cy="1378880"/>
          </a:xfrm>
          <a:custGeom>
            <a:avLst/>
            <a:gdLst>
              <a:gd name="T0" fmla="*/ 2327 w 2565"/>
              <a:gd name="T1" fmla="*/ 205 h 290"/>
              <a:gd name="T2" fmla="*/ 2305 w 2565"/>
              <a:gd name="T3" fmla="*/ 206 h 290"/>
              <a:gd name="T4" fmla="*/ 1864 w 2565"/>
              <a:gd name="T5" fmla="*/ 206 h 290"/>
              <a:gd name="T6" fmla="*/ 0 w 2565"/>
              <a:gd name="T7" fmla="*/ 206 h 290"/>
              <a:gd name="T8" fmla="*/ 0 w 2565"/>
              <a:gd name="T9" fmla="*/ 290 h 290"/>
              <a:gd name="T10" fmla="*/ 2565 w 2565"/>
              <a:gd name="T11" fmla="*/ 290 h 290"/>
              <a:gd name="T12" fmla="*/ 2565 w 2565"/>
              <a:gd name="T13" fmla="*/ 251 h 290"/>
              <a:gd name="T14" fmla="*/ 2565 w 2565"/>
              <a:gd name="T15" fmla="*/ 206 h 290"/>
              <a:gd name="T16" fmla="*/ 2565 w 2565"/>
              <a:gd name="T17" fmla="*/ 0 h 290"/>
              <a:gd name="T18" fmla="*/ 2504 w 2565"/>
              <a:gd name="T19" fmla="*/ 116 h 290"/>
              <a:gd name="T20" fmla="*/ 2327 w 2565"/>
              <a:gd name="T21" fmla="*/ 20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5" h="290">
                <a:moveTo>
                  <a:pt x="2327" y="205"/>
                </a:moveTo>
                <a:cubicBezTo>
                  <a:pt x="2320" y="206"/>
                  <a:pt x="2312" y="206"/>
                  <a:pt x="2305" y="206"/>
                </a:cubicBezTo>
                <a:cubicBezTo>
                  <a:pt x="2304" y="206"/>
                  <a:pt x="1864" y="206"/>
                  <a:pt x="1864" y="206"/>
                </a:cubicBezTo>
                <a:cubicBezTo>
                  <a:pt x="1859" y="206"/>
                  <a:pt x="0" y="206"/>
                  <a:pt x="0" y="206"/>
                </a:cubicBezTo>
                <a:cubicBezTo>
                  <a:pt x="0" y="290"/>
                  <a:pt x="0" y="290"/>
                  <a:pt x="0" y="290"/>
                </a:cubicBezTo>
                <a:cubicBezTo>
                  <a:pt x="2565" y="290"/>
                  <a:pt x="2565" y="290"/>
                  <a:pt x="2565" y="290"/>
                </a:cubicBezTo>
                <a:cubicBezTo>
                  <a:pt x="2565" y="251"/>
                  <a:pt x="2565" y="251"/>
                  <a:pt x="2565" y="251"/>
                </a:cubicBezTo>
                <a:cubicBezTo>
                  <a:pt x="2565" y="206"/>
                  <a:pt x="2565" y="206"/>
                  <a:pt x="2565" y="206"/>
                </a:cubicBezTo>
                <a:cubicBezTo>
                  <a:pt x="2565" y="0"/>
                  <a:pt x="2565" y="0"/>
                  <a:pt x="2565" y="0"/>
                </a:cubicBezTo>
                <a:cubicBezTo>
                  <a:pt x="2555" y="43"/>
                  <a:pt x="2533" y="83"/>
                  <a:pt x="2504" y="116"/>
                </a:cubicBezTo>
                <a:cubicBezTo>
                  <a:pt x="2459" y="167"/>
                  <a:pt x="2395" y="199"/>
                  <a:pt x="2327" y="205"/>
                </a:cubicBezTo>
                <a:close/>
              </a:path>
            </a:pathLst>
          </a:custGeom>
          <a:solidFill>
            <a:schemeClr val="accent2"/>
          </a:solidFill>
          <a:ln>
            <a:no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lvl="0" algn="ctr"/>
            <a:endParaRPr lang="en-US" noProof="0" smtClean="0">
              <a:solidFill>
                <a:schemeClr val="bg1"/>
              </a:solidFill>
              <a:latin typeface="Open Sans" panose="020B0606030504020204" pitchFamily="34" charset="0"/>
            </a:endParaRPr>
          </a:p>
        </p:txBody>
      </p:sp>
      <p:pic>
        <p:nvPicPr>
          <p:cNvPr id="25" name="Picture 2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812949" y="561012"/>
            <a:ext cx="2885060" cy="686636"/>
          </a:xfrm>
          <a:prstGeom prst="rect">
            <a:avLst/>
          </a:prstGeom>
        </p:spPr>
      </p:pic>
      <p:sp>
        <p:nvSpPr>
          <p:cNvPr id="8" name="Footer Placeholder 16"/>
          <p:cNvSpPr txBox="1">
            <a:spLocks/>
          </p:cNvSpPr>
          <p:nvPr userDrawn="1"/>
        </p:nvSpPr>
        <p:spPr bwMode="white">
          <a:xfrm>
            <a:off x="453879" y="6492395"/>
            <a:ext cx="4370705" cy="365125"/>
          </a:xfrm>
          <a:prstGeom prst="rect">
            <a:avLst/>
          </a:prstGeom>
          <a:noFill/>
        </p:spPr>
        <p:txBody>
          <a:bodyPr vert="horz" wrap="none" lIns="91440" tIns="0" rIns="91440" bIns="0" rtlCol="0" anchor="ctr" anchorCtr="0">
            <a:noAutofit/>
          </a:bodyPr>
          <a:lstStyle>
            <a:defPPr>
              <a:defRPr lang="en-US"/>
            </a:defPPr>
            <a:lvl1pPr marL="0" algn="l" defTabSz="914400" rtl="0" eaLnBrk="1" latinLnBrk="0" hangingPunct="1">
              <a:defRPr lang="en-US" sz="1000" b="0" kern="1200" baseline="0">
                <a:solidFill>
                  <a:schemeClr val="bg1"/>
                </a:solidFill>
                <a:latin typeface="Open Sans"/>
                <a:ea typeface="Open Sans"/>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800"/>
              </a:spcBef>
              <a:spcAft>
                <a:spcPts val="800"/>
              </a:spcAft>
              <a:buClr>
                <a:schemeClr val="accent4"/>
              </a:buClr>
              <a:buFont typeface="Arial" panose="020B0604020202020204" pitchFamily="34" charset="0"/>
              <a:buNone/>
            </a:pPr>
            <a:r>
              <a:rPr lang="en-US" dirty="0" smtClean="0"/>
              <a:t>© 2014 SunPower Corporation  </a:t>
            </a:r>
            <a:endParaRPr lang="en-US" dirty="0"/>
          </a:p>
        </p:txBody>
      </p:sp>
    </p:spTree>
    <p:extLst>
      <p:ext uri="{BB962C8B-B14F-4D97-AF65-F5344CB8AC3E}">
        <p14:creationId xmlns="" xmlns:p14="http://schemas.microsoft.com/office/powerpoint/2010/main" val="22251672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gue Sun">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6991350" y="4419600"/>
            <a:ext cx="4884738" cy="2141538"/>
          </a:xfrm>
          <a:prstGeom prst="rect">
            <a:avLst/>
          </a:prstGeom>
        </p:spPr>
        <p:txBody>
          <a:bodyPr anchor="b" anchorCtr="0">
            <a:normAutofit/>
          </a:bodyPr>
          <a:lstStyle>
            <a:lvl1pPr marL="0" indent="0" algn="r">
              <a:lnSpc>
                <a:spcPts val="4200"/>
              </a:lnSpc>
              <a:buNone/>
              <a:defRPr sz="3500" b="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Section Divider text</a:t>
            </a:r>
            <a:br>
              <a:rPr lang="en-US" dirty="0" smtClean="0"/>
            </a:br>
            <a:r>
              <a:rPr lang="en-US" dirty="0" smtClean="0"/>
              <a:t>(35pt Open Sans Light)</a:t>
            </a:r>
          </a:p>
        </p:txBody>
      </p:sp>
      <p:pic>
        <p:nvPicPr>
          <p:cNvPr id="9" name="Picture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invGray">
          <a:xfrm>
            <a:off x="538986" y="6533561"/>
            <a:ext cx="1114804" cy="270131"/>
          </a:xfrm>
          <a:prstGeom prst="rect">
            <a:avLst/>
          </a:prstGeom>
        </p:spPr>
      </p:pic>
    </p:spTree>
    <p:extLst>
      <p:ext uri="{BB962C8B-B14F-4D97-AF65-F5344CB8AC3E}">
        <p14:creationId xmlns="" xmlns:p14="http://schemas.microsoft.com/office/powerpoint/2010/main" val="33809765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gue Gravel">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6991350" y="4419600"/>
            <a:ext cx="4884738" cy="2141538"/>
          </a:xfrm>
          <a:prstGeom prst="rect">
            <a:avLst/>
          </a:prstGeom>
        </p:spPr>
        <p:txBody>
          <a:bodyPr anchor="b" anchorCtr="0">
            <a:normAutofit/>
          </a:bodyPr>
          <a:lstStyle>
            <a:lvl1pPr marL="0" indent="0" algn="r">
              <a:lnSpc>
                <a:spcPts val="4200"/>
              </a:lnSpc>
              <a:buNone/>
              <a:defRPr sz="3500" b="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Section Divider text </a:t>
            </a:r>
            <a:br>
              <a:rPr lang="en-US" dirty="0" smtClean="0"/>
            </a:br>
            <a:r>
              <a:rPr lang="en-US" dirty="0" smtClean="0"/>
              <a:t>(35pt Open Sans Light)</a:t>
            </a:r>
          </a:p>
        </p:txBody>
      </p:sp>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invGray">
          <a:xfrm>
            <a:off x="538986" y="6533561"/>
            <a:ext cx="1114804" cy="270131"/>
          </a:xfrm>
          <a:prstGeom prst="rect">
            <a:avLst/>
          </a:prstGeom>
        </p:spPr>
      </p:pic>
    </p:spTree>
    <p:extLst>
      <p:ext uri="{BB962C8B-B14F-4D97-AF65-F5344CB8AC3E}">
        <p14:creationId xmlns="" xmlns:p14="http://schemas.microsoft.com/office/powerpoint/2010/main" val="34107336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gue Slat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6991350" y="4419600"/>
            <a:ext cx="4884738" cy="2141538"/>
          </a:xfrm>
          <a:prstGeom prst="rect">
            <a:avLst/>
          </a:prstGeom>
        </p:spPr>
        <p:txBody>
          <a:bodyPr anchor="b" anchorCtr="0">
            <a:normAutofit/>
          </a:bodyPr>
          <a:lstStyle>
            <a:lvl1pPr marL="0" indent="0" algn="r">
              <a:lnSpc>
                <a:spcPts val="4200"/>
              </a:lnSpc>
              <a:buNone/>
              <a:defRPr sz="3500" b="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Section Divider text </a:t>
            </a:r>
            <a:br>
              <a:rPr lang="en-US" dirty="0" smtClean="0"/>
            </a:br>
            <a:r>
              <a:rPr lang="en-US" dirty="0" smtClean="0"/>
              <a:t>(35pt Open Sans Light)</a:t>
            </a:r>
          </a:p>
        </p:txBody>
      </p:sp>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invGray">
          <a:xfrm>
            <a:off x="538986" y="6533561"/>
            <a:ext cx="1114804" cy="270131"/>
          </a:xfrm>
          <a:prstGeom prst="rect">
            <a:avLst/>
          </a:prstGeom>
        </p:spPr>
      </p:pic>
    </p:spTree>
    <p:extLst>
      <p:ext uri="{BB962C8B-B14F-4D97-AF65-F5344CB8AC3E}">
        <p14:creationId xmlns="" xmlns:p14="http://schemas.microsoft.com/office/powerpoint/2010/main" val="33321192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ey Callout Earth ">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idx="1" hasCustomPrompt="1"/>
          </p:nvPr>
        </p:nvSpPr>
        <p:spPr>
          <a:xfrm>
            <a:off x="536574" y="884237"/>
            <a:ext cx="5864225" cy="2916237"/>
          </a:xfrm>
          <a:prstGeom prst="rect">
            <a:avLst/>
          </a:prstGeom>
        </p:spPr>
        <p:txBody>
          <a:bodyPr anchor="t" anchorCtr="0">
            <a:normAutofit/>
          </a:bodyPr>
          <a:lstStyle>
            <a:lvl1pPr marL="0" indent="0" algn="l">
              <a:lnSpc>
                <a:spcPts val="4000"/>
              </a:lnSpc>
              <a:buNone/>
              <a:defRPr sz="3500" b="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Key Callout text</a:t>
            </a:r>
            <a:br>
              <a:rPr lang="en-US" dirty="0" smtClean="0"/>
            </a:br>
            <a:r>
              <a:rPr lang="en-US" dirty="0" smtClean="0"/>
              <a:t>(35pt Open Sans Light)</a:t>
            </a:r>
          </a:p>
        </p:txBody>
      </p:sp>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invGray">
          <a:xfrm>
            <a:off x="538986" y="6533561"/>
            <a:ext cx="1114804" cy="270131"/>
          </a:xfrm>
          <a:prstGeom prst="rect">
            <a:avLst/>
          </a:prstGeom>
        </p:spPr>
      </p:pic>
    </p:spTree>
    <p:extLst>
      <p:ext uri="{BB962C8B-B14F-4D97-AF65-F5344CB8AC3E}">
        <p14:creationId xmlns="" xmlns:p14="http://schemas.microsoft.com/office/powerpoint/2010/main" val="4813087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ey Callout Bright Whit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idx="1" hasCustomPrompt="1"/>
          </p:nvPr>
        </p:nvSpPr>
        <p:spPr>
          <a:xfrm>
            <a:off x="536574" y="884237"/>
            <a:ext cx="5864225" cy="2916237"/>
          </a:xfrm>
          <a:prstGeom prst="rect">
            <a:avLst/>
          </a:prstGeom>
        </p:spPr>
        <p:txBody>
          <a:bodyPr anchor="t" anchorCtr="0">
            <a:normAutofit/>
          </a:bodyPr>
          <a:lstStyle>
            <a:lvl1pPr marL="0" indent="0" algn="l">
              <a:lnSpc>
                <a:spcPts val="4000"/>
              </a:lnSpc>
              <a:buNone/>
              <a:defRPr sz="3500" b="0" baseline="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Key Callout text</a:t>
            </a:r>
            <a:br>
              <a:rPr lang="en-US" dirty="0" smtClean="0"/>
            </a:br>
            <a:r>
              <a:rPr lang="en-US" dirty="0" smtClean="0"/>
              <a:t>(35pt Open Sans Light)</a:t>
            </a:r>
          </a:p>
        </p:txBody>
      </p:sp>
      <p:pic>
        <p:nvPicPr>
          <p:cNvPr id="10" name="Picture 9"/>
          <p:cNvPicPr>
            <a:picLocks/>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36460" y="6534182"/>
            <a:ext cx="1124712" cy="267750"/>
          </a:xfrm>
          <a:prstGeom prst="rect">
            <a:avLst/>
          </a:prstGeom>
        </p:spPr>
      </p:pic>
    </p:spTree>
    <p:extLst>
      <p:ext uri="{BB962C8B-B14F-4D97-AF65-F5344CB8AC3E}">
        <p14:creationId xmlns="" xmlns:p14="http://schemas.microsoft.com/office/powerpoint/2010/main" val="5848109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ey Callout Sun">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536574" y="884237"/>
            <a:ext cx="5864225" cy="2916237"/>
          </a:xfrm>
          <a:prstGeom prst="rect">
            <a:avLst/>
          </a:prstGeom>
        </p:spPr>
        <p:txBody>
          <a:bodyPr anchor="t" anchorCtr="0">
            <a:normAutofit/>
          </a:bodyPr>
          <a:lstStyle>
            <a:lvl1pPr marL="0" indent="0" algn="l">
              <a:lnSpc>
                <a:spcPts val="4000"/>
              </a:lnSpc>
              <a:buNone/>
              <a:defRPr sz="3500" b="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Key Callout text</a:t>
            </a:r>
            <a:br>
              <a:rPr lang="en-US" dirty="0" smtClean="0"/>
            </a:br>
            <a:r>
              <a:rPr lang="en-US" dirty="0" smtClean="0"/>
              <a:t>(35pt Open Sans Light)</a:t>
            </a:r>
          </a:p>
        </p:txBody>
      </p:sp>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invGray">
          <a:xfrm>
            <a:off x="538986" y="6533561"/>
            <a:ext cx="1114804" cy="270131"/>
          </a:xfrm>
          <a:prstGeom prst="rect">
            <a:avLst/>
          </a:prstGeom>
        </p:spPr>
      </p:pic>
    </p:spTree>
    <p:extLst>
      <p:ext uri="{BB962C8B-B14F-4D97-AF65-F5344CB8AC3E}">
        <p14:creationId xmlns="" xmlns:p14="http://schemas.microsoft.com/office/powerpoint/2010/main" val="32499494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Key Callout Gravel">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536574" y="884237"/>
            <a:ext cx="5864225" cy="2916237"/>
          </a:xfrm>
          <a:prstGeom prst="rect">
            <a:avLst/>
          </a:prstGeom>
        </p:spPr>
        <p:txBody>
          <a:bodyPr anchor="t" anchorCtr="0">
            <a:normAutofit/>
          </a:bodyPr>
          <a:lstStyle>
            <a:lvl1pPr marL="0" indent="0" algn="l">
              <a:lnSpc>
                <a:spcPts val="4000"/>
              </a:lnSpc>
              <a:buNone/>
              <a:defRPr sz="3500" b="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Key Callout text</a:t>
            </a:r>
            <a:br>
              <a:rPr lang="en-US" dirty="0" smtClean="0"/>
            </a:br>
            <a:r>
              <a:rPr lang="en-US" dirty="0" smtClean="0"/>
              <a:t>(35pt Open Sans Light)</a:t>
            </a:r>
          </a:p>
        </p:txBody>
      </p:sp>
      <p:pic>
        <p:nvPicPr>
          <p:cNvPr id="12" name="Picture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invGray">
          <a:xfrm>
            <a:off x="538986" y="6533561"/>
            <a:ext cx="1114804" cy="270131"/>
          </a:xfrm>
          <a:prstGeom prst="rect">
            <a:avLst/>
          </a:prstGeom>
        </p:spPr>
      </p:pic>
    </p:spTree>
    <p:extLst>
      <p:ext uri="{BB962C8B-B14F-4D97-AF65-F5344CB8AC3E}">
        <p14:creationId xmlns="" xmlns:p14="http://schemas.microsoft.com/office/powerpoint/2010/main" val="12731061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ey Callout Slat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536574" y="884237"/>
            <a:ext cx="5864225" cy="2916237"/>
          </a:xfrm>
          <a:prstGeom prst="rect">
            <a:avLst/>
          </a:prstGeom>
        </p:spPr>
        <p:txBody>
          <a:bodyPr anchor="t" anchorCtr="0">
            <a:normAutofit/>
          </a:bodyPr>
          <a:lstStyle>
            <a:lvl1pPr marL="0" indent="0" algn="l">
              <a:lnSpc>
                <a:spcPts val="4000"/>
              </a:lnSpc>
              <a:buNone/>
              <a:defRPr sz="3500" b="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Key Callout text</a:t>
            </a:r>
            <a:br>
              <a:rPr lang="en-US" dirty="0" smtClean="0"/>
            </a:br>
            <a:r>
              <a:rPr lang="en-US" dirty="0" smtClean="0"/>
              <a:t>(35pt Open Sans Light)</a:t>
            </a:r>
          </a:p>
        </p:txBody>
      </p:sp>
      <p:pic>
        <p:nvPicPr>
          <p:cNvPr id="5" name="Picture 4" hidden="1"/>
          <p:cNvPicPr>
            <a:picLocks/>
          </p:cNvPicPr>
          <p:nvPr userDrawn="1"/>
        </p:nvPicPr>
        <p:blipFill rotWithShape="1">
          <a:blip r:embed="rId3" cstate="print">
            <a:extLst>
              <a:ext uri="{28A0092B-C50C-407E-A947-70E740481C1C}">
                <a14:useLocalDpi xmlns="" xmlns:a14="http://schemas.microsoft.com/office/drawing/2010/main" val="0"/>
              </a:ext>
            </a:extLst>
          </a:blip>
          <a:srcRect/>
          <a:stretch/>
        </p:blipFill>
        <p:spPr>
          <a:xfrm>
            <a:off x="-9145" y="-104539"/>
            <a:ext cx="12252960" cy="6962539"/>
          </a:xfrm>
          <a:prstGeom prst="rect">
            <a:avLst/>
          </a:prstGeom>
        </p:spPr>
      </p:pic>
      <p:pic>
        <p:nvPicPr>
          <p:cNvPr id="10" name="Picture 9"/>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bwMode="invGray">
          <a:xfrm>
            <a:off x="538986" y="6533561"/>
            <a:ext cx="1114804" cy="270131"/>
          </a:xfrm>
          <a:prstGeom prst="rect">
            <a:avLst/>
          </a:prstGeom>
        </p:spPr>
      </p:pic>
    </p:spTree>
    <p:extLst>
      <p:ext uri="{BB962C8B-B14F-4D97-AF65-F5344CB8AC3E}">
        <p14:creationId xmlns="" xmlns:p14="http://schemas.microsoft.com/office/powerpoint/2010/main" val="9763893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hank You Earth">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Group 2" hidden="1"/>
          <p:cNvGrpSpPr/>
          <p:nvPr userDrawn="1"/>
        </p:nvGrpSpPr>
        <p:grpSpPr>
          <a:xfrm>
            <a:off x="-19050" y="0"/>
            <a:ext cx="12226655" cy="6858000"/>
            <a:chOff x="-19050" y="0"/>
            <a:chExt cx="12226655" cy="6858000"/>
          </a:xfrm>
        </p:grpSpPr>
        <p:sp>
          <p:nvSpPr>
            <p:cNvPr id="2" name="Rectangle 1"/>
            <p:cNvSpPr/>
            <p:nvPr userDrawn="1"/>
          </p:nvSpPr>
          <p:spPr bwMode="auto">
            <a:xfrm>
              <a:off x="-19050" y="0"/>
              <a:ext cx="12226655" cy="6858000"/>
            </a:xfrm>
            <a:prstGeom prst="rect">
              <a:avLst/>
            </a:prstGeom>
            <a:solidFill>
              <a:schemeClr val="accent2"/>
            </a:solidFill>
            <a:ln>
              <a:noFill/>
            </a:ln>
            <a:extLst/>
          </p:spPr>
          <p:txBody>
            <a:bodyPr vert="horz" wrap="square" lIns="91440" tIns="45720" rIns="91440" bIns="45720" numCol="1" rtlCol="0" anchor="t" anchorCtr="0" compatLnSpc="1">
              <a:prstTxWarp prst="textNoShape">
                <a:avLst/>
              </a:prstTxWarp>
            </a:bodyPr>
            <a:lstStyle/>
            <a:p>
              <a:pPr algn="ctr"/>
              <a:endParaRPr lang="en-US" dirty="0" err="1" smtClean="0">
                <a:solidFill>
                  <a:schemeClr val="bg1"/>
                </a:solidFill>
                <a:latin typeface="Open Sans" panose="020B0606030504020204" pitchFamily="34" charset="0"/>
              </a:endParaRPr>
            </a:p>
          </p:txBody>
        </p:sp>
        <p:sp>
          <p:nvSpPr>
            <p:cNvPr id="9" name="Freeform 8"/>
            <p:cNvSpPr>
              <a:spLocks/>
            </p:cNvSpPr>
            <p:nvPr userDrawn="1"/>
          </p:nvSpPr>
          <p:spPr bwMode="auto">
            <a:xfrm>
              <a:off x="-19050" y="5476126"/>
              <a:ext cx="12226655" cy="995392"/>
            </a:xfrm>
            <a:custGeom>
              <a:avLst/>
              <a:gdLst>
                <a:gd name="T0" fmla="*/ 2849 w 3172"/>
                <a:gd name="T1" fmla="*/ 259 h 259"/>
                <a:gd name="T2" fmla="*/ 2849 w 3172"/>
                <a:gd name="T3" fmla="*/ 259 h 259"/>
                <a:gd name="T4" fmla="*/ 2 w 3172"/>
                <a:gd name="T5" fmla="*/ 259 h 259"/>
                <a:gd name="T6" fmla="*/ 0 w 3172"/>
                <a:gd name="T7" fmla="*/ 257 h 259"/>
                <a:gd name="T8" fmla="*/ 2 w 3172"/>
                <a:gd name="T9" fmla="*/ 255 h 259"/>
                <a:gd name="T10" fmla="*/ 2849 w 3172"/>
                <a:gd name="T11" fmla="*/ 255 h 259"/>
                <a:gd name="T12" fmla="*/ 2983 w 3172"/>
                <a:gd name="T13" fmla="*/ 225 h 259"/>
                <a:gd name="T14" fmla="*/ 3168 w 3172"/>
                <a:gd name="T15" fmla="*/ 2 h 259"/>
                <a:gd name="T16" fmla="*/ 3171 w 3172"/>
                <a:gd name="T17" fmla="*/ 1 h 259"/>
                <a:gd name="T18" fmla="*/ 3172 w 3172"/>
                <a:gd name="T19" fmla="*/ 3 h 259"/>
                <a:gd name="T20" fmla="*/ 2985 w 3172"/>
                <a:gd name="T21" fmla="*/ 228 h 259"/>
                <a:gd name="T22" fmla="*/ 2849 w 3172"/>
                <a:gd name="T2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72" h="259">
                  <a:moveTo>
                    <a:pt x="2849" y="259"/>
                  </a:moveTo>
                  <a:cubicBezTo>
                    <a:pt x="2849" y="259"/>
                    <a:pt x="2849" y="259"/>
                    <a:pt x="2849" y="259"/>
                  </a:cubicBezTo>
                  <a:cubicBezTo>
                    <a:pt x="2" y="259"/>
                    <a:pt x="2" y="259"/>
                    <a:pt x="2" y="259"/>
                  </a:cubicBezTo>
                  <a:cubicBezTo>
                    <a:pt x="1" y="259"/>
                    <a:pt x="0" y="258"/>
                    <a:pt x="0" y="257"/>
                  </a:cubicBezTo>
                  <a:cubicBezTo>
                    <a:pt x="0" y="256"/>
                    <a:pt x="1" y="255"/>
                    <a:pt x="2" y="255"/>
                  </a:cubicBezTo>
                  <a:cubicBezTo>
                    <a:pt x="2849" y="255"/>
                    <a:pt x="2849" y="255"/>
                    <a:pt x="2849" y="255"/>
                  </a:cubicBezTo>
                  <a:cubicBezTo>
                    <a:pt x="2850" y="255"/>
                    <a:pt x="2913" y="256"/>
                    <a:pt x="2983" y="225"/>
                  </a:cubicBezTo>
                  <a:cubicBezTo>
                    <a:pt x="3048" y="196"/>
                    <a:pt x="3133" y="135"/>
                    <a:pt x="3168" y="2"/>
                  </a:cubicBezTo>
                  <a:cubicBezTo>
                    <a:pt x="3168" y="1"/>
                    <a:pt x="3169" y="0"/>
                    <a:pt x="3171" y="1"/>
                  </a:cubicBezTo>
                  <a:cubicBezTo>
                    <a:pt x="3172" y="1"/>
                    <a:pt x="3172" y="2"/>
                    <a:pt x="3172" y="3"/>
                  </a:cubicBezTo>
                  <a:cubicBezTo>
                    <a:pt x="3137" y="137"/>
                    <a:pt x="3051" y="200"/>
                    <a:pt x="2985" y="228"/>
                  </a:cubicBezTo>
                  <a:cubicBezTo>
                    <a:pt x="2916" y="258"/>
                    <a:pt x="2855" y="259"/>
                    <a:pt x="2849" y="25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invGray">
            <a:xfrm>
              <a:off x="8814648" y="561012"/>
              <a:ext cx="2881661" cy="686636"/>
            </a:xfrm>
            <a:prstGeom prst="rect">
              <a:avLst/>
            </a:prstGeom>
          </p:spPr>
        </p:pic>
      </p:grpSp>
      <p:sp>
        <p:nvSpPr>
          <p:cNvPr id="12" name="TextBox 11"/>
          <p:cNvSpPr txBox="1"/>
          <p:nvPr userDrawn="1"/>
        </p:nvSpPr>
        <p:spPr>
          <a:xfrm>
            <a:off x="441010" y="2998434"/>
            <a:ext cx="2086212" cy="584775"/>
          </a:xfrm>
          <a:prstGeom prst="rect">
            <a:avLst/>
          </a:prstGeom>
        </p:spPr>
        <p:txBody>
          <a:bodyPr wrap="none" rtlCol="0">
            <a:spAutoFit/>
          </a:bodyPr>
          <a:lstStyle/>
          <a:p>
            <a:r>
              <a:rPr lang="en-US"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Thank You</a:t>
            </a: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2"/>
          <p:cNvSpPr txBox="1"/>
          <p:nvPr userDrawn="1"/>
        </p:nvSpPr>
        <p:spPr>
          <a:xfrm>
            <a:off x="427693" y="3836634"/>
            <a:ext cx="3777701" cy="307777"/>
          </a:xfrm>
          <a:prstGeom prst="rect">
            <a:avLst/>
          </a:prstGeom>
        </p:spPr>
        <p:txBody>
          <a:bodyPr wrap="none" rtlCol="0">
            <a:spAutoFit/>
          </a:bodyPr>
          <a:lstStyle/>
          <a:p>
            <a:r>
              <a:rPr lang="en-US" sz="1400" dirty="0" smtClean="0">
                <a:solidFill>
                  <a:schemeClr val="bg1"/>
                </a:solidFill>
              </a:rPr>
              <a:t>Let’s change the way our world is powered.</a:t>
            </a:r>
            <a:endParaRPr lang="en-US" sz="1400" dirty="0">
              <a:solidFill>
                <a:schemeClr val="bg1"/>
              </a:solidFill>
            </a:endParaRPr>
          </a:p>
        </p:txBody>
      </p:sp>
      <p:sp>
        <p:nvSpPr>
          <p:cNvPr id="10" name="Footer Placeholder 16"/>
          <p:cNvSpPr txBox="1">
            <a:spLocks/>
          </p:cNvSpPr>
          <p:nvPr userDrawn="1"/>
        </p:nvSpPr>
        <p:spPr bwMode="white">
          <a:xfrm>
            <a:off x="453879" y="6492395"/>
            <a:ext cx="4370705" cy="365125"/>
          </a:xfrm>
          <a:prstGeom prst="rect">
            <a:avLst/>
          </a:prstGeom>
          <a:noFill/>
        </p:spPr>
        <p:txBody>
          <a:bodyPr vert="horz" wrap="none" lIns="91440" tIns="0" rIns="91440" bIns="0" rtlCol="0" anchor="ctr" anchorCtr="0">
            <a:noAutofit/>
          </a:bodyPr>
          <a:lstStyle>
            <a:defPPr>
              <a:defRPr lang="en-US"/>
            </a:defPPr>
            <a:lvl1pPr marL="0" algn="l" defTabSz="914400" rtl="0" eaLnBrk="1" latinLnBrk="0" hangingPunct="1">
              <a:defRPr lang="en-US" sz="1000" b="0" kern="1200" baseline="0">
                <a:solidFill>
                  <a:schemeClr val="bg1"/>
                </a:solidFill>
                <a:latin typeface="Open Sans"/>
                <a:ea typeface="Open Sans"/>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800"/>
              </a:spcBef>
              <a:spcAft>
                <a:spcPts val="800"/>
              </a:spcAft>
              <a:buClr>
                <a:schemeClr val="accent4"/>
              </a:buClr>
              <a:buFont typeface="Arial" panose="020B0604020202020204" pitchFamily="34" charset="0"/>
              <a:buNone/>
            </a:pPr>
            <a:r>
              <a:rPr lang="en-US" dirty="0" smtClean="0"/>
              <a:t>© 2014 SunPower Corporation  </a:t>
            </a:r>
            <a:endParaRPr lang="en-US" dirty="0"/>
          </a:p>
        </p:txBody>
      </p:sp>
    </p:spTree>
    <p:extLst>
      <p:ext uri="{BB962C8B-B14F-4D97-AF65-F5344CB8AC3E}">
        <p14:creationId xmlns="" xmlns:p14="http://schemas.microsoft.com/office/powerpoint/2010/main" val="40990870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Bright Whit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userDrawn="1"/>
        </p:nvSpPr>
        <p:spPr>
          <a:xfrm>
            <a:off x="441010" y="2998434"/>
            <a:ext cx="2086212" cy="584775"/>
          </a:xfrm>
          <a:prstGeom prst="rect">
            <a:avLst/>
          </a:prstGeom>
        </p:spPr>
        <p:txBody>
          <a:bodyPr wrap="none" rtlCol="0">
            <a:spAutoFit/>
          </a:bodyPr>
          <a:lstStyle/>
          <a:p>
            <a:pPr algn="l" defTabSz="914400" rtl="0" eaLnBrk="1" latinLnBrk="0" hangingPunct="1">
              <a:spcBef>
                <a:spcPct val="0"/>
              </a:spcBef>
              <a:buNone/>
            </a:pPr>
            <a:r>
              <a:rPr lang="en-US" sz="3200" b="0" kern="1200" spc="0" baseline="0" dirty="0" smtClean="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Thank You</a:t>
            </a:r>
            <a:endParaRPr lang="en-US" sz="3200" b="0" kern="1200" spc="0" baseline="0" dirty="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2"/>
          <p:cNvSpPr txBox="1"/>
          <p:nvPr userDrawn="1"/>
        </p:nvSpPr>
        <p:spPr>
          <a:xfrm>
            <a:off x="427693" y="3836634"/>
            <a:ext cx="3777701" cy="307777"/>
          </a:xfrm>
          <a:prstGeom prst="rect">
            <a:avLst/>
          </a:prstGeom>
        </p:spPr>
        <p:txBody>
          <a:bodyPr wrap="none" rtlCol="0">
            <a:spAutoFit/>
          </a:bodyPr>
          <a:lstStyle/>
          <a:p>
            <a:pPr marL="0" lvl="0" indent="0" algn="l" defTabSz="914400" rtl="0" eaLnBrk="1" latinLnBrk="0" hangingPunct="1">
              <a:lnSpc>
                <a:spcPct val="100000"/>
              </a:lnSpc>
              <a:spcBef>
                <a:spcPts val="800"/>
              </a:spcBef>
              <a:spcAft>
                <a:spcPts val="800"/>
              </a:spcAft>
              <a:buClr>
                <a:schemeClr val="accent4"/>
              </a:buClr>
              <a:buFontTx/>
              <a:buNone/>
            </a:pPr>
            <a:r>
              <a:rPr lang="en-US" sz="1400" b="0" kern="1200" dirty="0" smtClean="0">
                <a:solidFill>
                  <a:schemeClr val="tx2">
                    <a:lumMod val="50000"/>
                  </a:schemeClr>
                </a:solidFill>
                <a:latin typeface="+mn-lt"/>
                <a:ea typeface="+mn-ea"/>
                <a:cs typeface="+mn-cs"/>
              </a:rPr>
              <a:t>Let’s change the way our world is powered.</a:t>
            </a:r>
            <a:endParaRPr lang="en-US" sz="1400" b="0" kern="1200" dirty="0">
              <a:solidFill>
                <a:schemeClr val="tx2">
                  <a:lumMod val="50000"/>
                </a:schemeClr>
              </a:solidFill>
              <a:latin typeface="+mn-lt"/>
              <a:ea typeface="+mn-ea"/>
              <a:cs typeface="+mn-cs"/>
            </a:endParaRPr>
          </a:p>
        </p:txBody>
      </p:sp>
      <p:grpSp>
        <p:nvGrpSpPr>
          <p:cNvPr id="5" name="Group 4" hidden="1"/>
          <p:cNvGrpSpPr/>
          <p:nvPr userDrawn="1"/>
        </p:nvGrpSpPr>
        <p:grpSpPr>
          <a:xfrm>
            <a:off x="0" y="9525"/>
            <a:ext cx="12198351" cy="6872514"/>
            <a:chOff x="0" y="9525"/>
            <a:chExt cx="12198351" cy="6872514"/>
          </a:xfrm>
        </p:grpSpPr>
        <p:sp>
          <p:nvSpPr>
            <p:cNvPr id="2" name="Rectangle 1"/>
            <p:cNvSpPr/>
            <p:nvPr userDrawn="1"/>
          </p:nvSpPr>
          <p:spPr bwMode="auto">
            <a:xfrm>
              <a:off x="0" y="9525"/>
              <a:ext cx="12198350" cy="6858000"/>
            </a:xfrm>
            <a:prstGeom prst="rect">
              <a:avLst/>
            </a:prstGeom>
            <a:solidFill>
              <a:schemeClr val="bg1"/>
            </a:solidFill>
            <a:ln>
              <a:noFill/>
            </a:ln>
            <a:extLst/>
          </p:spPr>
          <p:txBody>
            <a:bodyPr vert="horz" wrap="square" lIns="91440" tIns="45720" rIns="91440" bIns="45720" numCol="1" rtlCol="0" anchor="t" anchorCtr="0" compatLnSpc="1">
              <a:prstTxWarp prst="textNoShape">
                <a:avLst/>
              </a:prstTxWarp>
            </a:bodyPr>
            <a:lstStyle/>
            <a:p>
              <a:pPr algn="ctr"/>
              <a:endParaRPr lang="en-US" dirty="0" err="1" smtClean="0">
                <a:solidFill>
                  <a:schemeClr val="bg1"/>
                </a:solidFill>
                <a:latin typeface="Open Sans" panose="020B0606030504020204" pitchFamily="34" charset="0"/>
              </a:endParaRPr>
            </a:p>
          </p:txBody>
        </p:sp>
        <p:sp>
          <p:nvSpPr>
            <p:cNvPr id="30" name="Freeform 29"/>
            <p:cNvSpPr>
              <a:spLocks/>
            </p:cNvSpPr>
            <p:nvPr userDrawn="1"/>
          </p:nvSpPr>
          <p:spPr bwMode="auto">
            <a:xfrm>
              <a:off x="0" y="5503159"/>
              <a:ext cx="12198351" cy="1378880"/>
            </a:xfrm>
            <a:custGeom>
              <a:avLst/>
              <a:gdLst>
                <a:gd name="T0" fmla="*/ 2327 w 2565"/>
                <a:gd name="T1" fmla="*/ 205 h 290"/>
                <a:gd name="T2" fmla="*/ 2305 w 2565"/>
                <a:gd name="T3" fmla="*/ 206 h 290"/>
                <a:gd name="T4" fmla="*/ 1864 w 2565"/>
                <a:gd name="T5" fmla="*/ 206 h 290"/>
                <a:gd name="T6" fmla="*/ 0 w 2565"/>
                <a:gd name="T7" fmla="*/ 206 h 290"/>
                <a:gd name="T8" fmla="*/ 0 w 2565"/>
                <a:gd name="T9" fmla="*/ 290 h 290"/>
                <a:gd name="T10" fmla="*/ 2565 w 2565"/>
                <a:gd name="T11" fmla="*/ 290 h 290"/>
                <a:gd name="T12" fmla="*/ 2565 w 2565"/>
                <a:gd name="T13" fmla="*/ 251 h 290"/>
                <a:gd name="T14" fmla="*/ 2565 w 2565"/>
                <a:gd name="T15" fmla="*/ 206 h 290"/>
                <a:gd name="T16" fmla="*/ 2565 w 2565"/>
                <a:gd name="T17" fmla="*/ 0 h 290"/>
                <a:gd name="T18" fmla="*/ 2504 w 2565"/>
                <a:gd name="T19" fmla="*/ 116 h 290"/>
                <a:gd name="T20" fmla="*/ 2327 w 2565"/>
                <a:gd name="T21" fmla="*/ 20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5" h="290">
                  <a:moveTo>
                    <a:pt x="2327" y="205"/>
                  </a:moveTo>
                  <a:cubicBezTo>
                    <a:pt x="2320" y="206"/>
                    <a:pt x="2312" y="206"/>
                    <a:pt x="2305" y="206"/>
                  </a:cubicBezTo>
                  <a:cubicBezTo>
                    <a:pt x="2304" y="206"/>
                    <a:pt x="1864" y="206"/>
                    <a:pt x="1864" y="206"/>
                  </a:cubicBezTo>
                  <a:cubicBezTo>
                    <a:pt x="1859" y="206"/>
                    <a:pt x="0" y="206"/>
                    <a:pt x="0" y="206"/>
                  </a:cubicBezTo>
                  <a:cubicBezTo>
                    <a:pt x="0" y="290"/>
                    <a:pt x="0" y="290"/>
                    <a:pt x="0" y="290"/>
                  </a:cubicBezTo>
                  <a:cubicBezTo>
                    <a:pt x="2565" y="290"/>
                    <a:pt x="2565" y="290"/>
                    <a:pt x="2565" y="290"/>
                  </a:cubicBezTo>
                  <a:cubicBezTo>
                    <a:pt x="2565" y="251"/>
                    <a:pt x="2565" y="251"/>
                    <a:pt x="2565" y="251"/>
                  </a:cubicBezTo>
                  <a:cubicBezTo>
                    <a:pt x="2565" y="206"/>
                    <a:pt x="2565" y="206"/>
                    <a:pt x="2565" y="206"/>
                  </a:cubicBezTo>
                  <a:cubicBezTo>
                    <a:pt x="2565" y="0"/>
                    <a:pt x="2565" y="0"/>
                    <a:pt x="2565" y="0"/>
                  </a:cubicBezTo>
                  <a:cubicBezTo>
                    <a:pt x="2555" y="43"/>
                    <a:pt x="2533" y="83"/>
                    <a:pt x="2504" y="116"/>
                  </a:cubicBezTo>
                  <a:cubicBezTo>
                    <a:pt x="2459" y="167"/>
                    <a:pt x="2395" y="199"/>
                    <a:pt x="2327" y="205"/>
                  </a:cubicBezTo>
                  <a:close/>
                </a:path>
              </a:pathLst>
            </a:custGeom>
            <a:solidFill>
              <a:schemeClr val="accent2"/>
            </a:solidFill>
            <a:ln>
              <a:no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lvl="0" algn="ctr"/>
              <a:endParaRPr lang="en-US" noProof="0" smtClean="0">
                <a:solidFill>
                  <a:schemeClr val="bg1"/>
                </a:solidFill>
                <a:latin typeface="Open Sans" panose="020B0606030504020204" pitchFamily="34" charset="0"/>
              </a:endParaRPr>
            </a:p>
          </p:txBody>
        </p:sp>
        <p:pic>
          <p:nvPicPr>
            <p:cNvPr id="37" name="Picture 3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822474" y="570537"/>
              <a:ext cx="2885060" cy="686636"/>
            </a:xfrm>
            <a:prstGeom prst="rect">
              <a:avLst/>
            </a:prstGeom>
          </p:spPr>
        </p:pic>
      </p:grpSp>
      <p:sp>
        <p:nvSpPr>
          <p:cNvPr id="9" name="Footer Placeholder 16"/>
          <p:cNvSpPr txBox="1">
            <a:spLocks/>
          </p:cNvSpPr>
          <p:nvPr userDrawn="1"/>
        </p:nvSpPr>
        <p:spPr bwMode="white">
          <a:xfrm>
            <a:off x="453879" y="6492395"/>
            <a:ext cx="4370705" cy="365125"/>
          </a:xfrm>
          <a:prstGeom prst="rect">
            <a:avLst/>
          </a:prstGeom>
          <a:noFill/>
        </p:spPr>
        <p:txBody>
          <a:bodyPr vert="horz" wrap="none" lIns="91440" tIns="0" rIns="91440" bIns="0" rtlCol="0" anchor="ctr" anchorCtr="0">
            <a:noAutofit/>
          </a:bodyPr>
          <a:lstStyle>
            <a:defPPr>
              <a:defRPr lang="en-US"/>
            </a:defPPr>
            <a:lvl1pPr marL="0" algn="l" defTabSz="914400" rtl="0" eaLnBrk="1" latinLnBrk="0" hangingPunct="1">
              <a:defRPr lang="en-US" sz="1000" b="0" kern="1200" baseline="0">
                <a:solidFill>
                  <a:schemeClr val="bg1"/>
                </a:solidFill>
                <a:latin typeface="Open Sans"/>
                <a:ea typeface="Open Sans"/>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800"/>
              </a:spcBef>
              <a:spcAft>
                <a:spcPts val="800"/>
              </a:spcAft>
              <a:buClr>
                <a:schemeClr val="accent4"/>
              </a:buClr>
              <a:buFont typeface="Arial" panose="020B0604020202020204" pitchFamily="34" charset="0"/>
              <a:buNone/>
            </a:pPr>
            <a:r>
              <a:rPr lang="en-US" dirty="0" smtClean="0"/>
              <a:t>Confidential | © 2014 SunPower Corporation  </a:t>
            </a:r>
            <a:endParaRPr lang="en-US" dirty="0"/>
          </a:p>
        </p:txBody>
      </p:sp>
    </p:spTree>
    <p:extLst>
      <p:ext uri="{BB962C8B-B14F-4D97-AF65-F5344CB8AC3E}">
        <p14:creationId xmlns="" xmlns:p14="http://schemas.microsoft.com/office/powerpoint/2010/main" val="18562247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Up,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lang="en-US" smtClean="0"/>
              <a:t>Click to edit Master title style</a:t>
            </a:r>
            <a:endParaRPr lang="en-US"/>
          </a:p>
        </p:txBody>
      </p:sp>
      <p:sp>
        <p:nvSpPr>
          <p:cNvPr id="5" name="Content Placeholder 18"/>
          <p:cNvSpPr>
            <a:spLocks noGrp="1"/>
          </p:cNvSpPr>
          <p:nvPr>
            <p:ph sz="quarter" idx="10"/>
          </p:nvPr>
        </p:nvSpPr>
        <p:spPr>
          <a:xfrm>
            <a:off x="546100" y="1219200"/>
            <a:ext cx="11110913" cy="3695700"/>
          </a:xfrm>
        </p:spPr>
        <p:txBody>
          <a:bodyPr>
            <a:noAutofit/>
          </a:bodyPr>
          <a:lstStyle>
            <a:lvl1pPr>
              <a:buClr>
                <a:schemeClr val="accent4"/>
              </a:buClr>
              <a:defRPr>
                <a:solidFill>
                  <a:schemeClr val="tx2">
                    <a:lumMod val="50000"/>
                  </a:schemeClr>
                </a:solidFill>
              </a:defRPr>
            </a:lvl1pPr>
            <a:lvl2pPr>
              <a:buClr>
                <a:schemeClr val="accent4"/>
              </a:buClr>
              <a:defRPr>
                <a:solidFill>
                  <a:schemeClr val="tx2">
                    <a:lumMod val="50000"/>
                  </a:schemeClr>
                </a:solidFill>
              </a:defRPr>
            </a:lvl2pPr>
            <a:lvl3pPr>
              <a:buClr>
                <a:schemeClr val="accent4"/>
              </a:buClr>
              <a:defRPr>
                <a:solidFill>
                  <a:schemeClr val="tx2">
                    <a:lumMod val="50000"/>
                  </a:schemeClr>
                </a:solidFill>
              </a:defRPr>
            </a:lvl3pPr>
            <a:lvl4pPr>
              <a:buClr>
                <a:schemeClr val="accent4"/>
              </a:buClr>
              <a:defRPr>
                <a:solidFill>
                  <a:schemeClr val="tx2">
                    <a:lumMod val="50000"/>
                  </a:schemeClr>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2"/>
          <p:cNvSpPr>
            <a:spLocks noGrp="1"/>
          </p:cNvSpPr>
          <p:nvPr>
            <p:ph type="body" idx="11" hasCustomPrompt="1"/>
          </p:nvPr>
        </p:nvSpPr>
        <p:spPr>
          <a:xfrm>
            <a:off x="-230188" y="5029200"/>
            <a:ext cx="9163050" cy="811212"/>
          </a:xfrm>
          <a:prstGeom prst="roundRect">
            <a:avLst/>
          </a:prstGeom>
          <a:solidFill>
            <a:schemeClr val="accent1">
              <a:lumMod val="40000"/>
              <a:lumOff val="60000"/>
            </a:schemeClr>
          </a:solidFill>
        </p:spPr>
        <p:txBody>
          <a:bodyPr vert="horz" lIns="731520" tIns="45720" rIns="91440" bIns="45720" rtlCol="0" anchor="ctr" anchorCtr="0">
            <a:normAutofit/>
          </a:bodyPr>
          <a:lstStyle>
            <a:lvl1pPr>
              <a:defRPr lang="en-US" sz="1800" b="0" kern="1200" dirty="0" smtClean="0">
                <a:solidFill>
                  <a:schemeClr val="tx2">
                    <a:lumMod val="50000"/>
                  </a:schemeClr>
                </a:solidFill>
                <a:latin typeface="+mn-lt"/>
                <a:ea typeface="Open Sans Light" panose="020B0306030504020204" pitchFamily="34" charset="0"/>
                <a:cs typeface="Open Sans Light" panose="020B0306030504020204" pitchFamily="34" charset="0"/>
              </a:defRPr>
            </a:lvl1pPr>
          </a:lstStyle>
          <a:p>
            <a:pPr marL="0" lvl="0" indent="0" algn="l" defTabSz="914400" rtl="0" eaLnBrk="1" latinLnBrk="0" hangingPunct="1">
              <a:lnSpc>
                <a:spcPts val="2600"/>
              </a:lnSpc>
              <a:spcBef>
                <a:spcPts val="800"/>
              </a:spcBef>
              <a:spcAft>
                <a:spcPts val="800"/>
              </a:spcAft>
              <a:buClr>
                <a:schemeClr val="accent4"/>
              </a:buClr>
              <a:buFont typeface="Arial" panose="020B0604020202020204" pitchFamily="34" charset="0"/>
              <a:buNone/>
            </a:pPr>
            <a:r>
              <a:rPr lang="en-US" dirty="0" smtClean="0"/>
              <a:t>Copy and paste your key takeaway. Delete if not needed.</a:t>
            </a:r>
          </a:p>
        </p:txBody>
      </p:sp>
      <p:sp>
        <p:nvSpPr>
          <p:cNvPr id="7" name="Slide Number Placeholder 5"/>
          <p:cNvSpPr>
            <a:spLocks noGrp="1"/>
          </p:cNvSpPr>
          <p:nvPr userDrawn="1"/>
        </p:nvSpPr>
        <p:spPr bwMode="white">
          <a:xfrm>
            <a:off x="11666876" y="6483507"/>
            <a:ext cx="425784" cy="365125"/>
          </a:xfrm>
          <a:prstGeom prst="rect">
            <a:avLst/>
          </a:prstGeom>
        </p:spPr>
        <p:txBody>
          <a:bodyPr vert="horz" lIns="91440" tIns="45720" rIns="91440" bIns="45720" rtlCol="0" anchor="ctr"/>
          <a:lstStyle/>
          <a:p>
            <a:pPr lvl="0" algn="ctr"/>
            <a:r>
              <a:rPr lang="en-US" sz="1000" dirty="0" smtClean="0">
                <a:solidFill>
                  <a:schemeClr val="bg1"/>
                </a:solidFill>
                <a:latin typeface="Open Sans" panose="020B0606030504020204" pitchFamily="34" charset="0"/>
              </a:rPr>
              <a:t>  </a:t>
            </a:r>
            <a:fld id="{417D477F-1E34-F54F-8291-B1144686411E}" type="slidenum">
              <a:rPr lang="en-US" sz="1000" smtClean="0">
                <a:solidFill>
                  <a:schemeClr val="bg1"/>
                </a:solidFill>
                <a:latin typeface="Open Sans" panose="020B0606030504020204" pitchFamily="34" charset="0"/>
              </a:rPr>
              <a:pPr lvl="0" algn="ctr"/>
              <a:t>‹#›</a:t>
            </a:fld>
            <a:endParaRPr lang="en-US" sz="1000" dirty="0" smtClean="0">
              <a:solidFill>
                <a:schemeClr val="bg1"/>
              </a:solidFill>
              <a:latin typeface="Open Sans" panose="020B0606030504020204" pitchFamily="34" charset="0"/>
            </a:endParaRPr>
          </a:p>
        </p:txBody>
      </p:sp>
      <p:sp>
        <p:nvSpPr>
          <p:cNvPr id="8" name="Footer Placeholder 16"/>
          <p:cNvSpPr txBox="1">
            <a:spLocks/>
          </p:cNvSpPr>
          <p:nvPr userDrawn="1"/>
        </p:nvSpPr>
        <p:spPr bwMode="white">
          <a:xfrm>
            <a:off x="7344562" y="6501012"/>
            <a:ext cx="4370705" cy="365125"/>
          </a:xfrm>
          <a:prstGeom prst="rect">
            <a:avLst/>
          </a:prstGeom>
          <a:noFill/>
        </p:spPr>
        <p:txBody>
          <a:bodyPr vert="horz" wrap="none" lIns="91440" tIns="0" rIns="91440" bIns="0" rtlCol="0" anchor="ctr" anchorCtr="0">
            <a:noAutofit/>
          </a:bodyPr>
          <a:lstStyle>
            <a:defPPr>
              <a:defRPr lang="en-US"/>
            </a:defPPr>
            <a:lvl1pPr marL="0" algn="l" defTabSz="914400" rtl="0" eaLnBrk="1" latinLnBrk="0" hangingPunct="1">
              <a:defRPr lang="en-US" sz="1000" b="0" kern="1200" baseline="0">
                <a:solidFill>
                  <a:schemeClr val="bg1"/>
                </a:solidFill>
                <a:latin typeface="Open Sans"/>
                <a:ea typeface="Open Sans"/>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Bef>
                <a:spcPts val="800"/>
              </a:spcBef>
              <a:spcAft>
                <a:spcPts val="800"/>
              </a:spcAft>
              <a:buClr>
                <a:schemeClr val="accent4"/>
              </a:buClr>
              <a:buFont typeface="Arial" panose="020B0604020202020204" pitchFamily="34" charset="0"/>
              <a:buNone/>
            </a:pPr>
            <a:r>
              <a:rPr lang="en-US" dirty="0" smtClean="0"/>
              <a:t>  | © 2014 SunPower Corporation | </a:t>
            </a:r>
            <a:endParaRPr lang="en-US" dirty="0"/>
          </a:p>
        </p:txBody>
      </p:sp>
    </p:spTree>
    <p:extLst>
      <p:ext uri="{BB962C8B-B14F-4D97-AF65-F5344CB8AC3E}">
        <p14:creationId xmlns="" xmlns:p14="http://schemas.microsoft.com/office/powerpoint/2010/main" val="12679195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Up, Title, Subtitle">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533018" y="1071562"/>
            <a:ext cx="11133519" cy="395287"/>
          </a:xfrm>
          <a:prstGeom prst="rect">
            <a:avLst/>
          </a:prstGeom>
        </p:spPr>
        <p:txBody>
          <a:bodyPr anchor="ctr" anchorCtr="0">
            <a:noAutofit/>
          </a:bodyPr>
          <a:lstStyle>
            <a:lvl1pPr marL="0" indent="0">
              <a:buNone/>
              <a:defRPr sz="2000" b="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2"/>
          <p:cNvSpPr>
            <a:spLocks noGrp="1"/>
          </p:cNvSpPr>
          <p:nvPr>
            <p:ph type="body" idx="11" hasCustomPrompt="1"/>
          </p:nvPr>
        </p:nvSpPr>
        <p:spPr>
          <a:xfrm>
            <a:off x="-230188" y="5029200"/>
            <a:ext cx="9163050" cy="811212"/>
          </a:xfrm>
          <a:prstGeom prst="roundRect">
            <a:avLst/>
          </a:prstGeom>
          <a:solidFill>
            <a:schemeClr val="accent1">
              <a:lumMod val="40000"/>
              <a:lumOff val="60000"/>
            </a:schemeClr>
          </a:solidFill>
        </p:spPr>
        <p:txBody>
          <a:bodyPr vert="horz" lIns="731520" tIns="45720" rIns="91440" bIns="45720" rtlCol="0" anchor="ctr" anchorCtr="0">
            <a:normAutofit/>
          </a:bodyPr>
          <a:lstStyle>
            <a:lvl1pPr marL="0" indent="0" algn="l" defTabSz="914400" rtl="0" eaLnBrk="1" latinLnBrk="0" hangingPunct="1">
              <a:lnSpc>
                <a:spcPts val="2600"/>
              </a:lnSpc>
              <a:spcBef>
                <a:spcPts val="800"/>
              </a:spcBef>
              <a:spcAft>
                <a:spcPts val="800"/>
              </a:spcAft>
              <a:buClr>
                <a:schemeClr val="accent4"/>
              </a:buClr>
              <a:buFont typeface="Arial" panose="020B0604020202020204" pitchFamily="34" charset="0"/>
              <a:buNone/>
              <a:defRPr lang="en-US" sz="1800" b="0" kern="1200" dirty="0" smtClean="0">
                <a:solidFill>
                  <a:schemeClr val="tx2">
                    <a:lumMod val="50000"/>
                  </a:schemeClr>
                </a:solidFill>
                <a:latin typeface="+mn-lt"/>
                <a:ea typeface="Open Sans Light" panose="020B0306030504020204" pitchFamily="34" charset="0"/>
                <a:cs typeface="Open Sans Light" panose="020B0306030504020204" pitchFamily="34" charset="0"/>
              </a:defRPr>
            </a:lvl1pPr>
          </a:lstStyle>
          <a:p>
            <a:pPr marL="0" lvl="0" indent="0">
              <a:buNone/>
            </a:pPr>
            <a:r>
              <a:rPr lang="en-US" dirty="0" smtClean="0"/>
              <a:t>Copy and paste your key takeaway. Delete if not needed.</a:t>
            </a:r>
          </a:p>
        </p:txBody>
      </p:sp>
      <p:sp>
        <p:nvSpPr>
          <p:cNvPr id="9" name="Content Placeholder 10"/>
          <p:cNvSpPr>
            <a:spLocks noGrp="1"/>
          </p:cNvSpPr>
          <p:nvPr>
            <p:ph sz="quarter" idx="10"/>
          </p:nvPr>
        </p:nvSpPr>
        <p:spPr>
          <a:xfrm>
            <a:off x="544195" y="1607375"/>
            <a:ext cx="11117374" cy="33090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itle 3"/>
          <p:cNvSpPr>
            <a:spLocks noGrp="1"/>
          </p:cNvSpPr>
          <p:nvPr>
            <p:ph type="title"/>
          </p:nvPr>
        </p:nvSpPr>
        <p:spPr/>
        <p:txBody>
          <a:bodyPr/>
          <a:lstStyle>
            <a:lvl1pPr>
              <a:defRPr>
                <a:solidFill>
                  <a:schemeClr val="tx2">
                    <a:lumMod val="50000"/>
                  </a:schemeClr>
                </a:solidFill>
              </a:defRPr>
            </a:lvl1pPr>
          </a:lstStyle>
          <a:p>
            <a:r>
              <a:rPr lang="en-US" smtClean="0"/>
              <a:t>Click to edit Master title style</a:t>
            </a:r>
            <a:endParaRPr lang="en-US"/>
          </a:p>
        </p:txBody>
      </p:sp>
      <p:sp>
        <p:nvSpPr>
          <p:cNvPr id="10" name="Slide Number Placeholder 5"/>
          <p:cNvSpPr>
            <a:spLocks noGrp="1"/>
          </p:cNvSpPr>
          <p:nvPr userDrawn="1"/>
        </p:nvSpPr>
        <p:spPr bwMode="white">
          <a:xfrm>
            <a:off x="11666876" y="6483507"/>
            <a:ext cx="425784" cy="365125"/>
          </a:xfrm>
          <a:prstGeom prst="rect">
            <a:avLst/>
          </a:prstGeom>
        </p:spPr>
        <p:txBody>
          <a:bodyPr vert="horz" lIns="91440" tIns="45720" rIns="91440" bIns="45720" rtlCol="0" anchor="ctr"/>
          <a:lstStyle/>
          <a:p>
            <a:pPr lvl="0" algn="ctr"/>
            <a:r>
              <a:rPr lang="en-US" sz="1000" dirty="0" smtClean="0">
                <a:solidFill>
                  <a:schemeClr val="bg1"/>
                </a:solidFill>
                <a:latin typeface="Open Sans" panose="020B0606030504020204" pitchFamily="34" charset="0"/>
              </a:rPr>
              <a:t>  </a:t>
            </a:r>
            <a:fld id="{417D477F-1E34-F54F-8291-B1144686411E}" type="slidenum">
              <a:rPr lang="en-US" sz="1000" smtClean="0">
                <a:solidFill>
                  <a:schemeClr val="bg1"/>
                </a:solidFill>
                <a:latin typeface="Open Sans" panose="020B0606030504020204" pitchFamily="34" charset="0"/>
              </a:rPr>
              <a:pPr lvl="0" algn="ctr"/>
              <a:t>‹#›</a:t>
            </a:fld>
            <a:endParaRPr lang="en-US" sz="1000" dirty="0" smtClean="0">
              <a:solidFill>
                <a:schemeClr val="bg1"/>
              </a:solidFill>
              <a:latin typeface="Open Sans" panose="020B0606030504020204" pitchFamily="34" charset="0"/>
            </a:endParaRPr>
          </a:p>
        </p:txBody>
      </p:sp>
      <p:sp>
        <p:nvSpPr>
          <p:cNvPr id="8" name="Footer Placeholder 16"/>
          <p:cNvSpPr txBox="1">
            <a:spLocks/>
          </p:cNvSpPr>
          <p:nvPr userDrawn="1"/>
        </p:nvSpPr>
        <p:spPr bwMode="white">
          <a:xfrm>
            <a:off x="7344562" y="6501012"/>
            <a:ext cx="4370705" cy="365125"/>
          </a:xfrm>
          <a:prstGeom prst="rect">
            <a:avLst/>
          </a:prstGeom>
          <a:noFill/>
        </p:spPr>
        <p:txBody>
          <a:bodyPr vert="horz" wrap="none" lIns="91440" tIns="0" rIns="91440" bIns="0" rtlCol="0" anchor="ctr" anchorCtr="0">
            <a:noAutofit/>
          </a:bodyPr>
          <a:lstStyle>
            <a:defPPr>
              <a:defRPr lang="en-US"/>
            </a:defPPr>
            <a:lvl1pPr marL="0" algn="l" defTabSz="914400" rtl="0" eaLnBrk="1" latinLnBrk="0" hangingPunct="1">
              <a:defRPr lang="en-US" sz="1000" b="0" kern="1200" baseline="0">
                <a:solidFill>
                  <a:schemeClr val="bg1"/>
                </a:solidFill>
                <a:latin typeface="Open Sans"/>
                <a:ea typeface="Open Sans"/>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Bef>
                <a:spcPts val="800"/>
              </a:spcBef>
              <a:spcAft>
                <a:spcPts val="800"/>
              </a:spcAft>
              <a:buClr>
                <a:schemeClr val="accent4"/>
              </a:buClr>
              <a:buFont typeface="Arial" panose="020B0604020202020204" pitchFamily="34" charset="0"/>
              <a:buNone/>
            </a:pPr>
            <a:r>
              <a:rPr lang="en-US" dirty="0" smtClean="0"/>
              <a:t>| © 2014 SunPower Corporation | </a:t>
            </a:r>
            <a:endParaRPr lang="en-US" dirty="0"/>
          </a:p>
        </p:txBody>
      </p:sp>
    </p:spTree>
    <p:extLst>
      <p:ext uri="{BB962C8B-B14F-4D97-AF65-F5344CB8AC3E}">
        <p14:creationId xmlns="" xmlns:p14="http://schemas.microsoft.com/office/powerpoint/2010/main" val="2840830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lang="en-US" smtClean="0"/>
              <a:t>Click to edit Master title style</a:t>
            </a:r>
            <a:endParaRPr lang="en-US" dirty="0"/>
          </a:p>
        </p:txBody>
      </p:sp>
      <p:sp>
        <p:nvSpPr>
          <p:cNvPr id="5" name="Slide Number Placeholder 5"/>
          <p:cNvSpPr>
            <a:spLocks noGrp="1"/>
          </p:cNvSpPr>
          <p:nvPr userDrawn="1"/>
        </p:nvSpPr>
        <p:spPr bwMode="white">
          <a:xfrm>
            <a:off x="11666876" y="6483507"/>
            <a:ext cx="425784" cy="365125"/>
          </a:xfrm>
          <a:prstGeom prst="rect">
            <a:avLst/>
          </a:prstGeom>
        </p:spPr>
        <p:txBody>
          <a:bodyPr vert="horz" lIns="91440" tIns="45720" rIns="91440" bIns="45720" rtlCol="0" anchor="ctr"/>
          <a:lstStyle/>
          <a:p>
            <a:pPr lvl="0" algn="ctr"/>
            <a:r>
              <a:rPr lang="en-US" sz="1000" dirty="0" smtClean="0">
                <a:solidFill>
                  <a:schemeClr val="bg1"/>
                </a:solidFill>
                <a:latin typeface="Open Sans" panose="020B0606030504020204" pitchFamily="34" charset="0"/>
              </a:rPr>
              <a:t>  </a:t>
            </a:r>
            <a:fld id="{417D477F-1E34-F54F-8291-B1144686411E}" type="slidenum">
              <a:rPr lang="en-US" sz="1000" smtClean="0">
                <a:solidFill>
                  <a:schemeClr val="bg1"/>
                </a:solidFill>
                <a:latin typeface="Open Sans" panose="020B0606030504020204" pitchFamily="34" charset="0"/>
              </a:rPr>
              <a:pPr lvl="0" algn="ctr"/>
              <a:t>‹#›</a:t>
            </a:fld>
            <a:endParaRPr lang="en-US" sz="1000" dirty="0" smtClean="0">
              <a:solidFill>
                <a:schemeClr val="bg1"/>
              </a:solidFill>
              <a:latin typeface="Open Sans" panose="020B0606030504020204" pitchFamily="34" charset="0"/>
            </a:endParaRPr>
          </a:p>
        </p:txBody>
      </p:sp>
      <p:sp>
        <p:nvSpPr>
          <p:cNvPr id="6" name="Footer Placeholder 16"/>
          <p:cNvSpPr txBox="1">
            <a:spLocks/>
          </p:cNvSpPr>
          <p:nvPr userDrawn="1"/>
        </p:nvSpPr>
        <p:spPr bwMode="white">
          <a:xfrm>
            <a:off x="7344562" y="6501012"/>
            <a:ext cx="4370705" cy="365125"/>
          </a:xfrm>
          <a:prstGeom prst="rect">
            <a:avLst/>
          </a:prstGeom>
          <a:noFill/>
        </p:spPr>
        <p:txBody>
          <a:bodyPr vert="horz" wrap="none" lIns="91440" tIns="0" rIns="91440" bIns="0" rtlCol="0" anchor="ctr" anchorCtr="0">
            <a:noAutofit/>
          </a:bodyPr>
          <a:lstStyle>
            <a:defPPr>
              <a:defRPr lang="en-US"/>
            </a:defPPr>
            <a:lvl1pPr marL="0" algn="l" defTabSz="914400" rtl="0" eaLnBrk="1" latinLnBrk="0" hangingPunct="1">
              <a:defRPr lang="en-US" sz="1000" b="0" kern="1200" baseline="0">
                <a:solidFill>
                  <a:schemeClr val="bg1"/>
                </a:solidFill>
                <a:latin typeface="Open Sans"/>
                <a:ea typeface="Open Sans"/>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Bef>
                <a:spcPts val="800"/>
              </a:spcBef>
              <a:spcAft>
                <a:spcPts val="800"/>
              </a:spcAft>
              <a:buClr>
                <a:schemeClr val="accent4"/>
              </a:buClr>
              <a:buFont typeface="Arial" panose="020B0604020202020204" pitchFamily="34" charset="0"/>
              <a:buNone/>
            </a:pPr>
            <a:r>
              <a:rPr lang="en-US" dirty="0" smtClean="0"/>
              <a:t>| © 2014 SunPower Corporation | </a:t>
            </a:r>
            <a:endParaRPr lang="en-US" dirty="0"/>
          </a:p>
        </p:txBody>
      </p:sp>
    </p:spTree>
    <p:extLst>
      <p:ext uri="{BB962C8B-B14F-4D97-AF65-F5344CB8AC3E}">
        <p14:creationId xmlns="" xmlns:p14="http://schemas.microsoft.com/office/powerpoint/2010/main" val="2823634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533018" y="1071562"/>
            <a:ext cx="11133519" cy="395287"/>
          </a:xfrm>
          <a:prstGeom prst="rect">
            <a:avLst/>
          </a:prstGeom>
        </p:spPr>
        <p:txBody>
          <a:bodyPr anchor="ctr" anchorCtr="0">
            <a:noAutofit/>
          </a:bodyPr>
          <a:lstStyle>
            <a:lvl1pPr marL="0" indent="0">
              <a:buNone/>
              <a:defRPr sz="2000" b="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Slide Number Placeholder 5"/>
          <p:cNvSpPr>
            <a:spLocks noGrp="1"/>
          </p:cNvSpPr>
          <p:nvPr userDrawn="1"/>
        </p:nvSpPr>
        <p:spPr bwMode="white">
          <a:xfrm>
            <a:off x="11666876" y="6483507"/>
            <a:ext cx="425784" cy="365125"/>
          </a:xfrm>
          <a:prstGeom prst="rect">
            <a:avLst/>
          </a:prstGeom>
        </p:spPr>
        <p:txBody>
          <a:bodyPr vert="horz" lIns="91440" tIns="45720" rIns="91440" bIns="45720" rtlCol="0" anchor="ctr"/>
          <a:lstStyle/>
          <a:p>
            <a:pPr lvl="0" algn="ctr"/>
            <a:r>
              <a:rPr lang="en-US" sz="1000" dirty="0" smtClean="0">
                <a:solidFill>
                  <a:schemeClr val="bg1"/>
                </a:solidFill>
                <a:latin typeface="Open Sans" panose="020B0606030504020204" pitchFamily="34" charset="0"/>
              </a:rPr>
              <a:t>  </a:t>
            </a:r>
            <a:fld id="{417D477F-1E34-F54F-8291-B1144686411E}" type="slidenum">
              <a:rPr lang="en-US" sz="1000" smtClean="0">
                <a:solidFill>
                  <a:schemeClr val="bg1"/>
                </a:solidFill>
                <a:latin typeface="Open Sans" panose="020B0606030504020204" pitchFamily="34" charset="0"/>
              </a:rPr>
              <a:pPr lvl="0" algn="ctr"/>
              <a:t>‹#›</a:t>
            </a:fld>
            <a:endParaRPr lang="en-US" sz="1000" dirty="0" smtClean="0">
              <a:solidFill>
                <a:schemeClr val="bg1"/>
              </a:solidFill>
              <a:latin typeface="Open Sans" panose="020B0606030504020204" pitchFamily="34" charset="0"/>
            </a:endParaRPr>
          </a:p>
        </p:txBody>
      </p:sp>
      <p:sp>
        <p:nvSpPr>
          <p:cNvPr id="7" name="Footer Placeholder 16"/>
          <p:cNvSpPr txBox="1">
            <a:spLocks/>
          </p:cNvSpPr>
          <p:nvPr userDrawn="1"/>
        </p:nvSpPr>
        <p:spPr bwMode="white">
          <a:xfrm>
            <a:off x="7344562" y="6501012"/>
            <a:ext cx="4370705" cy="365125"/>
          </a:xfrm>
          <a:prstGeom prst="rect">
            <a:avLst/>
          </a:prstGeom>
          <a:noFill/>
        </p:spPr>
        <p:txBody>
          <a:bodyPr vert="horz" wrap="none" lIns="91440" tIns="0" rIns="91440" bIns="0" rtlCol="0" anchor="ctr" anchorCtr="0">
            <a:noAutofit/>
          </a:bodyPr>
          <a:lstStyle>
            <a:defPPr>
              <a:defRPr lang="en-US"/>
            </a:defPPr>
            <a:lvl1pPr marL="0" algn="l" defTabSz="914400" rtl="0" eaLnBrk="1" latinLnBrk="0" hangingPunct="1">
              <a:defRPr lang="en-US" sz="1000" b="0" kern="1200" baseline="0">
                <a:solidFill>
                  <a:schemeClr val="bg1"/>
                </a:solidFill>
                <a:latin typeface="Open Sans"/>
                <a:ea typeface="Open Sans"/>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Bef>
                <a:spcPts val="800"/>
              </a:spcBef>
              <a:spcAft>
                <a:spcPts val="800"/>
              </a:spcAft>
              <a:buClr>
                <a:schemeClr val="accent4"/>
              </a:buClr>
              <a:buFont typeface="Arial" panose="020B0604020202020204" pitchFamily="34" charset="0"/>
              <a:buNone/>
            </a:pPr>
            <a:r>
              <a:rPr lang="en-US" dirty="0" smtClean="0"/>
              <a:t>| © 2014 SunPower Corporation | </a:t>
            </a:r>
            <a:endParaRPr lang="en-US" dirty="0"/>
          </a:p>
        </p:txBody>
      </p:sp>
    </p:spTree>
    <p:extLst>
      <p:ext uri="{BB962C8B-B14F-4D97-AF65-F5344CB8AC3E}">
        <p14:creationId xmlns="" xmlns:p14="http://schemas.microsoft.com/office/powerpoint/2010/main" val="22924579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bwMode="white">
          <a:xfrm>
            <a:off x="379412" y="914400"/>
            <a:ext cx="11353800" cy="228600"/>
          </a:xfrm>
          <a:prstGeom prst="rect">
            <a:avLst/>
          </a:prstGeom>
          <a:solidFill>
            <a:schemeClr val="bg1"/>
          </a:solidFill>
          <a:ln>
            <a:noFill/>
          </a:ln>
          <a:extLst/>
        </p:spPr>
        <p:txBody>
          <a:bodyPr vert="horz" wrap="square" lIns="91440" tIns="45720" rIns="91440" bIns="45720" numCol="1" rtlCol="0" anchor="t" anchorCtr="0" compatLnSpc="1">
            <a:prstTxWarp prst="textNoShape">
              <a:avLst/>
            </a:prstTxWarp>
          </a:bodyPr>
          <a:lstStyle/>
          <a:p>
            <a:pPr algn="ctr"/>
            <a:endParaRPr lang="en-US" dirty="0" err="1" smtClean="0">
              <a:solidFill>
                <a:schemeClr val="bg1"/>
              </a:solidFill>
              <a:latin typeface="Open Sans" panose="020B0606030504020204" pitchFamily="34" charset="0"/>
            </a:endParaRPr>
          </a:p>
        </p:txBody>
      </p:sp>
      <p:sp>
        <p:nvSpPr>
          <p:cNvPr id="5" name="Slide Number Placeholder 5"/>
          <p:cNvSpPr>
            <a:spLocks noGrp="1"/>
          </p:cNvSpPr>
          <p:nvPr userDrawn="1"/>
        </p:nvSpPr>
        <p:spPr bwMode="white">
          <a:xfrm>
            <a:off x="11666876" y="6483507"/>
            <a:ext cx="425784" cy="365125"/>
          </a:xfrm>
          <a:prstGeom prst="rect">
            <a:avLst/>
          </a:prstGeom>
        </p:spPr>
        <p:txBody>
          <a:bodyPr vert="horz" lIns="91440" tIns="45720" rIns="91440" bIns="45720" rtlCol="0" anchor="ctr"/>
          <a:lstStyle/>
          <a:p>
            <a:pPr lvl="0" algn="ctr"/>
            <a:r>
              <a:rPr lang="en-US" sz="1000" dirty="0" smtClean="0">
                <a:solidFill>
                  <a:schemeClr val="bg1"/>
                </a:solidFill>
                <a:latin typeface="Open Sans" panose="020B0606030504020204" pitchFamily="34" charset="0"/>
              </a:rPr>
              <a:t>  </a:t>
            </a:r>
            <a:fld id="{417D477F-1E34-F54F-8291-B1144686411E}" type="slidenum">
              <a:rPr lang="en-US" sz="1000" smtClean="0">
                <a:solidFill>
                  <a:schemeClr val="bg1"/>
                </a:solidFill>
                <a:latin typeface="Open Sans" panose="020B0606030504020204" pitchFamily="34" charset="0"/>
              </a:rPr>
              <a:pPr lvl="0" algn="ctr"/>
              <a:t>‹#›</a:t>
            </a:fld>
            <a:endParaRPr lang="en-US" sz="1000" dirty="0" smtClean="0">
              <a:solidFill>
                <a:schemeClr val="bg1"/>
              </a:solidFill>
              <a:latin typeface="Open Sans" panose="020B0606030504020204" pitchFamily="34" charset="0"/>
            </a:endParaRPr>
          </a:p>
        </p:txBody>
      </p:sp>
      <p:sp>
        <p:nvSpPr>
          <p:cNvPr id="6" name="Footer Placeholder 16"/>
          <p:cNvSpPr txBox="1">
            <a:spLocks/>
          </p:cNvSpPr>
          <p:nvPr userDrawn="1"/>
        </p:nvSpPr>
        <p:spPr bwMode="white">
          <a:xfrm>
            <a:off x="7344562" y="6501012"/>
            <a:ext cx="4370705" cy="365125"/>
          </a:xfrm>
          <a:prstGeom prst="rect">
            <a:avLst/>
          </a:prstGeom>
          <a:noFill/>
        </p:spPr>
        <p:txBody>
          <a:bodyPr vert="horz" wrap="none" lIns="91440" tIns="0" rIns="91440" bIns="0" rtlCol="0" anchor="ctr" anchorCtr="0">
            <a:noAutofit/>
          </a:bodyPr>
          <a:lstStyle>
            <a:defPPr>
              <a:defRPr lang="en-US"/>
            </a:defPPr>
            <a:lvl1pPr marL="0" algn="l" defTabSz="914400" rtl="0" eaLnBrk="1" latinLnBrk="0" hangingPunct="1">
              <a:defRPr lang="en-US" sz="1000" b="0" kern="1200" baseline="0">
                <a:solidFill>
                  <a:schemeClr val="bg1"/>
                </a:solidFill>
                <a:latin typeface="Open Sans"/>
                <a:ea typeface="Open Sans"/>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Bef>
                <a:spcPts val="800"/>
              </a:spcBef>
              <a:spcAft>
                <a:spcPts val="800"/>
              </a:spcAft>
              <a:buClr>
                <a:schemeClr val="accent4"/>
              </a:buClr>
              <a:buFont typeface="Arial" panose="020B0604020202020204" pitchFamily="34" charset="0"/>
              <a:buNone/>
            </a:pPr>
            <a:r>
              <a:rPr lang="en-US" dirty="0" smtClean="0"/>
              <a:t>| © 2014 SunPower Corporation | </a:t>
            </a:r>
            <a:endParaRPr lang="en-US" dirty="0"/>
          </a:p>
        </p:txBody>
      </p:sp>
    </p:spTree>
    <p:extLst>
      <p:ext uri="{BB962C8B-B14F-4D97-AF65-F5344CB8AC3E}">
        <p14:creationId xmlns="" xmlns:p14="http://schemas.microsoft.com/office/powerpoint/2010/main" val="13691025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7" name="Chart Placeholder 6"/>
          <p:cNvSpPr>
            <a:spLocks noGrp="1"/>
          </p:cNvSpPr>
          <p:nvPr>
            <p:ph type="chart" sz="quarter" idx="10"/>
          </p:nvPr>
        </p:nvSpPr>
        <p:spPr>
          <a:xfrm>
            <a:off x="546100" y="1223963"/>
            <a:ext cx="11110913" cy="4872037"/>
          </a:xfrm>
        </p:spPr>
        <p:txBody>
          <a:bodyPr>
            <a:normAutofit/>
          </a:bodyPr>
          <a:lstStyle>
            <a:lvl1pPr marL="0" indent="0">
              <a:buFontTx/>
              <a:buNone/>
              <a:defRPr sz="2000">
                <a:solidFill>
                  <a:schemeClr val="tx2">
                    <a:lumMod val="50000"/>
                  </a:schemeClr>
                </a:solidFill>
              </a:defRPr>
            </a:lvl1pPr>
          </a:lstStyle>
          <a:p>
            <a:r>
              <a:rPr lang="en-US" smtClean="0"/>
              <a:t>Click icon to add chart</a:t>
            </a:r>
            <a:endParaRPr lang="en-US" dirty="0"/>
          </a:p>
        </p:txBody>
      </p:sp>
      <p:sp>
        <p:nvSpPr>
          <p:cNvPr id="6" name="Slide Number Placeholder 5"/>
          <p:cNvSpPr>
            <a:spLocks noGrp="1"/>
          </p:cNvSpPr>
          <p:nvPr userDrawn="1"/>
        </p:nvSpPr>
        <p:spPr bwMode="white">
          <a:xfrm>
            <a:off x="11666876" y="6483507"/>
            <a:ext cx="425784" cy="365125"/>
          </a:xfrm>
          <a:prstGeom prst="rect">
            <a:avLst/>
          </a:prstGeom>
        </p:spPr>
        <p:txBody>
          <a:bodyPr vert="horz" lIns="91440" tIns="45720" rIns="91440" bIns="45720" rtlCol="0" anchor="ctr"/>
          <a:lstStyle/>
          <a:p>
            <a:pPr lvl="0" algn="ctr"/>
            <a:r>
              <a:rPr lang="en-US" sz="1000" dirty="0" smtClean="0">
                <a:solidFill>
                  <a:schemeClr val="bg1"/>
                </a:solidFill>
                <a:latin typeface="Open Sans" panose="020B0606030504020204" pitchFamily="34" charset="0"/>
              </a:rPr>
              <a:t>  </a:t>
            </a:r>
            <a:fld id="{417D477F-1E34-F54F-8291-B1144686411E}" type="slidenum">
              <a:rPr lang="en-US" sz="1000" smtClean="0">
                <a:solidFill>
                  <a:schemeClr val="bg1"/>
                </a:solidFill>
                <a:latin typeface="Open Sans" panose="020B0606030504020204" pitchFamily="34" charset="0"/>
              </a:rPr>
              <a:pPr lvl="0" algn="ctr"/>
              <a:t>‹#›</a:t>
            </a:fld>
            <a:endParaRPr lang="en-US" sz="1000" dirty="0" smtClean="0">
              <a:solidFill>
                <a:schemeClr val="bg1"/>
              </a:solidFill>
              <a:latin typeface="Open Sans" panose="020B0606030504020204" pitchFamily="34" charset="0"/>
            </a:endParaRPr>
          </a:p>
        </p:txBody>
      </p:sp>
      <p:sp>
        <p:nvSpPr>
          <p:cNvPr id="8" name="Footer Placeholder 16"/>
          <p:cNvSpPr txBox="1">
            <a:spLocks/>
          </p:cNvSpPr>
          <p:nvPr userDrawn="1"/>
        </p:nvSpPr>
        <p:spPr bwMode="white">
          <a:xfrm>
            <a:off x="7344562" y="6501012"/>
            <a:ext cx="4370705" cy="365125"/>
          </a:xfrm>
          <a:prstGeom prst="rect">
            <a:avLst/>
          </a:prstGeom>
          <a:noFill/>
        </p:spPr>
        <p:txBody>
          <a:bodyPr vert="horz" wrap="none" lIns="91440" tIns="0" rIns="91440" bIns="0" rtlCol="0" anchor="ctr" anchorCtr="0">
            <a:noAutofit/>
          </a:bodyPr>
          <a:lstStyle>
            <a:defPPr>
              <a:defRPr lang="en-US"/>
            </a:defPPr>
            <a:lvl1pPr marL="0" algn="l" defTabSz="914400" rtl="0" eaLnBrk="1" latinLnBrk="0" hangingPunct="1">
              <a:defRPr lang="en-US" sz="1000" b="0" kern="1200" baseline="0">
                <a:solidFill>
                  <a:schemeClr val="bg1"/>
                </a:solidFill>
                <a:latin typeface="Open Sans"/>
                <a:ea typeface="Open Sans"/>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Bef>
                <a:spcPts val="800"/>
              </a:spcBef>
              <a:spcAft>
                <a:spcPts val="800"/>
              </a:spcAft>
              <a:buClr>
                <a:schemeClr val="accent4"/>
              </a:buClr>
              <a:buFont typeface="Arial" panose="020B0604020202020204" pitchFamily="34" charset="0"/>
              <a:buNone/>
            </a:pPr>
            <a:r>
              <a:rPr lang="en-US" dirty="0" smtClean="0"/>
              <a:t>| © 2014 SunPower Corporation | </a:t>
            </a:r>
            <a:endParaRPr lang="en-US" dirty="0"/>
          </a:p>
        </p:txBody>
      </p:sp>
    </p:spTree>
    <p:extLst>
      <p:ext uri="{BB962C8B-B14F-4D97-AF65-F5344CB8AC3E}">
        <p14:creationId xmlns="" xmlns:p14="http://schemas.microsoft.com/office/powerpoint/2010/main" val="29243388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Title,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2"/>
          <p:cNvSpPr>
            <a:spLocks noGrp="1"/>
          </p:cNvSpPr>
          <p:nvPr>
            <p:ph type="body" idx="1"/>
          </p:nvPr>
        </p:nvSpPr>
        <p:spPr>
          <a:xfrm>
            <a:off x="533019" y="1071562"/>
            <a:ext cx="11125582" cy="395287"/>
          </a:xfrm>
          <a:prstGeom prst="rect">
            <a:avLst/>
          </a:prstGeom>
        </p:spPr>
        <p:txBody>
          <a:bodyPr anchor="ctr" anchorCtr="0">
            <a:noAutofit/>
          </a:bodyPr>
          <a:lstStyle>
            <a:lvl1pPr marL="0" indent="0">
              <a:buNone/>
              <a:defRPr sz="2000" b="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hart Placeholder 6"/>
          <p:cNvSpPr>
            <a:spLocks noGrp="1"/>
          </p:cNvSpPr>
          <p:nvPr>
            <p:ph type="chart" sz="quarter" idx="12"/>
          </p:nvPr>
        </p:nvSpPr>
        <p:spPr>
          <a:xfrm>
            <a:off x="546100" y="1808480"/>
            <a:ext cx="11110913" cy="4287520"/>
          </a:xfrm>
        </p:spPr>
        <p:txBody>
          <a:bodyPr>
            <a:normAutofit/>
          </a:bodyPr>
          <a:lstStyle>
            <a:lvl1pPr marL="0" indent="0">
              <a:buFontTx/>
              <a:buNone/>
              <a:defRPr sz="2000">
                <a:solidFill>
                  <a:schemeClr val="tx2">
                    <a:lumMod val="50000"/>
                  </a:schemeClr>
                </a:solidFill>
              </a:defRPr>
            </a:lvl1pPr>
          </a:lstStyle>
          <a:p>
            <a:r>
              <a:rPr lang="en-US" smtClean="0"/>
              <a:t>Click icon to add chart</a:t>
            </a:r>
            <a:endParaRPr lang="en-US" dirty="0"/>
          </a:p>
        </p:txBody>
      </p:sp>
      <p:sp>
        <p:nvSpPr>
          <p:cNvPr id="7" name="Slide Number Placeholder 5"/>
          <p:cNvSpPr>
            <a:spLocks noGrp="1"/>
          </p:cNvSpPr>
          <p:nvPr userDrawn="1"/>
        </p:nvSpPr>
        <p:spPr bwMode="white">
          <a:xfrm>
            <a:off x="11666876" y="6483507"/>
            <a:ext cx="425784" cy="365125"/>
          </a:xfrm>
          <a:prstGeom prst="rect">
            <a:avLst/>
          </a:prstGeom>
        </p:spPr>
        <p:txBody>
          <a:bodyPr vert="horz" lIns="91440" tIns="45720" rIns="91440" bIns="45720" rtlCol="0" anchor="ctr"/>
          <a:lstStyle/>
          <a:p>
            <a:pPr lvl="0" algn="ctr"/>
            <a:r>
              <a:rPr lang="en-US" sz="1000" dirty="0" smtClean="0">
                <a:solidFill>
                  <a:schemeClr val="bg1"/>
                </a:solidFill>
                <a:latin typeface="Open Sans" panose="020B0606030504020204" pitchFamily="34" charset="0"/>
              </a:rPr>
              <a:t>  </a:t>
            </a:r>
            <a:fld id="{417D477F-1E34-F54F-8291-B1144686411E}" type="slidenum">
              <a:rPr lang="en-US" sz="1000" smtClean="0">
                <a:solidFill>
                  <a:schemeClr val="bg1"/>
                </a:solidFill>
                <a:latin typeface="Open Sans" panose="020B0606030504020204" pitchFamily="34" charset="0"/>
              </a:rPr>
              <a:pPr lvl="0" algn="ctr"/>
              <a:t>‹#›</a:t>
            </a:fld>
            <a:endParaRPr lang="en-US" sz="1000" dirty="0" smtClean="0">
              <a:solidFill>
                <a:schemeClr val="bg1"/>
              </a:solidFill>
              <a:latin typeface="Open Sans" panose="020B0606030504020204" pitchFamily="34" charset="0"/>
            </a:endParaRPr>
          </a:p>
        </p:txBody>
      </p:sp>
      <p:sp>
        <p:nvSpPr>
          <p:cNvPr id="8" name="Footer Placeholder 16"/>
          <p:cNvSpPr txBox="1">
            <a:spLocks/>
          </p:cNvSpPr>
          <p:nvPr userDrawn="1"/>
        </p:nvSpPr>
        <p:spPr bwMode="white">
          <a:xfrm>
            <a:off x="7344562" y="6501012"/>
            <a:ext cx="4370705" cy="365125"/>
          </a:xfrm>
          <a:prstGeom prst="rect">
            <a:avLst/>
          </a:prstGeom>
          <a:noFill/>
        </p:spPr>
        <p:txBody>
          <a:bodyPr vert="horz" wrap="none" lIns="91440" tIns="0" rIns="91440" bIns="0" rtlCol="0" anchor="ctr" anchorCtr="0">
            <a:noAutofit/>
          </a:bodyPr>
          <a:lstStyle>
            <a:defPPr>
              <a:defRPr lang="en-US"/>
            </a:defPPr>
            <a:lvl1pPr marL="0" algn="l" defTabSz="914400" rtl="0" eaLnBrk="1" latinLnBrk="0" hangingPunct="1">
              <a:defRPr lang="en-US" sz="1000" b="0" kern="1200" baseline="0">
                <a:solidFill>
                  <a:schemeClr val="bg1"/>
                </a:solidFill>
                <a:latin typeface="Open Sans"/>
                <a:ea typeface="Open Sans"/>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Bef>
                <a:spcPts val="800"/>
              </a:spcBef>
              <a:spcAft>
                <a:spcPts val="800"/>
              </a:spcAft>
              <a:buClr>
                <a:schemeClr val="accent4"/>
              </a:buClr>
              <a:buFont typeface="Arial" panose="020B0604020202020204" pitchFamily="34" charset="0"/>
              <a:buNone/>
            </a:pPr>
            <a:r>
              <a:rPr lang="en-US" dirty="0" smtClean="0"/>
              <a:t>| © 2014 SunPower Corporation | </a:t>
            </a:r>
            <a:endParaRPr lang="en-US" dirty="0"/>
          </a:p>
        </p:txBody>
      </p:sp>
    </p:spTree>
    <p:extLst>
      <p:ext uri="{BB962C8B-B14F-4D97-AF65-F5344CB8AC3E}">
        <p14:creationId xmlns="" xmlns:p14="http://schemas.microsoft.com/office/powerpoint/2010/main" val="7053554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31" cstate="print">
            <a:lum/>
          </a:blip>
          <a:srcRect/>
          <a:stretch>
            <a:fillRect/>
          </a:stretch>
        </a:blip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534256" y="449296"/>
            <a:ext cx="11116638" cy="600376"/>
          </a:xfrm>
          <a:prstGeom prst="rect">
            <a:avLst/>
          </a:prstGeom>
        </p:spPr>
        <p:txBody>
          <a:bodyPr vert="horz" lIns="0" tIns="45720" rIns="91440" bIns="45720" rtlCol="0" anchor="ctr">
            <a:normAutofit/>
          </a:bodyPr>
          <a:lstStyle/>
          <a:p>
            <a:r>
              <a:rPr lang="en-US" smtClean="0"/>
              <a:t>Click to edit Master title style</a:t>
            </a:r>
            <a:endParaRPr lang="en-US" dirty="0"/>
          </a:p>
        </p:txBody>
      </p:sp>
      <p:sp>
        <p:nvSpPr>
          <p:cNvPr id="10" name="Rectangle 9"/>
          <p:cNvSpPr/>
          <p:nvPr/>
        </p:nvSpPr>
        <p:spPr bwMode="auto">
          <a:xfrm>
            <a:off x="534256" y="1028700"/>
            <a:ext cx="11091672" cy="27432"/>
          </a:xfrm>
          <a:prstGeom prst="rect">
            <a:avLst/>
          </a:prstGeom>
          <a:solidFill>
            <a:schemeClr val="accent4"/>
          </a:solidFill>
          <a:ln>
            <a:noFill/>
          </a:ln>
          <a:extLst/>
        </p:spPr>
        <p:txBody>
          <a:bodyPr vert="horz" wrap="square" lIns="91440" tIns="45720" rIns="91440" bIns="45720" numCol="1" rtlCol="0" anchor="t" anchorCtr="0" compatLnSpc="1">
            <a:prstTxWarp prst="textNoShape">
              <a:avLst/>
            </a:prstTxWarp>
          </a:bodyPr>
          <a:lstStyle/>
          <a:p>
            <a:pPr algn="ctr"/>
            <a:endParaRPr lang="en-US" dirty="0" err="1" smtClean="0">
              <a:solidFill>
                <a:schemeClr val="bg1"/>
              </a:solidFill>
              <a:latin typeface="Open Sans" panose="020B0606030504020204" pitchFamily="34" charset="0"/>
            </a:endParaRPr>
          </a:p>
        </p:txBody>
      </p:sp>
      <p:sp>
        <p:nvSpPr>
          <p:cNvPr id="9" name="Text Placeholder 8"/>
          <p:cNvSpPr>
            <a:spLocks noGrp="1"/>
          </p:cNvSpPr>
          <p:nvPr>
            <p:ph type="body" idx="1"/>
          </p:nvPr>
        </p:nvSpPr>
        <p:spPr>
          <a:xfrm>
            <a:off x="546100" y="1471613"/>
            <a:ext cx="11102975" cy="4652962"/>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8" name="Picture 7" hidden="1"/>
          <p:cNvPicPr>
            <a:picLocks noChangeAspect="1"/>
          </p:cNvPicPr>
          <p:nvPr/>
        </p:nvPicPr>
        <p:blipFill>
          <a:blip r:embed="rId32" cstate="print">
            <a:extLst>
              <a:ext uri="{28A0092B-C50C-407E-A947-70E740481C1C}">
                <a14:useLocalDpi xmlns="" xmlns:a14="http://schemas.microsoft.com/office/drawing/2010/main" val="0"/>
              </a:ext>
            </a:extLst>
          </a:blip>
          <a:stretch>
            <a:fillRect/>
          </a:stretch>
        </p:blipFill>
        <p:spPr>
          <a:xfrm>
            <a:off x="540040" y="6547596"/>
            <a:ext cx="1130393" cy="270131"/>
          </a:xfrm>
          <a:prstGeom prst="rect">
            <a:avLst/>
          </a:prstGeom>
        </p:spPr>
      </p:pic>
      <p:pic>
        <p:nvPicPr>
          <p:cNvPr id="12" name="Picture 11"/>
          <p:cNvPicPr>
            <a:picLocks noChangeAspect="1"/>
          </p:cNvPicPr>
          <p:nvPr/>
        </p:nvPicPr>
        <p:blipFill>
          <a:blip r:embed="rId32" cstate="print">
            <a:extLst>
              <a:ext uri="{28A0092B-C50C-407E-A947-70E740481C1C}">
                <a14:useLocalDpi xmlns="" xmlns:a14="http://schemas.microsoft.com/office/drawing/2010/main" val="0"/>
              </a:ext>
            </a:extLst>
          </a:blip>
          <a:stretch>
            <a:fillRect/>
          </a:stretch>
        </p:blipFill>
        <p:spPr>
          <a:xfrm>
            <a:off x="537659" y="6533314"/>
            <a:ext cx="1130393" cy="270131"/>
          </a:xfrm>
          <a:prstGeom prst="rect">
            <a:avLst/>
          </a:prstGeom>
        </p:spPr>
      </p:pic>
    </p:spTree>
    <p:extLst>
      <p:ext uri="{BB962C8B-B14F-4D97-AF65-F5344CB8AC3E}">
        <p14:creationId xmlns="" xmlns:p14="http://schemas.microsoft.com/office/powerpoint/2010/main" val="1037837117"/>
      </p:ext>
    </p:extLst>
  </p:cSld>
  <p:clrMap bg1="lt1" tx1="dk1" bg2="lt2" tx2="dk2" accent1="accent1" accent2="accent2" accent3="accent3" accent4="accent4" accent5="accent5" accent6="accent6" hlink="hlink" folHlink="folHlink"/>
  <p:sldLayoutIdLst>
    <p:sldLayoutId id="2147483785" r:id="rId1"/>
    <p:sldLayoutId id="2147483793" r:id="rId2"/>
    <p:sldLayoutId id="2147483763" r:id="rId3"/>
    <p:sldLayoutId id="2147483761" r:id="rId4"/>
    <p:sldLayoutId id="2147483655" r:id="rId5"/>
    <p:sldLayoutId id="2147483769" r:id="rId6"/>
    <p:sldLayoutId id="2147483790" r:id="rId7"/>
    <p:sldLayoutId id="2147483674" r:id="rId8"/>
    <p:sldLayoutId id="2147483760" r:id="rId9"/>
    <p:sldLayoutId id="2147483756" r:id="rId10"/>
    <p:sldLayoutId id="2147483669" r:id="rId11"/>
    <p:sldLayoutId id="2147483670" r:id="rId12"/>
    <p:sldLayoutId id="2147483757" r:id="rId13"/>
    <p:sldLayoutId id="2147483758" r:id="rId14"/>
    <p:sldLayoutId id="2147483792" r:id="rId15"/>
    <p:sldLayoutId id="2147483672" r:id="rId16"/>
    <p:sldLayoutId id="2147483770" r:id="rId17"/>
    <p:sldLayoutId id="2147483764" r:id="rId18"/>
    <p:sldLayoutId id="2147483794" r:id="rId19"/>
    <p:sldLayoutId id="2147483766" r:id="rId20"/>
    <p:sldLayoutId id="2147483767" r:id="rId21"/>
    <p:sldLayoutId id="2147483768" r:id="rId22"/>
    <p:sldLayoutId id="2147483786" r:id="rId23"/>
    <p:sldLayoutId id="2147483795" r:id="rId24"/>
    <p:sldLayoutId id="2147483787" r:id="rId25"/>
    <p:sldLayoutId id="2147483788" r:id="rId26"/>
    <p:sldLayoutId id="2147483789" r:id="rId27"/>
    <p:sldLayoutId id="2147483797" r:id="rId28"/>
    <p:sldLayoutId id="2147483796" r:id="rId2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sldNum="0" hdr="0" dt="0"/>
  <p:txStyles>
    <p:titleStyle>
      <a:lvl1pPr algn="l" defTabSz="914400" rtl="0" eaLnBrk="1" latinLnBrk="0" hangingPunct="1">
        <a:spcBef>
          <a:spcPct val="0"/>
        </a:spcBef>
        <a:buNone/>
        <a:defRPr sz="3200" b="0" kern="1200" spc="0" baseline="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225425" indent="-225425" algn="l" defTabSz="914400" rtl="0" eaLnBrk="1" latinLnBrk="0" hangingPunct="1">
        <a:lnSpc>
          <a:spcPct val="100000"/>
        </a:lnSpc>
        <a:spcBef>
          <a:spcPts val="800"/>
        </a:spcBef>
        <a:spcAft>
          <a:spcPts val="800"/>
        </a:spcAft>
        <a:buClr>
          <a:schemeClr val="accent4"/>
        </a:buClr>
        <a:buFont typeface="Arial" panose="020B0604020202020204" pitchFamily="34" charset="0"/>
        <a:buChar char="•"/>
        <a:defRPr lang="en-US" sz="2000" b="0" kern="1200" dirty="0" smtClean="0">
          <a:solidFill>
            <a:schemeClr val="tx2">
              <a:lumMod val="50000"/>
            </a:schemeClr>
          </a:solidFill>
          <a:latin typeface="+mn-lt"/>
          <a:ea typeface="+mn-ea"/>
          <a:cs typeface="+mn-cs"/>
        </a:defRPr>
      </a:lvl1pPr>
      <a:lvl2pPr marL="533400" indent="-190500" algn="l" defTabSz="914400" rtl="0" eaLnBrk="1" latinLnBrk="0" hangingPunct="1">
        <a:spcBef>
          <a:spcPts val="400"/>
        </a:spcBef>
        <a:spcAft>
          <a:spcPts val="800"/>
        </a:spcAft>
        <a:buClr>
          <a:schemeClr val="accent4"/>
        </a:buClr>
        <a:buFont typeface="Open Sans" panose="020B0606030504020204" pitchFamily="34" charset="0"/>
        <a:buChar char="–"/>
        <a:defRPr lang="en-US" sz="1600" kern="1200" dirty="0" smtClean="0">
          <a:solidFill>
            <a:schemeClr val="tx2">
              <a:lumMod val="50000"/>
            </a:schemeClr>
          </a:solidFill>
          <a:latin typeface="+mn-lt"/>
          <a:ea typeface="+mn-ea"/>
          <a:cs typeface="+mn-cs"/>
        </a:defRPr>
      </a:lvl2pPr>
      <a:lvl3pPr marL="790575" indent="-163513" algn="l" defTabSz="914400" rtl="0" eaLnBrk="1" latinLnBrk="0" hangingPunct="1">
        <a:spcBef>
          <a:spcPct val="20000"/>
        </a:spcBef>
        <a:spcAft>
          <a:spcPts val="800"/>
        </a:spcAft>
        <a:buClr>
          <a:schemeClr val="accent4"/>
        </a:buClr>
        <a:buFont typeface="Arial" panose="020B0604020202020204" pitchFamily="34" charset="0"/>
        <a:buChar char="•"/>
        <a:tabLst>
          <a:tab pos="342900" algn="l"/>
        </a:tabLst>
        <a:defRPr lang="en-US" sz="1400" kern="1200" baseline="0" dirty="0" smtClean="0">
          <a:solidFill>
            <a:schemeClr val="tx2">
              <a:lumMod val="50000"/>
            </a:schemeClr>
          </a:solidFill>
          <a:latin typeface="+mn-lt"/>
          <a:ea typeface="+mn-ea"/>
          <a:cs typeface="+mn-cs"/>
        </a:defRPr>
      </a:lvl3pPr>
      <a:lvl4pPr marL="1022350" indent="-171450" algn="l" defTabSz="914400" rtl="0" eaLnBrk="1" latinLnBrk="0" hangingPunct="1">
        <a:spcBef>
          <a:spcPct val="20000"/>
        </a:spcBef>
        <a:buClr>
          <a:schemeClr val="accent4"/>
        </a:buClr>
        <a:buFont typeface="Open Sans" panose="020B0606030504020204" pitchFamily="34" charset="0"/>
        <a:buChar char="–"/>
        <a:defRPr lang="en-US" sz="1200" kern="1200" dirty="0">
          <a:solidFill>
            <a:schemeClr val="tx2">
              <a:lumMod val="50000"/>
            </a:schemeClr>
          </a:solidFill>
          <a:latin typeface="+mn-lt"/>
          <a:ea typeface="+mn-ea"/>
          <a:cs typeface="+mn-cs"/>
        </a:defRPr>
      </a:lvl4pPr>
      <a:lvl5pPr marL="1022350" indent="-171450" algn="l" defTabSz="914400" rtl="0" eaLnBrk="1" latinLnBrk="0" hangingPunct="1">
        <a:spcBef>
          <a:spcPct val="20000"/>
        </a:spcBef>
        <a:buClr>
          <a:schemeClr val="accent4"/>
        </a:buClr>
        <a:buFont typeface="Open Sans" panose="020B0606030504020204" pitchFamily="34" charset="0"/>
        <a:buChar char="–"/>
        <a:defRPr sz="1200" kern="1200">
          <a:solidFill>
            <a:schemeClr val="tx2"/>
          </a:solidFill>
          <a:latin typeface="+mn-lt"/>
          <a:ea typeface="+mn-ea"/>
          <a:cs typeface="+mn-cs"/>
        </a:defRPr>
      </a:lvl5pPr>
      <a:lvl6pPr marL="2686050" indent="-342900" algn="l" defTabSz="914400" rtl="0" eaLnBrk="1" latinLnBrk="0" hangingPunct="1">
        <a:spcBef>
          <a:spcPct val="20000"/>
        </a:spcBef>
        <a:buClr>
          <a:schemeClr val="accent3"/>
        </a:buClr>
        <a:buFont typeface="Arial" panose="020B0604020202020204" pitchFamily="34" charset="0"/>
        <a:buChar char="•"/>
        <a:defRPr sz="2000" kern="1200">
          <a:solidFill>
            <a:schemeClr val="tx2"/>
          </a:solidFill>
          <a:latin typeface="+mn-lt"/>
          <a:ea typeface="+mn-ea"/>
          <a:cs typeface="+mn-cs"/>
        </a:defRPr>
      </a:lvl6pPr>
      <a:lvl7pPr marL="3143250" indent="-342900" algn="l" defTabSz="914400" rtl="0" eaLnBrk="1" latinLnBrk="0" hangingPunct="1">
        <a:spcBef>
          <a:spcPct val="20000"/>
        </a:spcBef>
        <a:buClr>
          <a:schemeClr val="accent3"/>
        </a:buClr>
        <a:buFont typeface="Arial" panose="020B0604020202020204" pitchFamily="34" charset="0"/>
        <a:buChar char="•"/>
        <a:defRPr sz="2000" kern="1200">
          <a:solidFill>
            <a:schemeClr val="tx2"/>
          </a:solidFill>
          <a:latin typeface="+mn-lt"/>
          <a:ea typeface="+mn-ea"/>
          <a:cs typeface="+mn-cs"/>
        </a:defRPr>
      </a:lvl7pPr>
      <a:lvl8pPr marL="3600450" indent="-342900" algn="l" defTabSz="914400" rtl="0" eaLnBrk="1" latinLnBrk="0" hangingPunct="1">
        <a:spcBef>
          <a:spcPct val="20000"/>
        </a:spcBef>
        <a:buClr>
          <a:schemeClr val="accent3"/>
        </a:buClr>
        <a:buFont typeface="Arial" panose="020B0604020202020204" pitchFamily="34" charset="0"/>
        <a:buChar char="•"/>
        <a:defRPr sz="2000" kern="1200">
          <a:solidFill>
            <a:schemeClr val="tx2"/>
          </a:solidFill>
          <a:latin typeface="+mn-lt"/>
          <a:ea typeface="+mn-ea"/>
          <a:cs typeface="+mn-cs"/>
        </a:defRPr>
      </a:lvl8pPr>
      <a:lvl9pPr marL="4057650" indent="-342900" algn="l" defTabSz="914400" rtl="0" eaLnBrk="1" latinLnBrk="0" hangingPunct="1">
        <a:spcBef>
          <a:spcPct val="20000"/>
        </a:spcBef>
        <a:buClr>
          <a:schemeClr val="accent3"/>
        </a:buClr>
        <a:buFont typeface="Arial" panose="020B0604020202020204" pitchFamily="34" charset="0"/>
        <a:buChar char="•"/>
        <a:defRPr sz="2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hyperlink" Target="http://www.youtube.com/watch?v=2lTotfOgLW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ww.youtube.com/watch?v=VqqS1Exq2Hk"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5.jpeg"/><Relationship Id="rId4" Type="http://schemas.openxmlformats.org/officeDocument/2006/relationships/image" Target="../media/image44.gif"/></Relationships>
</file>

<file path=ppt/slides/_rels/slide1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youtu.be/paLHIZm6MZM" TargetMode="Externa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58.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72.png"/><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81.png"/></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85.jpeg"/><Relationship Id="rId5" Type="http://schemas.openxmlformats.org/officeDocument/2006/relationships/hyperlink" Target="http://www.youtube.com/watch?v=uQWpnZ2Byec" TargetMode="External"/><Relationship Id="rId4" Type="http://schemas.openxmlformats.org/officeDocument/2006/relationships/image" Target="../media/image84.png"/></Relationships>
</file>

<file path=ppt/slides/_rels/slide4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87.png"/></Relationships>
</file>

<file path=ppt/slides/_rels/slide45.xml.rels><?xml version="1.0" encoding="UTF-8" standalone="yes"?>
<Relationships xmlns="http://schemas.openxmlformats.org/package/2006/relationships"><Relationship Id="rId3" Type="http://schemas.openxmlformats.org/officeDocument/2006/relationships/hyperlink" Target="https://pvsim.sunpowercorp.com/PVSim/Login.aspx"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89.jpeg"/><Relationship Id="rId5" Type="http://schemas.openxmlformats.org/officeDocument/2006/relationships/image" Target="../media/image88.png"/><Relationship Id="rId4" Type="http://schemas.openxmlformats.org/officeDocument/2006/relationships/image" Target="../media/image62.png"/></Relationships>
</file>

<file path=ppt/slides/_rels/slide4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99.png"/><Relationship Id="rId4" Type="http://schemas.openxmlformats.org/officeDocument/2006/relationships/image" Target="../media/image98.gi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0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58.png"/><Relationship Id="rId4" Type="http://schemas.openxmlformats.org/officeDocument/2006/relationships/image" Target="../media/image6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46.gif"/></Relationships>
</file>

<file path=ppt/slides/_rels/slide6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www.youtube.com/watch?v=VqqS1Exq2Hk" TargetMode="External"/><Relationship Id="rId7" Type="http://schemas.openxmlformats.org/officeDocument/2006/relationships/hyperlink" Target="http://www.youtube.com/watch?v=9zQ9dHR-uBg" TargetMode="External"/><Relationship Id="rId12" Type="http://schemas.openxmlformats.org/officeDocument/2006/relationships/hyperlink" Target="http://bcove.me/eib3he40"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hyperlink" Target="http://www.youtube.com/watch?v=0qVfge4J1aA" TargetMode="External"/><Relationship Id="rId5" Type="http://schemas.openxmlformats.org/officeDocument/2006/relationships/hyperlink" Target="http://www.youtube.com/watch?v=2lTotfOgLWs" TargetMode="External"/><Relationship Id="rId10" Type="http://schemas.openxmlformats.org/officeDocument/2006/relationships/image" Target="../media/image85.jpeg"/><Relationship Id="rId4" Type="http://schemas.openxmlformats.org/officeDocument/2006/relationships/image" Target="../media/image106.jpeg"/><Relationship Id="rId9" Type="http://schemas.openxmlformats.org/officeDocument/2006/relationships/hyperlink" Target="http://www.youtube.com/watch?v=uQWpnZ2Byec"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08.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3" Type="http://schemas.openxmlformats.org/officeDocument/2006/relationships/hyperlink" Target="http://tinyurl.com/9grvwx2"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109.jpeg"/><Relationship Id="rId4" Type="http://schemas.openxmlformats.org/officeDocument/2006/relationships/hyperlink" Target="https://sunpowercorp.box.com/s/4kk7hr2p688c6bskgm8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png"/><Relationship Id="rId7" Type="http://schemas.openxmlformats.org/officeDocument/2006/relationships/hyperlink" Target="http://www.youtube.com/watch?v=9zQ9dHR-uB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fontScale="90000"/>
          </a:bodyPr>
          <a:lstStyle/>
          <a:p>
            <a:r>
              <a:rPr lang="en-US" sz="6000" b="1" dirty="0"/>
              <a:t>SunPower</a:t>
            </a:r>
            <a:r>
              <a:rPr lang="en-US" sz="6000" b="1" baseline="30000" dirty="0"/>
              <a:t>™</a:t>
            </a:r>
            <a:r>
              <a:rPr lang="en-US" sz="6000" b="1" dirty="0"/>
              <a:t> Solar Panels</a:t>
            </a:r>
            <a:r>
              <a:rPr lang="en-US" dirty="0"/>
              <a:t/>
            </a:r>
            <a:br>
              <a:rPr lang="en-US" dirty="0"/>
            </a:br>
            <a:r>
              <a:rPr lang="en-US" dirty="0"/>
              <a:t>Reliability</a:t>
            </a:r>
            <a:r>
              <a:rPr lang="en-US" dirty="0" smtClean="0"/>
              <a:t>, Production, Efficiency, Sustainability</a:t>
            </a:r>
            <a:endParaRPr lang="en-US" dirty="0"/>
          </a:p>
        </p:txBody>
      </p:sp>
      <p:sp>
        <p:nvSpPr>
          <p:cNvPr id="15" name="Text Placeholder 14"/>
          <p:cNvSpPr>
            <a:spLocks noGrp="1"/>
          </p:cNvSpPr>
          <p:nvPr>
            <p:ph type="body" idx="1"/>
          </p:nvPr>
        </p:nvSpPr>
        <p:spPr/>
        <p:txBody>
          <a:bodyPr/>
          <a:lstStyle/>
          <a:p>
            <a:r>
              <a:rPr lang="en-US" dirty="0" smtClean="0"/>
              <a:t>October, 2014</a:t>
            </a:r>
            <a:endParaRPr lang="en-US" dirty="0"/>
          </a:p>
        </p:txBody>
      </p:sp>
    </p:spTree>
    <p:extLst>
      <p:ext uri="{BB962C8B-B14F-4D97-AF65-F5344CB8AC3E}">
        <p14:creationId xmlns="" xmlns:p14="http://schemas.microsoft.com/office/powerpoint/2010/main" val="19760647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35213" y="1966683"/>
            <a:ext cx="7295535" cy="29161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59" name="Group 58"/>
          <p:cNvGrpSpPr/>
          <p:nvPr/>
        </p:nvGrpSpPr>
        <p:grpSpPr>
          <a:xfrm>
            <a:off x="10658169" y="4712046"/>
            <a:ext cx="1285919" cy="704397"/>
            <a:chOff x="7737839" y="4993910"/>
            <a:chExt cx="1285919" cy="704397"/>
          </a:xfrm>
        </p:grpSpPr>
        <p:pic>
          <p:nvPicPr>
            <p:cNvPr id="60" name="Picture 59" descr="Screen Shot 2012-11-20 at 1.56.31 PM.png">
              <a:hlinkClick r:id="rId4"/>
            </p:cNvPr>
            <p:cNvPicPr>
              <a:picLocks noChangeAspect="1"/>
            </p:cNvPicPr>
            <p:nvPr/>
          </p:nvPicPr>
          <p:blipFill rotWithShape="1">
            <a:blip r:embed="rId5" cstate="screen">
              <a:extLst>
                <a:ext uri="{28A0092B-C50C-407E-A947-70E740481C1C}">
                  <a14:useLocalDpi xmlns="" xmlns:a14="http://schemas.microsoft.com/office/drawing/2010/main"/>
                </a:ext>
              </a:extLst>
            </a:blip>
            <a:srcRect/>
            <a:stretch/>
          </p:blipFill>
          <p:spPr>
            <a:xfrm>
              <a:off x="7737839" y="4993910"/>
              <a:ext cx="1285918" cy="704397"/>
            </a:xfrm>
            <a:prstGeom prst="rect">
              <a:avLst/>
            </a:prstGeom>
          </p:spPr>
        </p:pic>
        <p:sp>
          <p:nvSpPr>
            <p:cNvPr id="61" name="TextBox 60">
              <a:hlinkClick r:id="rId4"/>
            </p:cNvPr>
            <p:cNvSpPr txBox="1"/>
            <p:nvPr/>
          </p:nvSpPr>
          <p:spPr>
            <a:xfrm>
              <a:off x="7777720" y="5115275"/>
              <a:ext cx="1246038" cy="461665"/>
            </a:xfrm>
            <a:prstGeom prst="rect">
              <a:avLst/>
            </a:prstGeom>
            <a:noFill/>
          </p:spPr>
          <p:txBody>
            <a:bodyPr wrap="square" lIns="0" tIns="0" rIns="0" bIns="0" rtlCol="0">
              <a:spAutoFit/>
            </a:bodyPr>
            <a:lstStyle/>
            <a:p>
              <a:pPr algn="ctr"/>
              <a:r>
                <a:rPr lang="en-US" sz="1000" b="1" dirty="0" smtClean="0">
                  <a:solidFill>
                    <a:schemeClr val="bg1"/>
                  </a:solidFill>
                </a:rPr>
                <a:t>2 MINUTE VIDEO ABOUT THERMAL CYCLING</a:t>
              </a:r>
              <a:endParaRPr lang="en-US" sz="1000" b="1" dirty="0">
                <a:solidFill>
                  <a:schemeClr val="bg1"/>
                </a:solidFill>
              </a:endParaRPr>
            </a:p>
          </p:txBody>
        </p:sp>
      </p:grpSp>
      <p:sp>
        <p:nvSpPr>
          <p:cNvPr id="2" name="Title 1"/>
          <p:cNvSpPr>
            <a:spLocks noGrp="1"/>
          </p:cNvSpPr>
          <p:nvPr>
            <p:ph type="title"/>
          </p:nvPr>
        </p:nvSpPr>
        <p:spPr/>
        <p:txBody>
          <a:bodyPr>
            <a:normAutofit/>
          </a:bodyPr>
          <a:lstStyle/>
          <a:p>
            <a:r>
              <a:rPr lang="en-US" dirty="0"/>
              <a:t>Unmatched Reliability</a:t>
            </a:r>
            <a:r>
              <a:rPr lang="en-US" dirty="0" smtClean="0"/>
              <a:t>: Unique </a:t>
            </a:r>
            <a:r>
              <a:rPr lang="en-US" dirty="0"/>
              <a:t>Maxeon Design</a:t>
            </a:r>
          </a:p>
        </p:txBody>
      </p:sp>
      <p:sp>
        <p:nvSpPr>
          <p:cNvPr id="41" name="Text Placeholder 3"/>
          <p:cNvSpPr>
            <a:spLocks noGrp="1"/>
          </p:cNvSpPr>
          <p:nvPr>
            <p:ph type="body" idx="11"/>
          </p:nvPr>
        </p:nvSpPr>
        <p:spPr>
          <a:xfrm>
            <a:off x="-138745" y="5511959"/>
            <a:ext cx="7966009" cy="811212"/>
          </a:xfrm>
        </p:spPr>
        <p:txBody>
          <a:bodyPr>
            <a:noAutofit/>
          </a:bodyPr>
          <a:lstStyle/>
          <a:p>
            <a:pPr marL="0" indent="0">
              <a:buNone/>
            </a:pPr>
            <a:r>
              <a:rPr lang="en-US" sz="2000" b="1" dirty="0">
                <a:solidFill>
                  <a:srgbClr val="000000"/>
                </a:solidFill>
                <a:cs typeface="Arial"/>
              </a:rPr>
              <a:t>The unique design of the Maxeon cell makes the panels almost impervious to hot/cold temperature cycles.</a:t>
            </a:r>
          </a:p>
        </p:txBody>
      </p:sp>
      <p:sp>
        <p:nvSpPr>
          <p:cNvPr id="21" name="Text Box 15"/>
          <p:cNvSpPr txBox="1">
            <a:spLocks noChangeArrowheads="1"/>
          </p:cNvSpPr>
          <p:nvPr/>
        </p:nvSpPr>
        <p:spPr bwMode="auto">
          <a:xfrm>
            <a:off x="9559636" y="5416443"/>
            <a:ext cx="2486261" cy="1038664"/>
          </a:xfrm>
          <a:prstGeom prst="rect">
            <a:avLst/>
          </a:prstGeom>
          <a:noFill/>
          <a:ln w="9525">
            <a:noFill/>
            <a:miter lim="800000"/>
            <a:headEnd/>
            <a:tailEnd/>
          </a:ln>
        </p:spPr>
        <p:txBody>
          <a:bodyPr/>
          <a:lstStyle/>
          <a:p>
            <a:pPr marL="57150" indent="-57150" defTabSz="914400" fontAlgn="base">
              <a:spcBef>
                <a:spcPct val="0"/>
              </a:spcBef>
              <a:spcAft>
                <a:spcPct val="0"/>
              </a:spcAft>
            </a:pPr>
            <a:r>
              <a:rPr lang="en-US" sz="800" baseline="30000" dirty="0" smtClean="0">
                <a:solidFill>
                  <a:schemeClr val="tx1">
                    <a:lumMod val="50000"/>
                    <a:lumOff val="50000"/>
                  </a:schemeClr>
                </a:solidFill>
                <a:ea typeface="ＭＳ Ｐゴシック" pitchFamily="34" charset="-128"/>
                <a:cs typeface="Arial"/>
              </a:rPr>
              <a:t>1 </a:t>
            </a:r>
            <a:r>
              <a:rPr lang="en-US" sz="800" dirty="0" err="1" smtClean="0">
                <a:solidFill>
                  <a:schemeClr val="tx1">
                    <a:lumMod val="50000"/>
                    <a:lumOff val="50000"/>
                  </a:schemeClr>
                </a:solidFill>
                <a:ea typeface="ＭＳ Ｐゴシック" pitchFamily="34" charset="-128"/>
                <a:cs typeface="Arial"/>
              </a:rPr>
              <a:t>Koehl</a:t>
            </a:r>
            <a:r>
              <a:rPr lang="en-US" sz="800" dirty="0">
                <a:solidFill>
                  <a:schemeClr val="tx1">
                    <a:lumMod val="50000"/>
                    <a:lumOff val="50000"/>
                  </a:schemeClr>
                </a:solidFill>
                <a:ea typeface="ＭＳ Ｐゴシック" pitchFamily="34" charset="-128"/>
                <a:cs typeface="Arial"/>
              </a:rPr>
              <a:t>, Michael, et. al. “PV Reliability: Accelerated Aging Tests and Modeling of Degradation.”  Fraunhofer ISE and TUV Rheinland.  Presented at EUPVSEC, Valencia Spain, Sept 2010.</a:t>
            </a:r>
          </a:p>
          <a:p>
            <a:pPr marL="57150" indent="-57150" defTabSz="914400" fontAlgn="base">
              <a:spcBef>
                <a:spcPct val="0"/>
              </a:spcBef>
              <a:spcAft>
                <a:spcPct val="0"/>
              </a:spcAft>
            </a:pPr>
            <a:r>
              <a:rPr lang="en-US" sz="800" baseline="30000" dirty="0" smtClean="0">
                <a:solidFill>
                  <a:schemeClr val="tx1">
                    <a:lumMod val="50000"/>
                    <a:lumOff val="50000"/>
                  </a:schemeClr>
                </a:solidFill>
                <a:ea typeface="ＭＳ Ｐゴシック" pitchFamily="34" charset="-128"/>
                <a:cs typeface="Arial"/>
              </a:rPr>
              <a:t>2</a:t>
            </a:r>
            <a:r>
              <a:rPr lang="en-US" sz="800" dirty="0" smtClean="0">
                <a:solidFill>
                  <a:schemeClr val="tx1">
                    <a:lumMod val="50000"/>
                    <a:lumOff val="50000"/>
                  </a:schemeClr>
                </a:solidFill>
                <a:ea typeface="ＭＳ Ｐゴシック" pitchFamily="34" charset="-128"/>
                <a:cs typeface="Arial"/>
              </a:rPr>
              <a:t> Meakin</a:t>
            </a:r>
            <a:r>
              <a:rPr lang="en-US" sz="800" dirty="0">
                <a:solidFill>
                  <a:schemeClr val="tx1">
                    <a:lumMod val="50000"/>
                    <a:lumOff val="50000"/>
                  </a:schemeClr>
                </a:solidFill>
                <a:ea typeface="ＭＳ Ｐゴシック" pitchFamily="34" charset="-128"/>
                <a:cs typeface="Arial"/>
              </a:rPr>
              <a:t>, D. H</a:t>
            </a:r>
            <a:r>
              <a:rPr lang="en-US" sz="800" dirty="0" smtClean="0">
                <a:solidFill>
                  <a:schemeClr val="tx1">
                    <a:lumMod val="50000"/>
                    <a:lumOff val="50000"/>
                  </a:schemeClr>
                </a:solidFill>
                <a:ea typeface="ＭＳ Ｐゴシック" pitchFamily="34" charset="-128"/>
                <a:cs typeface="Arial"/>
              </a:rPr>
              <a:t>.</a:t>
            </a:r>
            <a:r>
              <a:rPr lang="en-US" sz="800" dirty="0">
                <a:solidFill>
                  <a:schemeClr val="tx1">
                    <a:lumMod val="50000"/>
                    <a:lumOff val="50000"/>
                  </a:schemeClr>
                </a:solidFill>
                <a:ea typeface="ＭＳ Ｐゴシック" pitchFamily="34" charset="-128"/>
                <a:cs typeface="Arial"/>
              </a:rPr>
              <a:t> , et. </a:t>
            </a:r>
            <a:r>
              <a:rPr lang="en-US" sz="800" dirty="0" smtClean="0">
                <a:solidFill>
                  <a:schemeClr val="tx1">
                    <a:lumMod val="50000"/>
                    <a:lumOff val="50000"/>
                  </a:schemeClr>
                </a:solidFill>
                <a:ea typeface="ＭＳ Ｐゴシック" pitchFamily="34" charset="-128"/>
                <a:cs typeface="Arial"/>
              </a:rPr>
              <a:t>al </a:t>
            </a:r>
            <a:r>
              <a:rPr lang="en-US" sz="800" dirty="0">
                <a:solidFill>
                  <a:schemeClr val="tx1">
                    <a:lumMod val="50000"/>
                    <a:lumOff val="50000"/>
                  </a:schemeClr>
                </a:solidFill>
                <a:ea typeface="ＭＳ Ｐゴシック" pitchFamily="34" charset="-128"/>
                <a:cs typeface="Arial"/>
              </a:rPr>
              <a:t>(2013). Fraunhofer PV Durability Initiative for Solar Modules. </a:t>
            </a:r>
            <a:r>
              <a:rPr lang="en-US" sz="800" dirty="0" smtClean="0">
                <a:solidFill>
                  <a:schemeClr val="tx1">
                    <a:lumMod val="50000"/>
                    <a:lumOff val="50000"/>
                  </a:schemeClr>
                </a:solidFill>
                <a:ea typeface="ＭＳ Ｐゴシック" pitchFamily="34" charset="-128"/>
                <a:cs typeface="Arial"/>
              </a:rPr>
              <a:t/>
            </a:r>
            <a:br>
              <a:rPr lang="en-US" sz="800" dirty="0" smtClean="0">
                <a:solidFill>
                  <a:schemeClr val="tx1">
                    <a:lumMod val="50000"/>
                    <a:lumOff val="50000"/>
                  </a:schemeClr>
                </a:solidFill>
                <a:ea typeface="ＭＳ Ｐゴシック" pitchFamily="34" charset="-128"/>
                <a:cs typeface="Arial"/>
              </a:rPr>
            </a:br>
            <a:r>
              <a:rPr lang="en-US" sz="800" dirty="0" smtClean="0">
                <a:solidFill>
                  <a:schemeClr val="tx1">
                    <a:lumMod val="50000"/>
                    <a:lumOff val="50000"/>
                  </a:schemeClr>
                </a:solidFill>
                <a:ea typeface="ＭＳ Ｐゴシック" pitchFamily="34" charset="-128"/>
                <a:cs typeface="Arial"/>
              </a:rPr>
              <a:t>PV </a:t>
            </a:r>
            <a:r>
              <a:rPr lang="en-US" sz="800" dirty="0">
                <a:solidFill>
                  <a:schemeClr val="tx1">
                    <a:lumMod val="50000"/>
                    <a:lumOff val="50000"/>
                  </a:schemeClr>
                </a:solidFill>
                <a:ea typeface="ＭＳ Ｐゴシック" pitchFamily="34" charset="-128"/>
                <a:cs typeface="Arial"/>
              </a:rPr>
              <a:t>International, 77–87</a:t>
            </a:r>
            <a:r>
              <a:rPr lang="en-US" sz="800" dirty="0" smtClean="0">
                <a:solidFill>
                  <a:schemeClr val="tx1">
                    <a:lumMod val="50000"/>
                    <a:lumOff val="50000"/>
                  </a:schemeClr>
                </a:solidFill>
                <a:ea typeface="ＭＳ Ｐゴシック" pitchFamily="34" charset="-128"/>
                <a:cs typeface="Arial"/>
              </a:rPr>
              <a:t>.</a:t>
            </a:r>
            <a:endParaRPr lang="en-US" sz="800" dirty="0">
              <a:solidFill>
                <a:schemeClr val="tx1">
                  <a:lumMod val="50000"/>
                  <a:lumOff val="50000"/>
                </a:schemeClr>
              </a:solidFill>
              <a:ea typeface="ＭＳ Ｐゴシック" pitchFamily="34" charset="-128"/>
              <a:cs typeface="Arial"/>
            </a:endParaRPr>
          </a:p>
        </p:txBody>
      </p:sp>
      <p:sp>
        <p:nvSpPr>
          <p:cNvPr id="22" name="TextBox 15"/>
          <p:cNvSpPr txBox="1">
            <a:spLocks noChangeArrowheads="1"/>
          </p:cNvSpPr>
          <p:nvPr/>
        </p:nvSpPr>
        <p:spPr bwMode="auto">
          <a:xfrm>
            <a:off x="1409676" y="4882823"/>
            <a:ext cx="476250"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solidFill>
                  <a:srgbClr val="000000"/>
                </a:solidFill>
                <a:cs typeface="Arial"/>
              </a:rPr>
              <a:t>0</a:t>
            </a:r>
            <a:endParaRPr lang="en-US" sz="1200" dirty="0">
              <a:solidFill>
                <a:srgbClr val="000000"/>
              </a:solidFill>
              <a:cs typeface="Arial"/>
            </a:endParaRPr>
          </a:p>
        </p:txBody>
      </p:sp>
      <p:sp>
        <p:nvSpPr>
          <p:cNvPr id="31" name="TextBox 15"/>
          <p:cNvSpPr txBox="1">
            <a:spLocks noChangeArrowheads="1"/>
          </p:cNvSpPr>
          <p:nvPr/>
        </p:nvSpPr>
        <p:spPr bwMode="auto">
          <a:xfrm>
            <a:off x="2629148" y="4882846"/>
            <a:ext cx="778605"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solidFill>
                  <a:srgbClr val="000000"/>
                </a:solidFill>
                <a:cs typeface="Arial"/>
              </a:rPr>
              <a:t>500</a:t>
            </a:r>
            <a:endParaRPr lang="en-US" sz="1200" dirty="0">
              <a:solidFill>
                <a:srgbClr val="000000"/>
              </a:solidFill>
              <a:cs typeface="Arial"/>
            </a:endParaRPr>
          </a:p>
        </p:txBody>
      </p:sp>
      <p:sp>
        <p:nvSpPr>
          <p:cNvPr id="32" name="TextBox 31"/>
          <p:cNvSpPr txBox="1">
            <a:spLocks noChangeArrowheads="1"/>
          </p:cNvSpPr>
          <p:nvPr/>
        </p:nvSpPr>
        <p:spPr bwMode="auto">
          <a:xfrm>
            <a:off x="3990965" y="4882823"/>
            <a:ext cx="778605"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solidFill>
                  <a:srgbClr val="000000"/>
                </a:solidFill>
                <a:cs typeface="Arial"/>
              </a:rPr>
              <a:t>1000</a:t>
            </a:r>
            <a:endParaRPr lang="en-US" sz="1200" dirty="0">
              <a:solidFill>
                <a:srgbClr val="000000"/>
              </a:solidFill>
              <a:cs typeface="Arial"/>
            </a:endParaRPr>
          </a:p>
        </p:txBody>
      </p:sp>
      <p:sp>
        <p:nvSpPr>
          <p:cNvPr id="33" name="TextBox 15"/>
          <p:cNvSpPr txBox="1">
            <a:spLocks noChangeArrowheads="1"/>
          </p:cNvSpPr>
          <p:nvPr/>
        </p:nvSpPr>
        <p:spPr bwMode="auto">
          <a:xfrm>
            <a:off x="5372602" y="4887608"/>
            <a:ext cx="778605"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solidFill>
                  <a:srgbClr val="000000"/>
                </a:solidFill>
                <a:cs typeface="Arial"/>
              </a:rPr>
              <a:t>1500</a:t>
            </a:r>
            <a:endParaRPr lang="en-US" sz="1200" dirty="0">
              <a:solidFill>
                <a:srgbClr val="000000"/>
              </a:solidFill>
              <a:cs typeface="Arial"/>
            </a:endParaRPr>
          </a:p>
        </p:txBody>
      </p:sp>
      <p:sp>
        <p:nvSpPr>
          <p:cNvPr id="42" name="TextBox 15"/>
          <p:cNvSpPr txBox="1">
            <a:spLocks noChangeArrowheads="1"/>
          </p:cNvSpPr>
          <p:nvPr/>
        </p:nvSpPr>
        <p:spPr bwMode="auto">
          <a:xfrm>
            <a:off x="6722719" y="4889149"/>
            <a:ext cx="778605"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solidFill>
                  <a:srgbClr val="000000"/>
                </a:solidFill>
                <a:cs typeface="Arial"/>
              </a:rPr>
              <a:t>2000</a:t>
            </a:r>
            <a:endParaRPr lang="en-US" sz="1200" dirty="0">
              <a:solidFill>
                <a:srgbClr val="000000"/>
              </a:solidFill>
              <a:cs typeface="Arial"/>
            </a:endParaRPr>
          </a:p>
        </p:txBody>
      </p:sp>
      <p:sp>
        <p:nvSpPr>
          <p:cNvPr id="43" name="TextBox 15"/>
          <p:cNvSpPr txBox="1">
            <a:spLocks noChangeArrowheads="1"/>
          </p:cNvSpPr>
          <p:nvPr/>
        </p:nvSpPr>
        <p:spPr bwMode="auto">
          <a:xfrm>
            <a:off x="1142763" y="4721651"/>
            <a:ext cx="430236"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80%</a:t>
            </a:r>
            <a:endParaRPr lang="en-US" sz="1200" dirty="0">
              <a:solidFill>
                <a:srgbClr val="000000"/>
              </a:solidFill>
              <a:cs typeface="Arial"/>
            </a:endParaRPr>
          </a:p>
        </p:txBody>
      </p:sp>
      <p:sp>
        <p:nvSpPr>
          <p:cNvPr id="44" name="TextBox 15"/>
          <p:cNvSpPr txBox="1">
            <a:spLocks noChangeArrowheads="1"/>
          </p:cNvSpPr>
          <p:nvPr/>
        </p:nvSpPr>
        <p:spPr bwMode="auto">
          <a:xfrm>
            <a:off x="1152288" y="4096233"/>
            <a:ext cx="430236"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85%</a:t>
            </a:r>
            <a:endParaRPr lang="en-US" sz="1200" dirty="0">
              <a:solidFill>
                <a:srgbClr val="000000"/>
              </a:solidFill>
              <a:cs typeface="Arial"/>
            </a:endParaRPr>
          </a:p>
        </p:txBody>
      </p:sp>
      <p:sp>
        <p:nvSpPr>
          <p:cNvPr id="45" name="TextBox 15"/>
          <p:cNvSpPr txBox="1">
            <a:spLocks noChangeArrowheads="1"/>
          </p:cNvSpPr>
          <p:nvPr/>
        </p:nvSpPr>
        <p:spPr bwMode="auto">
          <a:xfrm>
            <a:off x="1147525" y="3449235"/>
            <a:ext cx="430236"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90%</a:t>
            </a:r>
            <a:endParaRPr lang="en-US" sz="1200" dirty="0">
              <a:solidFill>
                <a:srgbClr val="000000"/>
              </a:solidFill>
              <a:cs typeface="Arial"/>
            </a:endParaRPr>
          </a:p>
        </p:txBody>
      </p:sp>
      <p:sp>
        <p:nvSpPr>
          <p:cNvPr id="46" name="TextBox 15"/>
          <p:cNvSpPr txBox="1">
            <a:spLocks noChangeArrowheads="1"/>
          </p:cNvSpPr>
          <p:nvPr/>
        </p:nvSpPr>
        <p:spPr bwMode="auto">
          <a:xfrm>
            <a:off x="1142763" y="2803813"/>
            <a:ext cx="439761"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95%</a:t>
            </a:r>
            <a:endParaRPr lang="en-US" sz="1200" dirty="0">
              <a:solidFill>
                <a:srgbClr val="000000"/>
              </a:solidFill>
              <a:cs typeface="Arial"/>
            </a:endParaRPr>
          </a:p>
        </p:txBody>
      </p:sp>
      <p:sp>
        <p:nvSpPr>
          <p:cNvPr id="47" name="Text Box 5"/>
          <p:cNvSpPr txBox="1">
            <a:spLocks noChangeArrowheads="1"/>
          </p:cNvSpPr>
          <p:nvPr/>
        </p:nvSpPr>
        <p:spPr bwMode="auto">
          <a:xfrm rot="16200000">
            <a:off x="-343163" y="3370917"/>
            <a:ext cx="2666284" cy="276995"/>
          </a:xfrm>
          <a:prstGeom prst="rect">
            <a:avLst/>
          </a:prstGeom>
          <a:noFill/>
          <a:ln w="9525" algn="ctr">
            <a:noFill/>
            <a:miter lim="800000"/>
            <a:headEnd/>
            <a:tailEnd/>
          </a:ln>
        </p:spPr>
        <p:txBody>
          <a:bodyPr wrap="square" lIns="0" tIns="45718" rIns="91435" bIns="45718" anchor="ctr">
            <a:spAutoFit/>
          </a:bodyPr>
          <a:lstStyle/>
          <a:p>
            <a:pPr algn="ctr">
              <a:spcBef>
                <a:spcPct val="50000"/>
              </a:spcBef>
            </a:pPr>
            <a:r>
              <a:rPr lang="en-US" sz="1200" dirty="0" smtClean="0">
                <a:cs typeface="Arial"/>
              </a:rPr>
              <a:t>Panel Power</a:t>
            </a:r>
            <a:endParaRPr lang="en-US" sz="1200" dirty="0">
              <a:cs typeface="Arial"/>
            </a:endParaRPr>
          </a:p>
        </p:txBody>
      </p:sp>
      <p:sp>
        <p:nvSpPr>
          <p:cNvPr id="48" name="TextBox 15"/>
          <p:cNvSpPr txBox="1">
            <a:spLocks noChangeArrowheads="1"/>
          </p:cNvSpPr>
          <p:nvPr/>
        </p:nvSpPr>
        <p:spPr bwMode="auto">
          <a:xfrm>
            <a:off x="1063206" y="2167129"/>
            <a:ext cx="514445"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100%</a:t>
            </a:r>
            <a:endParaRPr lang="en-US" sz="1200" dirty="0">
              <a:solidFill>
                <a:srgbClr val="000000"/>
              </a:solidFill>
              <a:cs typeface="Arial"/>
            </a:endParaRPr>
          </a:p>
        </p:txBody>
      </p:sp>
      <p:sp>
        <p:nvSpPr>
          <p:cNvPr id="49" name="TextBox 15"/>
          <p:cNvSpPr txBox="1">
            <a:spLocks noChangeArrowheads="1"/>
          </p:cNvSpPr>
          <p:nvPr/>
        </p:nvSpPr>
        <p:spPr bwMode="auto">
          <a:xfrm>
            <a:off x="8094478" y="4887608"/>
            <a:ext cx="778605"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solidFill>
                  <a:srgbClr val="000000"/>
                </a:solidFill>
                <a:cs typeface="Arial"/>
              </a:rPr>
              <a:t>2500</a:t>
            </a:r>
            <a:endParaRPr lang="en-US" sz="1200" dirty="0">
              <a:solidFill>
                <a:srgbClr val="000000"/>
              </a:solidFill>
              <a:cs typeface="Arial"/>
            </a:endParaRPr>
          </a:p>
        </p:txBody>
      </p:sp>
      <p:sp>
        <p:nvSpPr>
          <p:cNvPr id="50" name="Text Box 5"/>
          <p:cNvSpPr txBox="1">
            <a:spLocks noChangeArrowheads="1"/>
          </p:cNvSpPr>
          <p:nvPr/>
        </p:nvSpPr>
        <p:spPr bwMode="auto">
          <a:xfrm>
            <a:off x="2555222" y="5066322"/>
            <a:ext cx="5040290" cy="276995"/>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1200" dirty="0" smtClean="0">
                <a:cs typeface="Arial"/>
              </a:rPr>
              <a:t>Number of Cycles: -40 to 85°C (-40 to </a:t>
            </a:r>
            <a:r>
              <a:rPr lang="en-US" sz="1200" dirty="0">
                <a:cs typeface="Arial"/>
              </a:rPr>
              <a:t>185°F</a:t>
            </a:r>
            <a:r>
              <a:rPr lang="en-US" sz="1200" dirty="0" smtClean="0">
                <a:cs typeface="Arial"/>
              </a:rPr>
              <a:t>), 5 cycles per day</a:t>
            </a:r>
            <a:endParaRPr lang="en-US" sz="1200" dirty="0">
              <a:cs typeface="Arial"/>
            </a:endParaRPr>
          </a:p>
        </p:txBody>
      </p:sp>
      <p:grpSp>
        <p:nvGrpSpPr>
          <p:cNvPr id="53" name="Group 52"/>
          <p:cNvGrpSpPr/>
          <p:nvPr/>
        </p:nvGrpSpPr>
        <p:grpSpPr>
          <a:xfrm>
            <a:off x="9252076" y="2234849"/>
            <a:ext cx="2265305" cy="618196"/>
            <a:chOff x="6551522" y="2523477"/>
            <a:chExt cx="2265305" cy="618196"/>
          </a:xfrm>
        </p:grpSpPr>
        <p:sp>
          <p:nvSpPr>
            <p:cNvPr id="54" name="Text Box 5"/>
            <p:cNvSpPr txBox="1">
              <a:spLocks noChangeArrowheads="1"/>
            </p:cNvSpPr>
            <p:nvPr/>
          </p:nvSpPr>
          <p:spPr bwMode="auto">
            <a:xfrm>
              <a:off x="6899452" y="2523477"/>
              <a:ext cx="1489032" cy="276995"/>
            </a:xfrm>
            <a:prstGeom prst="rect">
              <a:avLst/>
            </a:prstGeom>
            <a:noFill/>
            <a:ln w="9525" algn="ctr">
              <a:noFill/>
              <a:miter lim="800000"/>
              <a:headEnd/>
              <a:tailEnd/>
            </a:ln>
          </p:spPr>
          <p:txBody>
            <a:bodyPr wrap="square" lIns="0" tIns="45718" rIns="91435" bIns="45718">
              <a:spAutoFit/>
            </a:bodyPr>
            <a:lstStyle/>
            <a:p>
              <a:pPr>
                <a:spcBef>
                  <a:spcPct val="50000"/>
                </a:spcBef>
              </a:pPr>
              <a:r>
                <a:rPr lang="en-US" sz="1200" dirty="0" smtClean="0">
                  <a:cs typeface="Arial"/>
                </a:rPr>
                <a:t>SunPower</a:t>
              </a:r>
              <a:endParaRPr lang="en-US" sz="1200" dirty="0">
                <a:cs typeface="Arial"/>
              </a:endParaRPr>
            </a:p>
          </p:txBody>
        </p:sp>
        <p:grpSp>
          <p:nvGrpSpPr>
            <p:cNvPr id="55" name="Group 54"/>
            <p:cNvGrpSpPr/>
            <p:nvPr/>
          </p:nvGrpSpPr>
          <p:grpSpPr>
            <a:xfrm>
              <a:off x="6551522" y="2864678"/>
              <a:ext cx="2265305" cy="276995"/>
              <a:chOff x="7503582" y="1044949"/>
              <a:chExt cx="2749295" cy="336176"/>
            </a:xfrm>
          </p:grpSpPr>
          <p:cxnSp>
            <p:nvCxnSpPr>
              <p:cNvPr id="57" name="Straight Connector 56"/>
              <p:cNvCxnSpPr/>
              <p:nvPr/>
            </p:nvCxnSpPr>
            <p:spPr>
              <a:xfrm>
                <a:off x="7503583" y="1218354"/>
                <a:ext cx="275167" cy="0"/>
              </a:xfrm>
              <a:prstGeom prst="line">
                <a:avLst/>
              </a:prstGeom>
              <a:ln w="57150" cap="rnd"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58" name="Text Box 5"/>
              <p:cNvSpPr txBox="1">
                <a:spLocks noChangeArrowheads="1"/>
              </p:cNvSpPr>
              <p:nvPr/>
            </p:nvSpPr>
            <p:spPr bwMode="auto">
              <a:xfrm>
                <a:off x="7925849" y="1044949"/>
                <a:ext cx="2327028" cy="336176"/>
              </a:xfrm>
              <a:prstGeom prst="rect">
                <a:avLst/>
              </a:prstGeom>
              <a:noFill/>
              <a:ln w="9525" algn="ctr">
                <a:noFill/>
                <a:miter lim="800000"/>
                <a:headEnd/>
                <a:tailEnd/>
              </a:ln>
            </p:spPr>
            <p:txBody>
              <a:bodyPr wrap="square" lIns="0" tIns="45718" rIns="91435" bIns="45718">
                <a:spAutoFit/>
              </a:bodyPr>
              <a:lstStyle/>
              <a:p>
                <a:pPr>
                  <a:spcBef>
                    <a:spcPct val="50000"/>
                  </a:spcBef>
                </a:pPr>
                <a:r>
                  <a:rPr lang="en-US" sz="1200" dirty="0" smtClean="0">
                    <a:cs typeface="Arial"/>
                  </a:rPr>
                  <a:t>Conventional Panels</a:t>
                </a:r>
                <a:r>
                  <a:rPr lang="en-US" sz="1200" baseline="30000" dirty="0" smtClean="0">
                    <a:cs typeface="Arial"/>
                  </a:rPr>
                  <a:t>1,2</a:t>
                </a:r>
                <a:endParaRPr lang="en-US" sz="1200" baseline="30000" dirty="0">
                  <a:cs typeface="Arial"/>
                </a:endParaRPr>
              </a:p>
            </p:txBody>
          </p:sp>
        </p:grpSp>
        <p:cxnSp>
          <p:nvCxnSpPr>
            <p:cNvPr id="56" name="Straight Connector 55"/>
            <p:cNvCxnSpPr/>
            <p:nvPr/>
          </p:nvCxnSpPr>
          <p:spPr>
            <a:xfrm>
              <a:off x="6551522" y="2668955"/>
              <a:ext cx="220093" cy="0"/>
            </a:xfrm>
            <a:prstGeom prst="line">
              <a:avLst/>
            </a:prstGeom>
            <a:ln w="57150" cap="rnd" cmpd="sng">
              <a:solidFill>
                <a:srgbClr val="FFC000"/>
              </a:solidFill>
            </a:ln>
            <a:effectLst/>
          </p:spPr>
          <p:style>
            <a:lnRef idx="2">
              <a:schemeClr val="accent1"/>
            </a:lnRef>
            <a:fillRef idx="0">
              <a:schemeClr val="accent1"/>
            </a:fillRef>
            <a:effectRef idx="1">
              <a:schemeClr val="accent1"/>
            </a:effectRef>
            <a:fontRef idx="minor">
              <a:schemeClr val="tx1"/>
            </a:fontRef>
          </p:style>
        </p:cxnSp>
      </p:grpSp>
      <p:cxnSp>
        <p:nvCxnSpPr>
          <p:cNvPr id="62" name="Straight Connector 61"/>
          <p:cNvCxnSpPr/>
          <p:nvPr/>
        </p:nvCxnSpPr>
        <p:spPr>
          <a:xfrm flipV="1">
            <a:off x="2190728" y="2009217"/>
            <a:ext cx="0" cy="2783152"/>
          </a:xfrm>
          <a:prstGeom prst="line">
            <a:avLst/>
          </a:prstGeom>
          <a:ln w="28575" cmpd="sng">
            <a:solidFill>
              <a:srgbClr val="7F7F7F"/>
            </a:solidFill>
            <a:prstDash val="sysDash"/>
          </a:ln>
          <a:effectLst/>
        </p:spPr>
        <p:style>
          <a:lnRef idx="2">
            <a:schemeClr val="accent1"/>
          </a:lnRef>
          <a:fillRef idx="0">
            <a:schemeClr val="accent1"/>
          </a:fillRef>
          <a:effectRef idx="1">
            <a:schemeClr val="accent1"/>
          </a:effectRef>
          <a:fontRef idx="minor">
            <a:schemeClr val="tx1"/>
          </a:fontRef>
        </p:style>
      </p:cxnSp>
      <p:sp>
        <p:nvSpPr>
          <p:cNvPr id="64" name="Rounded Rectangle 63"/>
          <p:cNvSpPr/>
          <p:nvPr/>
        </p:nvSpPr>
        <p:spPr>
          <a:xfrm>
            <a:off x="1656268" y="4092528"/>
            <a:ext cx="1129265" cy="581698"/>
          </a:xfrm>
          <a:prstGeom prst="roundRect">
            <a:avLst/>
          </a:prstGeom>
          <a:solidFill>
            <a:srgbClr val="A7BA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cs typeface="Arial"/>
              </a:rPr>
              <a:t>Certification</a:t>
            </a:r>
            <a:br>
              <a:rPr lang="en-US" sz="1100" b="1" dirty="0">
                <a:cs typeface="Arial"/>
              </a:rPr>
            </a:br>
            <a:r>
              <a:rPr lang="en-US" sz="1100" b="1" dirty="0">
                <a:cs typeface="Arial"/>
              </a:rPr>
              <a:t>Standard</a:t>
            </a:r>
            <a:br>
              <a:rPr lang="en-US" sz="1100" b="1" dirty="0">
                <a:cs typeface="Arial"/>
              </a:rPr>
            </a:br>
            <a:r>
              <a:rPr lang="en-US" sz="1100" b="1" dirty="0">
                <a:cs typeface="Arial"/>
              </a:rPr>
              <a:t>200 </a:t>
            </a:r>
            <a:r>
              <a:rPr lang="en-US" sz="1100" b="1" dirty="0" smtClean="0">
                <a:cs typeface="Arial"/>
              </a:rPr>
              <a:t>Cycles</a:t>
            </a:r>
            <a:endParaRPr lang="en-US" sz="1100" b="1" dirty="0">
              <a:cs typeface="Arial"/>
            </a:endParaRPr>
          </a:p>
        </p:txBody>
      </p:sp>
      <p:sp>
        <p:nvSpPr>
          <p:cNvPr id="67" name="Rectangle 9"/>
          <p:cNvSpPr txBox="1">
            <a:spLocks noChangeArrowheads="1"/>
          </p:cNvSpPr>
          <p:nvPr/>
        </p:nvSpPr>
        <p:spPr>
          <a:xfrm>
            <a:off x="1063206" y="1220030"/>
            <a:ext cx="7225661" cy="744806"/>
          </a:xfrm>
          <a:prstGeom prst="rect">
            <a:avLst/>
          </a:prstGeom>
          <a:noFill/>
        </p:spPr>
        <p:txBody>
          <a:bodyPr lIns="0" rIns="0"/>
          <a:lstStyle/>
          <a:p>
            <a:pPr marL="228600" indent="-228600" defTabSz="820738">
              <a:spcAft>
                <a:spcPts val="1000"/>
              </a:spcAft>
              <a:buFont typeface="Arial"/>
              <a:buChar char="•"/>
            </a:pPr>
            <a:r>
              <a:rPr lang="en-US" sz="1600" dirty="0">
                <a:solidFill>
                  <a:prstClr val="black"/>
                </a:solidFill>
                <a:cs typeface="Arial"/>
              </a:rPr>
              <a:t>No cell-to-cell interconnect breakage</a:t>
            </a:r>
          </a:p>
          <a:p>
            <a:pPr marL="228600" indent="-228600" defTabSz="820738">
              <a:spcAft>
                <a:spcPts val="1000"/>
              </a:spcAft>
              <a:buFont typeface="Arial"/>
              <a:buChar char="•"/>
            </a:pPr>
            <a:r>
              <a:rPr lang="en-US" sz="1600" dirty="0">
                <a:solidFill>
                  <a:prstClr val="black"/>
                </a:solidFill>
                <a:cs typeface="Arial"/>
              </a:rPr>
              <a:t>Cell cracks have essentially no impact on energy output</a:t>
            </a:r>
          </a:p>
        </p:txBody>
      </p:sp>
    </p:spTree>
    <p:extLst>
      <p:ext uri="{BB962C8B-B14F-4D97-AF65-F5344CB8AC3E}">
        <p14:creationId xmlns="" xmlns:p14="http://schemas.microsoft.com/office/powerpoint/2010/main" val="21200173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77203" y="2082369"/>
            <a:ext cx="7295880" cy="28025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a:t>Unmatched Reliability</a:t>
            </a:r>
            <a:r>
              <a:rPr lang="en-US" dirty="0" smtClean="0"/>
              <a:t>: Unique </a:t>
            </a:r>
            <a:r>
              <a:rPr lang="en-US" dirty="0"/>
              <a:t>Maxeon Design</a:t>
            </a:r>
          </a:p>
        </p:txBody>
      </p:sp>
      <p:sp>
        <p:nvSpPr>
          <p:cNvPr id="41" name="Text Placeholder 3"/>
          <p:cNvSpPr>
            <a:spLocks noGrp="1"/>
          </p:cNvSpPr>
          <p:nvPr>
            <p:ph type="body" idx="11"/>
          </p:nvPr>
        </p:nvSpPr>
        <p:spPr>
          <a:xfrm>
            <a:off x="-138746" y="5511959"/>
            <a:ext cx="7947722" cy="811212"/>
          </a:xfrm>
        </p:spPr>
        <p:txBody>
          <a:bodyPr>
            <a:noAutofit/>
          </a:bodyPr>
          <a:lstStyle/>
          <a:p>
            <a:pPr marL="0" indent="0">
              <a:buNone/>
            </a:pPr>
            <a:r>
              <a:rPr lang="en-US" sz="2000" b="1" dirty="0">
                <a:solidFill>
                  <a:srgbClr val="000000"/>
                </a:solidFill>
                <a:cs typeface="Arial"/>
              </a:rPr>
              <a:t>The unique design of the Maxeon cell makes the Panels almost impervious to water-freezing cycles.</a:t>
            </a:r>
          </a:p>
        </p:txBody>
      </p:sp>
      <p:sp>
        <p:nvSpPr>
          <p:cNvPr id="21" name="Text Box 15"/>
          <p:cNvSpPr txBox="1">
            <a:spLocks noChangeArrowheads="1"/>
          </p:cNvSpPr>
          <p:nvPr/>
        </p:nvSpPr>
        <p:spPr bwMode="auto">
          <a:xfrm>
            <a:off x="9559636" y="5724145"/>
            <a:ext cx="2486261" cy="730962"/>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t>1  </a:t>
            </a:r>
            <a:r>
              <a:rPr lang="en-US" dirty="0" err="1"/>
              <a:t>TamizhMani</a:t>
            </a:r>
            <a:r>
              <a:rPr lang="en-US" dirty="0"/>
              <a:t>, B. G. “Failure Analysis of Module Design Qualification Testing – III,” 36th IEEE PVSC </a:t>
            </a:r>
            <a:r>
              <a:rPr lang="en-US" dirty="0" err="1"/>
              <a:t>Conf</a:t>
            </a:r>
            <a:r>
              <a:rPr lang="en-US" dirty="0"/>
              <a:t>, 2010</a:t>
            </a:r>
          </a:p>
          <a:p>
            <a:r>
              <a:rPr lang="en-US" dirty="0"/>
              <a:t>2 Jones, J., &amp; Shiao, M. (2014). PV Module Reliability Scorecard.</a:t>
            </a:r>
          </a:p>
          <a:p>
            <a:endParaRPr lang="en-US" dirty="0"/>
          </a:p>
          <a:p>
            <a:endParaRPr lang="en-US" dirty="0"/>
          </a:p>
        </p:txBody>
      </p:sp>
      <p:sp>
        <p:nvSpPr>
          <p:cNvPr id="22" name="TextBox 15"/>
          <p:cNvSpPr txBox="1">
            <a:spLocks noChangeArrowheads="1"/>
          </p:cNvSpPr>
          <p:nvPr/>
        </p:nvSpPr>
        <p:spPr bwMode="auto">
          <a:xfrm>
            <a:off x="1409676" y="4882823"/>
            <a:ext cx="476250"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solidFill>
                  <a:srgbClr val="000000"/>
                </a:solidFill>
                <a:cs typeface="Arial"/>
              </a:rPr>
              <a:t>0</a:t>
            </a:r>
            <a:endParaRPr lang="en-US" sz="1200" dirty="0">
              <a:solidFill>
                <a:srgbClr val="000000"/>
              </a:solidFill>
              <a:cs typeface="Arial"/>
            </a:endParaRPr>
          </a:p>
        </p:txBody>
      </p:sp>
      <p:sp>
        <p:nvSpPr>
          <p:cNvPr id="31" name="TextBox 15"/>
          <p:cNvSpPr txBox="1">
            <a:spLocks noChangeArrowheads="1"/>
          </p:cNvSpPr>
          <p:nvPr/>
        </p:nvSpPr>
        <p:spPr bwMode="auto">
          <a:xfrm>
            <a:off x="2377942" y="4882823"/>
            <a:ext cx="778605"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solidFill>
                  <a:srgbClr val="000000"/>
                </a:solidFill>
                <a:cs typeface="Arial"/>
              </a:rPr>
              <a:t>50</a:t>
            </a:r>
            <a:endParaRPr lang="en-US" sz="1200" dirty="0">
              <a:solidFill>
                <a:srgbClr val="000000"/>
              </a:solidFill>
              <a:cs typeface="Arial"/>
            </a:endParaRPr>
          </a:p>
        </p:txBody>
      </p:sp>
      <p:sp>
        <p:nvSpPr>
          <p:cNvPr id="32" name="TextBox 31"/>
          <p:cNvSpPr txBox="1">
            <a:spLocks noChangeArrowheads="1"/>
          </p:cNvSpPr>
          <p:nvPr/>
        </p:nvSpPr>
        <p:spPr bwMode="auto">
          <a:xfrm>
            <a:off x="3497187" y="4882823"/>
            <a:ext cx="778605"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solidFill>
                  <a:srgbClr val="000000"/>
                </a:solidFill>
                <a:cs typeface="Arial"/>
              </a:rPr>
              <a:t>100</a:t>
            </a:r>
            <a:endParaRPr lang="en-US" sz="1200" dirty="0">
              <a:solidFill>
                <a:srgbClr val="000000"/>
              </a:solidFill>
              <a:cs typeface="Arial"/>
            </a:endParaRPr>
          </a:p>
        </p:txBody>
      </p:sp>
      <p:sp>
        <p:nvSpPr>
          <p:cNvPr id="33" name="TextBox 15"/>
          <p:cNvSpPr txBox="1">
            <a:spLocks noChangeArrowheads="1"/>
          </p:cNvSpPr>
          <p:nvPr/>
        </p:nvSpPr>
        <p:spPr bwMode="auto">
          <a:xfrm>
            <a:off x="4593997" y="4863027"/>
            <a:ext cx="778605"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solidFill>
                  <a:srgbClr val="000000"/>
                </a:solidFill>
                <a:cs typeface="Arial"/>
              </a:rPr>
              <a:t>150</a:t>
            </a:r>
            <a:endParaRPr lang="en-US" sz="1200" dirty="0">
              <a:solidFill>
                <a:srgbClr val="000000"/>
              </a:solidFill>
              <a:cs typeface="Arial"/>
            </a:endParaRPr>
          </a:p>
        </p:txBody>
      </p:sp>
      <p:sp>
        <p:nvSpPr>
          <p:cNvPr id="42" name="TextBox 15"/>
          <p:cNvSpPr txBox="1">
            <a:spLocks noChangeArrowheads="1"/>
          </p:cNvSpPr>
          <p:nvPr/>
        </p:nvSpPr>
        <p:spPr bwMode="auto">
          <a:xfrm>
            <a:off x="5726023" y="4853956"/>
            <a:ext cx="778605"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solidFill>
                  <a:srgbClr val="000000"/>
                </a:solidFill>
                <a:cs typeface="Arial"/>
              </a:rPr>
              <a:t>200</a:t>
            </a:r>
            <a:endParaRPr lang="en-US" sz="1200" dirty="0">
              <a:solidFill>
                <a:srgbClr val="000000"/>
              </a:solidFill>
              <a:cs typeface="Arial"/>
            </a:endParaRPr>
          </a:p>
        </p:txBody>
      </p:sp>
      <p:sp>
        <p:nvSpPr>
          <p:cNvPr id="43" name="TextBox 15"/>
          <p:cNvSpPr txBox="1">
            <a:spLocks noChangeArrowheads="1"/>
          </p:cNvSpPr>
          <p:nvPr/>
        </p:nvSpPr>
        <p:spPr bwMode="auto">
          <a:xfrm>
            <a:off x="1142763" y="4721651"/>
            <a:ext cx="430236"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50%</a:t>
            </a:r>
            <a:endParaRPr lang="en-US" sz="1200" dirty="0">
              <a:solidFill>
                <a:srgbClr val="000000"/>
              </a:solidFill>
              <a:cs typeface="Arial"/>
            </a:endParaRPr>
          </a:p>
        </p:txBody>
      </p:sp>
      <p:sp>
        <p:nvSpPr>
          <p:cNvPr id="44" name="TextBox 15"/>
          <p:cNvSpPr txBox="1">
            <a:spLocks noChangeArrowheads="1"/>
          </p:cNvSpPr>
          <p:nvPr/>
        </p:nvSpPr>
        <p:spPr bwMode="auto">
          <a:xfrm>
            <a:off x="1152288" y="4205961"/>
            <a:ext cx="430236"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60%</a:t>
            </a:r>
            <a:endParaRPr lang="en-US" sz="1200" dirty="0">
              <a:solidFill>
                <a:srgbClr val="000000"/>
              </a:solidFill>
              <a:cs typeface="Arial"/>
            </a:endParaRPr>
          </a:p>
        </p:txBody>
      </p:sp>
      <p:sp>
        <p:nvSpPr>
          <p:cNvPr id="45" name="TextBox 15"/>
          <p:cNvSpPr txBox="1">
            <a:spLocks noChangeArrowheads="1"/>
          </p:cNvSpPr>
          <p:nvPr/>
        </p:nvSpPr>
        <p:spPr bwMode="auto">
          <a:xfrm>
            <a:off x="1147525" y="3687360"/>
            <a:ext cx="430236"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70%</a:t>
            </a:r>
            <a:endParaRPr lang="en-US" sz="1200" dirty="0">
              <a:solidFill>
                <a:srgbClr val="000000"/>
              </a:solidFill>
              <a:cs typeface="Arial"/>
            </a:endParaRPr>
          </a:p>
        </p:txBody>
      </p:sp>
      <p:sp>
        <p:nvSpPr>
          <p:cNvPr id="46" name="TextBox 15"/>
          <p:cNvSpPr txBox="1">
            <a:spLocks noChangeArrowheads="1"/>
          </p:cNvSpPr>
          <p:nvPr/>
        </p:nvSpPr>
        <p:spPr bwMode="auto">
          <a:xfrm>
            <a:off x="1147525" y="3172113"/>
            <a:ext cx="439761"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80%</a:t>
            </a:r>
            <a:endParaRPr lang="en-US" sz="1200" dirty="0">
              <a:solidFill>
                <a:srgbClr val="000000"/>
              </a:solidFill>
              <a:cs typeface="Arial"/>
            </a:endParaRPr>
          </a:p>
        </p:txBody>
      </p:sp>
      <p:sp>
        <p:nvSpPr>
          <p:cNvPr id="47" name="Text Box 5"/>
          <p:cNvSpPr txBox="1">
            <a:spLocks noChangeArrowheads="1"/>
          </p:cNvSpPr>
          <p:nvPr/>
        </p:nvSpPr>
        <p:spPr bwMode="auto">
          <a:xfrm rot="16200000">
            <a:off x="-353436" y="3372045"/>
            <a:ext cx="2686829" cy="276995"/>
          </a:xfrm>
          <a:prstGeom prst="rect">
            <a:avLst/>
          </a:prstGeom>
          <a:noFill/>
          <a:ln w="9525" algn="ctr">
            <a:noFill/>
            <a:miter lim="800000"/>
            <a:headEnd/>
            <a:tailEnd/>
          </a:ln>
        </p:spPr>
        <p:txBody>
          <a:bodyPr wrap="square" lIns="0" tIns="45718" rIns="91435" bIns="45718" anchor="ctr">
            <a:spAutoFit/>
          </a:bodyPr>
          <a:lstStyle/>
          <a:p>
            <a:pPr algn="ctr">
              <a:spcBef>
                <a:spcPct val="50000"/>
              </a:spcBef>
            </a:pPr>
            <a:r>
              <a:rPr lang="en-US" sz="1200" dirty="0" smtClean="0">
                <a:cs typeface="Arial"/>
              </a:rPr>
              <a:t>Panel Power</a:t>
            </a:r>
            <a:endParaRPr lang="en-US" sz="1200" dirty="0">
              <a:cs typeface="Arial"/>
            </a:endParaRPr>
          </a:p>
        </p:txBody>
      </p:sp>
      <p:sp>
        <p:nvSpPr>
          <p:cNvPr id="48" name="TextBox 15"/>
          <p:cNvSpPr txBox="1">
            <a:spLocks noChangeArrowheads="1"/>
          </p:cNvSpPr>
          <p:nvPr/>
        </p:nvSpPr>
        <p:spPr bwMode="auto">
          <a:xfrm>
            <a:off x="1063206" y="2167129"/>
            <a:ext cx="514445"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100%</a:t>
            </a:r>
            <a:endParaRPr lang="en-US" sz="1200" dirty="0">
              <a:solidFill>
                <a:srgbClr val="000000"/>
              </a:solidFill>
              <a:cs typeface="Arial"/>
            </a:endParaRPr>
          </a:p>
        </p:txBody>
      </p:sp>
      <p:sp>
        <p:nvSpPr>
          <p:cNvPr id="49" name="TextBox 15"/>
          <p:cNvSpPr txBox="1">
            <a:spLocks noChangeArrowheads="1"/>
          </p:cNvSpPr>
          <p:nvPr/>
        </p:nvSpPr>
        <p:spPr bwMode="auto">
          <a:xfrm>
            <a:off x="6844339" y="4863027"/>
            <a:ext cx="778605"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solidFill>
                  <a:srgbClr val="000000"/>
                </a:solidFill>
                <a:cs typeface="Arial"/>
              </a:rPr>
              <a:t>250</a:t>
            </a:r>
            <a:endParaRPr lang="en-US" sz="1200" dirty="0">
              <a:solidFill>
                <a:srgbClr val="000000"/>
              </a:solidFill>
              <a:cs typeface="Arial"/>
            </a:endParaRPr>
          </a:p>
        </p:txBody>
      </p:sp>
      <p:sp>
        <p:nvSpPr>
          <p:cNvPr id="50" name="Text Box 5"/>
          <p:cNvSpPr txBox="1">
            <a:spLocks noChangeArrowheads="1"/>
          </p:cNvSpPr>
          <p:nvPr/>
        </p:nvSpPr>
        <p:spPr bwMode="auto">
          <a:xfrm>
            <a:off x="2112264" y="5066322"/>
            <a:ext cx="6044184" cy="276995"/>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1200" dirty="0">
                <a:cs typeface="Arial"/>
              </a:rPr>
              <a:t>Number of Cycles: -40 to 85°C (-40 to 185°F) with ice and humidity, 1 cycle per day</a:t>
            </a:r>
          </a:p>
        </p:txBody>
      </p:sp>
      <p:grpSp>
        <p:nvGrpSpPr>
          <p:cNvPr id="53" name="Group 52"/>
          <p:cNvGrpSpPr/>
          <p:nvPr/>
        </p:nvGrpSpPr>
        <p:grpSpPr>
          <a:xfrm>
            <a:off x="9252076" y="2234849"/>
            <a:ext cx="2265305" cy="618196"/>
            <a:chOff x="6551522" y="2523477"/>
            <a:chExt cx="2265305" cy="618196"/>
          </a:xfrm>
        </p:grpSpPr>
        <p:sp>
          <p:nvSpPr>
            <p:cNvPr id="54" name="Text Box 5"/>
            <p:cNvSpPr txBox="1">
              <a:spLocks noChangeArrowheads="1"/>
            </p:cNvSpPr>
            <p:nvPr/>
          </p:nvSpPr>
          <p:spPr bwMode="auto">
            <a:xfrm>
              <a:off x="6899452" y="2523477"/>
              <a:ext cx="1489032" cy="276995"/>
            </a:xfrm>
            <a:prstGeom prst="rect">
              <a:avLst/>
            </a:prstGeom>
            <a:noFill/>
            <a:ln w="9525" algn="ctr">
              <a:noFill/>
              <a:miter lim="800000"/>
              <a:headEnd/>
              <a:tailEnd/>
            </a:ln>
          </p:spPr>
          <p:txBody>
            <a:bodyPr wrap="square" lIns="0" tIns="45718" rIns="91435" bIns="45718">
              <a:spAutoFit/>
            </a:bodyPr>
            <a:lstStyle/>
            <a:p>
              <a:pPr>
                <a:spcBef>
                  <a:spcPct val="50000"/>
                </a:spcBef>
              </a:pPr>
              <a:r>
                <a:rPr lang="en-US" sz="1200" dirty="0" smtClean="0">
                  <a:cs typeface="Arial"/>
                </a:rPr>
                <a:t>SunPower</a:t>
              </a:r>
              <a:endParaRPr lang="en-US" sz="1200" dirty="0">
                <a:cs typeface="Arial"/>
              </a:endParaRPr>
            </a:p>
          </p:txBody>
        </p:sp>
        <p:grpSp>
          <p:nvGrpSpPr>
            <p:cNvPr id="55" name="Group 54"/>
            <p:cNvGrpSpPr/>
            <p:nvPr/>
          </p:nvGrpSpPr>
          <p:grpSpPr>
            <a:xfrm>
              <a:off x="6551522" y="2864678"/>
              <a:ext cx="2265305" cy="276995"/>
              <a:chOff x="7503582" y="1044949"/>
              <a:chExt cx="2749295" cy="336176"/>
            </a:xfrm>
          </p:grpSpPr>
          <p:cxnSp>
            <p:nvCxnSpPr>
              <p:cNvPr id="57" name="Straight Connector 56"/>
              <p:cNvCxnSpPr/>
              <p:nvPr/>
            </p:nvCxnSpPr>
            <p:spPr>
              <a:xfrm>
                <a:off x="7503583" y="1218354"/>
                <a:ext cx="275167" cy="0"/>
              </a:xfrm>
              <a:prstGeom prst="line">
                <a:avLst/>
              </a:prstGeom>
              <a:ln w="57150" cap="rnd"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58" name="Text Box 5"/>
              <p:cNvSpPr txBox="1">
                <a:spLocks noChangeArrowheads="1"/>
              </p:cNvSpPr>
              <p:nvPr/>
            </p:nvSpPr>
            <p:spPr bwMode="auto">
              <a:xfrm>
                <a:off x="7925849" y="1044949"/>
                <a:ext cx="2327028" cy="336176"/>
              </a:xfrm>
              <a:prstGeom prst="rect">
                <a:avLst/>
              </a:prstGeom>
              <a:noFill/>
              <a:ln w="9525" algn="ctr">
                <a:noFill/>
                <a:miter lim="800000"/>
                <a:headEnd/>
                <a:tailEnd/>
              </a:ln>
            </p:spPr>
            <p:txBody>
              <a:bodyPr wrap="square" lIns="0" tIns="45718" rIns="91435" bIns="45718">
                <a:spAutoFit/>
              </a:bodyPr>
              <a:lstStyle/>
              <a:p>
                <a:pPr>
                  <a:spcBef>
                    <a:spcPct val="50000"/>
                  </a:spcBef>
                </a:pPr>
                <a:r>
                  <a:rPr lang="en-US" sz="1200" dirty="0" smtClean="0">
                    <a:cs typeface="Arial"/>
                  </a:rPr>
                  <a:t>Conventional Panels</a:t>
                </a:r>
                <a:r>
                  <a:rPr lang="en-US" sz="1200" baseline="30000" dirty="0" smtClean="0">
                    <a:cs typeface="Arial"/>
                  </a:rPr>
                  <a:t>1,2</a:t>
                </a:r>
                <a:endParaRPr lang="en-US" sz="1200" baseline="30000" dirty="0">
                  <a:cs typeface="Arial"/>
                </a:endParaRPr>
              </a:p>
            </p:txBody>
          </p:sp>
        </p:grpSp>
        <p:cxnSp>
          <p:nvCxnSpPr>
            <p:cNvPr id="56" name="Straight Connector 55"/>
            <p:cNvCxnSpPr/>
            <p:nvPr/>
          </p:nvCxnSpPr>
          <p:spPr>
            <a:xfrm>
              <a:off x="6551522" y="2668955"/>
              <a:ext cx="220093" cy="0"/>
            </a:xfrm>
            <a:prstGeom prst="line">
              <a:avLst/>
            </a:prstGeom>
            <a:ln w="57150" cap="rnd" cmpd="sng">
              <a:solidFill>
                <a:srgbClr val="FFC000"/>
              </a:solidFill>
            </a:ln>
            <a:effectLst/>
          </p:spPr>
          <p:style>
            <a:lnRef idx="2">
              <a:schemeClr val="accent1"/>
            </a:lnRef>
            <a:fillRef idx="0">
              <a:schemeClr val="accent1"/>
            </a:fillRef>
            <a:effectRef idx="1">
              <a:schemeClr val="accent1"/>
            </a:effectRef>
            <a:fontRef idx="minor">
              <a:schemeClr val="tx1"/>
            </a:fontRef>
          </p:style>
        </p:cxnSp>
      </p:grpSp>
      <p:cxnSp>
        <p:nvCxnSpPr>
          <p:cNvPr id="62" name="Straight Connector 61"/>
          <p:cNvCxnSpPr/>
          <p:nvPr/>
        </p:nvCxnSpPr>
        <p:spPr>
          <a:xfrm flipV="1">
            <a:off x="1879832" y="2009217"/>
            <a:ext cx="0" cy="2783152"/>
          </a:xfrm>
          <a:prstGeom prst="line">
            <a:avLst/>
          </a:prstGeom>
          <a:ln w="28575" cmpd="sng">
            <a:solidFill>
              <a:srgbClr val="7F7F7F"/>
            </a:solidFill>
            <a:prstDash val="sysDash"/>
          </a:ln>
          <a:effectLst/>
        </p:spPr>
        <p:style>
          <a:lnRef idx="2">
            <a:schemeClr val="accent1"/>
          </a:lnRef>
          <a:fillRef idx="0">
            <a:schemeClr val="accent1"/>
          </a:fillRef>
          <a:effectRef idx="1">
            <a:schemeClr val="accent1"/>
          </a:effectRef>
          <a:fontRef idx="minor">
            <a:schemeClr val="tx1"/>
          </a:fontRef>
        </p:style>
      </p:cxnSp>
      <p:sp>
        <p:nvSpPr>
          <p:cNvPr id="64" name="Rounded Rectangle 63"/>
          <p:cNvSpPr/>
          <p:nvPr/>
        </p:nvSpPr>
        <p:spPr>
          <a:xfrm>
            <a:off x="1656268" y="4092528"/>
            <a:ext cx="1129265" cy="581698"/>
          </a:xfrm>
          <a:prstGeom prst="roundRect">
            <a:avLst/>
          </a:prstGeom>
          <a:solidFill>
            <a:srgbClr val="A7BA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cs typeface="Arial"/>
              </a:rPr>
              <a:t>Certification</a:t>
            </a:r>
            <a:br>
              <a:rPr lang="en-US" sz="1100" b="1" dirty="0">
                <a:cs typeface="Arial"/>
              </a:rPr>
            </a:br>
            <a:r>
              <a:rPr lang="en-US" sz="1100" b="1" dirty="0">
                <a:cs typeface="Arial"/>
              </a:rPr>
              <a:t>Standard</a:t>
            </a:r>
            <a:br>
              <a:rPr lang="en-US" sz="1100" b="1" dirty="0">
                <a:cs typeface="Arial"/>
              </a:rPr>
            </a:br>
            <a:r>
              <a:rPr lang="en-US" sz="1100" b="1" dirty="0">
                <a:cs typeface="Arial"/>
              </a:rPr>
              <a:t>1</a:t>
            </a:r>
            <a:r>
              <a:rPr lang="en-US" sz="1100" b="1" dirty="0" smtClean="0">
                <a:cs typeface="Arial"/>
              </a:rPr>
              <a:t>0 Cycles</a:t>
            </a:r>
            <a:endParaRPr lang="en-US" sz="1100" b="1" dirty="0">
              <a:cs typeface="Arial"/>
            </a:endParaRPr>
          </a:p>
        </p:txBody>
      </p:sp>
      <p:sp>
        <p:nvSpPr>
          <p:cNvPr id="67" name="Rectangle 9"/>
          <p:cNvSpPr txBox="1">
            <a:spLocks noChangeArrowheads="1"/>
          </p:cNvSpPr>
          <p:nvPr/>
        </p:nvSpPr>
        <p:spPr>
          <a:xfrm>
            <a:off x="1063205" y="1220030"/>
            <a:ext cx="9867261" cy="744806"/>
          </a:xfrm>
          <a:prstGeom prst="rect">
            <a:avLst/>
          </a:prstGeom>
          <a:noFill/>
        </p:spPr>
        <p:txBody>
          <a:bodyPr lIns="0" rIns="0"/>
          <a:lstStyle/>
          <a:p>
            <a:pPr marL="228600" indent="-228600" defTabSz="820738">
              <a:spcAft>
                <a:spcPts val="1000"/>
              </a:spcAft>
              <a:buFont typeface="Arial"/>
              <a:buChar char="•"/>
            </a:pPr>
            <a:r>
              <a:rPr lang="en-US" sz="1200">
                <a:solidFill>
                  <a:prstClr val="black"/>
                </a:solidFill>
                <a:cs typeface="Arial"/>
              </a:rPr>
              <a:t>No </a:t>
            </a:r>
            <a:r>
              <a:rPr lang="en-US" sz="1200" smtClean="0">
                <a:solidFill>
                  <a:prstClr val="black"/>
                </a:solidFill>
                <a:cs typeface="Arial"/>
              </a:rPr>
              <a:t>“many-cycle” </a:t>
            </a:r>
            <a:r>
              <a:rPr lang="en-US" sz="1200" dirty="0">
                <a:solidFill>
                  <a:prstClr val="black"/>
                </a:solidFill>
                <a:cs typeface="Arial"/>
              </a:rPr>
              <a:t>Conventional Panel data is available for comparison for the world’s most challenging accelerated test: </a:t>
            </a:r>
            <a:r>
              <a:rPr lang="en-US" sz="1200" dirty="0" smtClean="0">
                <a:solidFill>
                  <a:prstClr val="black"/>
                </a:solidFill>
                <a:cs typeface="Arial"/>
              </a:rPr>
              <a:t/>
            </a:r>
            <a:br>
              <a:rPr lang="en-US" sz="1200" dirty="0" smtClean="0">
                <a:solidFill>
                  <a:prstClr val="black"/>
                </a:solidFill>
                <a:cs typeface="Arial"/>
              </a:rPr>
            </a:br>
            <a:r>
              <a:rPr lang="en-US" sz="1200" dirty="0" smtClean="0">
                <a:solidFill>
                  <a:prstClr val="black"/>
                </a:solidFill>
                <a:cs typeface="Arial"/>
              </a:rPr>
              <a:t>cycles </a:t>
            </a:r>
            <a:r>
              <a:rPr lang="en-US" sz="1200" dirty="0">
                <a:solidFill>
                  <a:prstClr val="black"/>
                </a:solidFill>
                <a:cs typeface="Arial"/>
              </a:rPr>
              <a:t>of hot-and-humid followed by rapid freezing.</a:t>
            </a:r>
          </a:p>
          <a:p>
            <a:pPr marL="228600" indent="-228600" defTabSz="820738">
              <a:spcAft>
                <a:spcPts val="1000"/>
              </a:spcAft>
              <a:buFont typeface="Arial"/>
              <a:buChar char="•"/>
            </a:pPr>
            <a:r>
              <a:rPr lang="en-US" sz="1200" dirty="0">
                <a:solidFill>
                  <a:prstClr val="black"/>
                </a:solidFill>
                <a:cs typeface="Arial"/>
              </a:rPr>
              <a:t>The certification standard of 10 cycles has a failure rate exceeding </a:t>
            </a:r>
            <a:r>
              <a:rPr lang="en-US" sz="1200" dirty="0" smtClean="0">
                <a:solidFill>
                  <a:prstClr val="black"/>
                </a:solidFill>
                <a:cs typeface="Arial"/>
              </a:rPr>
              <a:t>10%</a:t>
            </a:r>
            <a:r>
              <a:rPr lang="en-US" sz="1200" baseline="30000" dirty="0" smtClean="0">
                <a:solidFill>
                  <a:prstClr val="black"/>
                </a:solidFill>
                <a:cs typeface="Arial"/>
              </a:rPr>
              <a:t>1</a:t>
            </a:r>
            <a:r>
              <a:rPr lang="en-US" sz="1200" dirty="0" smtClean="0">
                <a:solidFill>
                  <a:prstClr val="black"/>
                </a:solidFill>
                <a:cs typeface="Arial"/>
              </a:rPr>
              <a:t>.  </a:t>
            </a:r>
            <a:r>
              <a:rPr lang="en-US" sz="1200" dirty="0">
                <a:solidFill>
                  <a:prstClr val="black"/>
                </a:solidFill>
                <a:cs typeface="Arial"/>
              </a:rPr>
              <a:t>SunPower panels are almost unaffected after </a:t>
            </a:r>
            <a:r>
              <a:rPr lang="en-US" sz="1200" dirty="0" smtClean="0">
                <a:solidFill>
                  <a:prstClr val="black"/>
                </a:solidFill>
                <a:cs typeface="Arial"/>
              </a:rPr>
              <a:t>310 </a:t>
            </a:r>
            <a:r>
              <a:rPr lang="en-US" sz="1200" dirty="0">
                <a:solidFill>
                  <a:prstClr val="black"/>
                </a:solidFill>
                <a:cs typeface="Arial"/>
              </a:rPr>
              <a:t>cycles.</a:t>
            </a:r>
          </a:p>
        </p:txBody>
      </p:sp>
      <p:sp>
        <p:nvSpPr>
          <p:cNvPr id="34" name="Rectangle 9"/>
          <p:cNvSpPr txBox="1">
            <a:spLocks noChangeArrowheads="1"/>
          </p:cNvSpPr>
          <p:nvPr/>
        </p:nvSpPr>
        <p:spPr>
          <a:xfrm>
            <a:off x="9035490" y="3255212"/>
            <a:ext cx="2906574" cy="1307972"/>
          </a:xfrm>
          <a:prstGeom prst="roundRect">
            <a:avLst/>
          </a:prstGeom>
          <a:solidFill>
            <a:srgbClr val="CAD6DE"/>
          </a:solidFill>
        </p:spPr>
        <p:txBody>
          <a:bodyPr lIns="0" rIns="0" anchor="ctr"/>
          <a:lstStyle/>
          <a:p>
            <a:pPr marL="82296" defTabSz="820738">
              <a:spcAft>
                <a:spcPts val="1000"/>
              </a:spcAft>
            </a:pPr>
            <a:r>
              <a:rPr lang="en-US" sz="1500" dirty="0">
                <a:latin typeface="Arial"/>
                <a:cs typeface="Arial"/>
              </a:rPr>
              <a:t>For certification testing: “The top 4 failure rates for c-Si </a:t>
            </a:r>
            <a:r>
              <a:rPr lang="en-US" sz="1500" dirty="0" smtClean="0">
                <a:latin typeface="Arial"/>
                <a:cs typeface="Arial"/>
              </a:rPr>
              <a:t>panels </a:t>
            </a:r>
            <a:r>
              <a:rPr lang="en-US" sz="1500" dirty="0">
                <a:latin typeface="Arial"/>
                <a:cs typeface="Arial"/>
              </a:rPr>
              <a:t>were related to damp heat, thermal cycling, humidity freeze and diode </a:t>
            </a:r>
            <a:r>
              <a:rPr lang="en-US" sz="1500" dirty="0" smtClean="0">
                <a:latin typeface="Arial"/>
                <a:cs typeface="Arial"/>
              </a:rPr>
              <a:t>tests.”</a:t>
            </a:r>
            <a:r>
              <a:rPr lang="en-US" sz="1500" baseline="30000" dirty="0" smtClean="0">
                <a:latin typeface="Arial"/>
                <a:cs typeface="Arial"/>
              </a:rPr>
              <a:t>1 </a:t>
            </a:r>
            <a:endParaRPr lang="en-US" sz="1500" baseline="30000" dirty="0">
              <a:latin typeface="Arial"/>
              <a:cs typeface="Arial"/>
            </a:endParaRPr>
          </a:p>
        </p:txBody>
      </p:sp>
      <p:sp>
        <p:nvSpPr>
          <p:cNvPr id="36" name="TextBox 15"/>
          <p:cNvSpPr txBox="1">
            <a:spLocks noChangeArrowheads="1"/>
          </p:cNvSpPr>
          <p:nvPr/>
        </p:nvSpPr>
        <p:spPr bwMode="auto">
          <a:xfrm>
            <a:off x="7984291" y="4859906"/>
            <a:ext cx="778605"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solidFill>
                  <a:srgbClr val="000000"/>
                </a:solidFill>
                <a:cs typeface="Arial"/>
              </a:rPr>
              <a:t>300</a:t>
            </a:r>
            <a:endParaRPr lang="en-US" sz="1200" dirty="0">
              <a:solidFill>
                <a:srgbClr val="000000"/>
              </a:solidFill>
              <a:cs typeface="Arial"/>
            </a:endParaRPr>
          </a:p>
        </p:txBody>
      </p:sp>
      <p:sp>
        <p:nvSpPr>
          <p:cNvPr id="37" name="TextBox 15"/>
          <p:cNvSpPr txBox="1">
            <a:spLocks noChangeArrowheads="1"/>
          </p:cNvSpPr>
          <p:nvPr/>
        </p:nvSpPr>
        <p:spPr bwMode="auto">
          <a:xfrm>
            <a:off x="1144350" y="2674146"/>
            <a:ext cx="439761"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90%</a:t>
            </a:r>
            <a:endParaRPr lang="en-US" sz="1200" dirty="0">
              <a:solidFill>
                <a:srgbClr val="000000"/>
              </a:solidFill>
              <a:cs typeface="Arial"/>
            </a:endParaRPr>
          </a:p>
        </p:txBody>
      </p:sp>
    </p:spTree>
    <p:extLst>
      <p:ext uri="{BB962C8B-B14F-4D97-AF65-F5344CB8AC3E}">
        <p14:creationId xmlns="" xmlns:p14="http://schemas.microsoft.com/office/powerpoint/2010/main" val="25630928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65378" y="2122956"/>
            <a:ext cx="7295881" cy="2730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a:t>Unmatched Reliability</a:t>
            </a:r>
            <a:r>
              <a:rPr lang="en-US" dirty="0" smtClean="0"/>
              <a:t>: Unique </a:t>
            </a:r>
            <a:r>
              <a:rPr lang="en-US" dirty="0"/>
              <a:t>Maxeon Design</a:t>
            </a:r>
          </a:p>
        </p:txBody>
      </p:sp>
      <p:sp>
        <p:nvSpPr>
          <p:cNvPr id="41" name="Text Placeholder 3"/>
          <p:cNvSpPr>
            <a:spLocks noGrp="1"/>
          </p:cNvSpPr>
          <p:nvPr>
            <p:ph type="body" idx="11"/>
          </p:nvPr>
        </p:nvSpPr>
        <p:spPr>
          <a:xfrm>
            <a:off x="-138746" y="5511959"/>
            <a:ext cx="7984577" cy="811212"/>
          </a:xfrm>
        </p:spPr>
        <p:txBody>
          <a:bodyPr>
            <a:noAutofit/>
          </a:bodyPr>
          <a:lstStyle/>
          <a:p>
            <a:pPr marL="0" indent="0">
              <a:buNone/>
            </a:pPr>
            <a:r>
              <a:rPr lang="en-US" sz="2000" b="1" dirty="0">
                <a:solidFill>
                  <a:srgbClr val="000000"/>
                </a:solidFill>
                <a:cs typeface="Arial"/>
              </a:rPr>
              <a:t>The unique design of the Maxeon cell makes the Panels almost impervious to corrosion.</a:t>
            </a:r>
          </a:p>
        </p:txBody>
      </p:sp>
      <p:sp>
        <p:nvSpPr>
          <p:cNvPr id="21" name="Text Box 15"/>
          <p:cNvSpPr txBox="1">
            <a:spLocks noChangeArrowheads="1"/>
          </p:cNvSpPr>
          <p:nvPr/>
        </p:nvSpPr>
        <p:spPr bwMode="auto">
          <a:xfrm>
            <a:off x="9559636" y="5133289"/>
            <a:ext cx="2629189" cy="1359918"/>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t>1 </a:t>
            </a:r>
            <a:r>
              <a:rPr lang="en-US" baseline="0" dirty="0" err="1"/>
              <a:t>Koehl</a:t>
            </a:r>
            <a:r>
              <a:rPr lang="en-US" baseline="0" dirty="0"/>
              <a:t>, Michael, et. al. “PV Reliability: Accelerated Aging Tests and Modeling of Degradation.” EU PVSEC, Valencia Spain, Sept 2010.</a:t>
            </a:r>
          </a:p>
          <a:p>
            <a:r>
              <a:rPr lang="en-US" dirty="0"/>
              <a:t>2 </a:t>
            </a:r>
            <a:r>
              <a:rPr lang="en-US" baseline="0" dirty="0" err="1"/>
              <a:t>Ketola</a:t>
            </a:r>
            <a:r>
              <a:rPr lang="en-US" baseline="0" dirty="0"/>
              <a:t>, B., &amp; Norris, A.  Degradation Mechanism Investigation of Extended Damp Heat Aged PV Modules. EUPVSEC, 26th, Hamburg, Germany, 2011</a:t>
            </a:r>
          </a:p>
          <a:p>
            <a:r>
              <a:rPr lang="en-US" dirty="0"/>
              <a:t>3 </a:t>
            </a:r>
            <a:r>
              <a:rPr lang="en-US" baseline="0" dirty="0" err="1"/>
              <a:t>Jahn</a:t>
            </a:r>
            <a:r>
              <a:rPr lang="en-US" baseline="0" dirty="0"/>
              <a:t>, U. PV Module Reliability Issues </a:t>
            </a:r>
            <a:r>
              <a:rPr lang="en-US" baseline="0" dirty="0" smtClean="0"/>
              <a:t/>
            </a:r>
            <a:br>
              <a:rPr lang="en-US" baseline="0" dirty="0" smtClean="0"/>
            </a:br>
            <a:r>
              <a:rPr lang="en-US" baseline="0" dirty="0" smtClean="0"/>
              <a:t>Including </a:t>
            </a:r>
            <a:r>
              <a:rPr lang="en-US" baseline="0" dirty="0"/>
              <a:t>Testing And Certification. </a:t>
            </a:r>
            <a:r>
              <a:rPr lang="en-US" baseline="0" dirty="0" smtClean="0"/>
              <a:t/>
            </a:r>
            <a:br>
              <a:rPr lang="en-US" baseline="0" dirty="0" smtClean="0"/>
            </a:br>
            <a:r>
              <a:rPr lang="en-US" baseline="0" dirty="0" smtClean="0"/>
              <a:t>27th EUPVSEC</a:t>
            </a:r>
            <a:r>
              <a:rPr lang="en-US" baseline="0" dirty="0"/>
              <a:t>, 2012.</a:t>
            </a:r>
          </a:p>
          <a:p>
            <a:endParaRPr lang="en-US" baseline="0" dirty="0"/>
          </a:p>
          <a:p>
            <a:endParaRPr lang="en-US" baseline="0" dirty="0"/>
          </a:p>
        </p:txBody>
      </p:sp>
      <p:sp>
        <p:nvSpPr>
          <p:cNvPr id="22" name="TextBox 15"/>
          <p:cNvSpPr txBox="1">
            <a:spLocks noChangeArrowheads="1"/>
          </p:cNvSpPr>
          <p:nvPr/>
        </p:nvSpPr>
        <p:spPr bwMode="auto">
          <a:xfrm>
            <a:off x="1407295" y="4857598"/>
            <a:ext cx="476250"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solidFill>
                  <a:srgbClr val="000000"/>
                </a:solidFill>
                <a:cs typeface="Arial"/>
              </a:rPr>
              <a:t>0</a:t>
            </a:r>
            <a:endParaRPr lang="en-US" sz="1200" dirty="0">
              <a:solidFill>
                <a:srgbClr val="000000"/>
              </a:solidFill>
              <a:cs typeface="Arial"/>
            </a:endParaRPr>
          </a:p>
        </p:txBody>
      </p:sp>
      <p:sp>
        <p:nvSpPr>
          <p:cNvPr id="31" name="TextBox 15"/>
          <p:cNvSpPr txBox="1">
            <a:spLocks noChangeArrowheads="1"/>
          </p:cNvSpPr>
          <p:nvPr/>
        </p:nvSpPr>
        <p:spPr bwMode="auto">
          <a:xfrm>
            <a:off x="2154014" y="4853956"/>
            <a:ext cx="778605"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solidFill>
                  <a:srgbClr val="000000"/>
                </a:solidFill>
                <a:cs typeface="Arial"/>
              </a:rPr>
              <a:t>1000</a:t>
            </a:r>
            <a:endParaRPr lang="en-US" sz="1200" dirty="0">
              <a:solidFill>
                <a:srgbClr val="000000"/>
              </a:solidFill>
              <a:cs typeface="Arial"/>
            </a:endParaRPr>
          </a:p>
        </p:txBody>
      </p:sp>
      <p:sp>
        <p:nvSpPr>
          <p:cNvPr id="32" name="TextBox 31"/>
          <p:cNvSpPr txBox="1">
            <a:spLocks noChangeArrowheads="1"/>
          </p:cNvSpPr>
          <p:nvPr/>
        </p:nvSpPr>
        <p:spPr bwMode="auto">
          <a:xfrm>
            <a:off x="3044745" y="4853955"/>
            <a:ext cx="778605"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solidFill>
                  <a:srgbClr val="000000"/>
                </a:solidFill>
                <a:cs typeface="Arial"/>
              </a:rPr>
              <a:t>2000</a:t>
            </a:r>
            <a:endParaRPr lang="en-US" sz="1200" dirty="0">
              <a:solidFill>
                <a:srgbClr val="000000"/>
              </a:solidFill>
              <a:cs typeface="Arial"/>
            </a:endParaRPr>
          </a:p>
        </p:txBody>
      </p:sp>
      <p:sp>
        <p:nvSpPr>
          <p:cNvPr id="33" name="TextBox 15"/>
          <p:cNvSpPr txBox="1">
            <a:spLocks noChangeArrowheads="1"/>
          </p:cNvSpPr>
          <p:nvPr/>
        </p:nvSpPr>
        <p:spPr bwMode="auto">
          <a:xfrm>
            <a:off x="3943910" y="4853956"/>
            <a:ext cx="778605"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solidFill>
                  <a:srgbClr val="000000"/>
                </a:solidFill>
                <a:cs typeface="Arial"/>
              </a:rPr>
              <a:t>3000</a:t>
            </a:r>
            <a:endParaRPr lang="en-US" sz="1200" dirty="0">
              <a:solidFill>
                <a:srgbClr val="000000"/>
              </a:solidFill>
              <a:cs typeface="Arial"/>
            </a:endParaRPr>
          </a:p>
        </p:txBody>
      </p:sp>
      <p:sp>
        <p:nvSpPr>
          <p:cNvPr id="42" name="TextBox 15"/>
          <p:cNvSpPr txBox="1">
            <a:spLocks noChangeArrowheads="1"/>
          </p:cNvSpPr>
          <p:nvPr/>
        </p:nvSpPr>
        <p:spPr bwMode="auto">
          <a:xfrm>
            <a:off x="4842580" y="4852542"/>
            <a:ext cx="778605"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solidFill>
                  <a:srgbClr val="000000"/>
                </a:solidFill>
                <a:cs typeface="Arial"/>
              </a:rPr>
              <a:t>4000</a:t>
            </a:r>
            <a:endParaRPr lang="en-US" sz="1200" dirty="0">
              <a:solidFill>
                <a:srgbClr val="000000"/>
              </a:solidFill>
              <a:cs typeface="Arial"/>
            </a:endParaRPr>
          </a:p>
        </p:txBody>
      </p:sp>
      <p:sp>
        <p:nvSpPr>
          <p:cNvPr id="43" name="TextBox 15"/>
          <p:cNvSpPr txBox="1">
            <a:spLocks noChangeArrowheads="1"/>
          </p:cNvSpPr>
          <p:nvPr/>
        </p:nvSpPr>
        <p:spPr bwMode="auto">
          <a:xfrm>
            <a:off x="1152288" y="4709269"/>
            <a:ext cx="430236"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0%</a:t>
            </a:r>
            <a:endParaRPr lang="en-US" sz="1200" dirty="0">
              <a:solidFill>
                <a:srgbClr val="000000"/>
              </a:solidFill>
              <a:cs typeface="Arial"/>
            </a:endParaRPr>
          </a:p>
        </p:txBody>
      </p:sp>
      <p:sp>
        <p:nvSpPr>
          <p:cNvPr id="44" name="TextBox 15"/>
          <p:cNvSpPr txBox="1">
            <a:spLocks noChangeArrowheads="1"/>
          </p:cNvSpPr>
          <p:nvPr/>
        </p:nvSpPr>
        <p:spPr bwMode="auto">
          <a:xfrm>
            <a:off x="1152288" y="4188857"/>
            <a:ext cx="430236"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20%</a:t>
            </a:r>
            <a:endParaRPr lang="en-US" sz="1200" dirty="0">
              <a:solidFill>
                <a:srgbClr val="000000"/>
              </a:solidFill>
              <a:cs typeface="Arial"/>
            </a:endParaRPr>
          </a:p>
        </p:txBody>
      </p:sp>
      <p:sp>
        <p:nvSpPr>
          <p:cNvPr id="45" name="TextBox 15"/>
          <p:cNvSpPr txBox="1">
            <a:spLocks noChangeArrowheads="1"/>
          </p:cNvSpPr>
          <p:nvPr/>
        </p:nvSpPr>
        <p:spPr bwMode="auto">
          <a:xfrm>
            <a:off x="1152288" y="3677835"/>
            <a:ext cx="430236"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40%</a:t>
            </a:r>
            <a:endParaRPr lang="en-US" sz="1200" dirty="0">
              <a:solidFill>
                <a:srgbClr val="000000"/>
              </a:solidFill>
              <a:cs typeface="Arial"/>
            </a:endParaRPr>
          </a:p>
        </p:txBody>
      </p:sp>
      <p:sp>
        <p:nvSpPr>
          <p:cNvPr id="46" name="TextBox 15"/>
          <p:cNvSpPr txBox="1">
            <a:spLocks noChangeArrowheads="1"/>
          </p:cNvSpPr>
          <p:nvPr/>
        </p:nvSpPr>
        <p:spPr bwMode="auto">
          <a:xfrm>
            <a:off x="1152288" y="3168938"/>
            <a:ext cx="439761"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60%</a:t>
            </a:r>
            <a:endParaRPr lang="en-US" sz="1200" dirty="0">
              <a:solidFill>
                <a:srgbClr val="000000"/>
              </a:solidFill>
              <a:cs typeface="Arial"/>
            </a:endParaRPr>
          </a:p>
        </p:txBody>
      </p:sp>
      <p:sp>
        <p:nvSpPr>
          <p:cNvPr id="47" name="Text Box 5"/>
          <p:cNvSpPr txBox="1">
            <a:spLocks noChangeArrowheads="1"/>
          </p:cNvSpPr>
          <p:nvPr/>
        </p:nvSpPr>
        <p:spPr bwMode="auto">
          <a:xfrm rot="16200000">
            <a:off x="-184648" y="3304318"/>
            <a:ext cx="2349250" cy="276995"/>
          </a:xfrm>
          <a:prstGeom prst="rect">
            <a:avLst/>
          </a:prstGeom>
          <a:noFill/>
          <a:ln w="9525" algn="ctr">
            <a:noFill/>
            <a:miter lim="800000"/>
            <a:headEnd/>
            <a:tailEnd/>
          </a:ln>
        </p:spPr>
        <p:txBody>
          <a:bodyPr wrap="square" lIns="0" tIns="45718" rIns="91435" bIns="45718" anchor="ctr">
            <a:spAutoFit/>
          </a:bodyPr>
          <a:lstStyle/>
          <a:p>
            <a:pPr algn="ctr">
              <a:spcBef>
                <a:spcPct val="50000"/>
              </a:spcBef>
            </a:pPr>
            <a:r>
              <a:rPr lang="en-US" sz="1200" dirty="0" smtClean="0">
                <a:cs typeface="Arial"/>
              </a:rPr>
              <a:t>Panel Power</a:t>
            </a:r>
            <a:endParaRPr lang="en-US" sz="1200" dirty="0">
              <a:cs typeface="Arial"/>
            </a:endParaRPr>
          </a:p>
        </p:txBody>
      </p:sp>
      <p:sp>
        <p:nvSpPr>
          <p:cNvPr id="48" name="TextBox 15"/>
          <p:cNvSpPr txBox="1">
            <a:spLocks noChangeArrowheads="1"/>
          </p:cNvSpPr>
          <p:nvPr/>
        </p:nvSpPr>
        <p:spPr bwMode="auto">
          <a:xfrm>
            <a:off x="1063206" y="2167129"/>
            <a:ext cx="514445"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100%</a:t>
            </a:r>
            <a:endParaRPr lang="en-US" sz="1200" dirty="0">
              <a:solidFill>
                <a:srgbClr val="000000"/>
              </a:solidFill>
              <a:cs typeface="Arial"/>
            </a:endParaRPr>
          </a:p>
        </p:txBody>
      </p:sp>
      <p:sp>
        <p:nvSpPr>
          <p:cNvPr id="49" name="TextBox 15"/>
          <p:cNvSpPr txBox="1">
            <a:spLocks noChangeArrowheads="1"/>
          </p:cNvSpPr>
          <p:nvPr/>
        </p:nvSpPr>
        <p:spPr bwMode="auto">
          <a:xfrm>
            <a:off x="5739436" y="4849936"/>
            <a:ext cx="778605"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solidFill>
                  <a:srgbClr val="000000"/>
                </a:solidFill>
                <a:cs typeface="Arial"/>
              </a:rPr>
              <a:t>5000</a:t>
            </a:r>
            <a:endParaRPr lang="en-US" sz="1200" dirty="0">
              <a:solidFill>
                <a:srgbClr val="000000"/>
              </a:solidFill>
              <a:cs typeface="Arial"/>
            </a:endParaRPr>
          </a:p>
        </p:txBody>
      </p:sp>
      <p:sp>
        <p:nvSpPr>
          <p:cNvPr id="50" name="Text Box 5"/>
          <p:cNvSpPr txBox="1">
            <a:spLocks noChangeArrowheads="1"/>
          </p:cNvSpPr>
          <p:nvPr/>
        </p:nvSpPr>
        <p:spPr bwMode="auto">
          <a:xfrm>
            <a:off x="2555222" y="5066322"/>
            <a:ext cx="5040290" cy="276995"/>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1200" dirty="0">
                <a:cs typeface="Arial"/>
              </a:rPr>
              <a:t>Number of Hours at 85°C (185°F) and 85% Humidity</a:t>
            </a:r>
          </a:p>
        </p:txBody>
      </p:sp>
      <p:grpSp>
        <p:nvGrpSpPr>
          <p:cNvPr id="53" name="Group 52"/>
          <p:cNvGrpSpPr/>
          <p:nvPr/>
        </p:nvGrpSpPr>
        <p:grpSpPr>
          <a:xfrm>
            <a:off x="6539215" y="1412687"/>
            <a:ext cx="2265305" cy="618196"/>
            <a:chOff x="6551522" y="2523477"/>
            <a:chExt cx="2265305" cy="618196"/>
          </a:xfrm>
        </p:grpSpPr>
        <p:sp>
          <p:nvSpPr>
            <p:cNvPr id="54" name="Text Box 5"/>
            <p:cNvSpPr txBox="1">
              <a:spLocks noChangeArrowheads="1"/>
            </p:cNvSpPr>
            <p:nvPr/>
          </p:nvSpPr>
          <p:spPr bwMode="auto">
            <a:xfrm>
              <a:off x="6899452" y="2523477"/>
              <a:ext cx="1489032" cy="276995"/>
            </a:xfrm>
            <a:prstGeom prst="rect">
              <a:avLst/>
            </a:prstGeom>
            <a:noFill/>
            <a:ln w="9525" algn="ctr">
              <a:noFill/>
              <a:miter lim="800000"/>
              <a:headEnd/>
              <a:tailEnd/>
            </a:ln>
          </p:spPr>
          <p:txBody>
            <a:bodyPr wrap="square" lIns="0" tIns="45718" rIns="91435" bIns="45718">
              <a:spAutoFit/>
            </a:bodyPr>
            <a:lstStyle/>
            <a:p>
              <a:pPr>
                <a:spcBef>
                  <a:spcPct val="50000"/>
                </a:spcBef>
              </a:pPr>
              <a:r>
                <a:rPr lang="en-US" sz="1200" dirty="0" smtClean="0">
                  <a:cs typeface="Arial"/>
                </a:rPr>
                <a:t>SunPower</a:t>
              </a:r>
              <a:endParaRPr lang="en-US" sz="1200" dirty="0">
                <a:cs typeface="Arial"/>
              </a:endParaRPr>
            </a:p>
          </p:txBody>
        </p:sp>
        <p:grpSp>
          <p:nvGrpSpPr>
            <p:cNvPr id="55" name="Group 54"/>
            <p:cNvGrpSpPr/>
            <p:nvPr/>
          </p:nvGrpSpPr>
          <p:grpSpPr>
            <a:xfrm>
              <a:off x="6551522" y="2864678"/>
              <a:ext cx="2265305" cy="276995"/>
              <a:chOff x="7503582" y="1044949"/>
              <a:chExt cx="2749295" cy="336176"/>
            </a:xfrm>
          </p:grpSpPr>
          <p:cxnSp>
            <p:nvCxnSpPr>
              <p:cNvPr id="57" name="Straight Connector 56"/>
              <p:cNvCxnSpPr/>
              <p:nvPr/>
            </p:nvCxnSpPr>
            <p:spPr>
              <a:xfrm>
                <a:off x="7503583" y="1218354"/>
                <a:ext cx="275167" cy="0"/>
              </a:xfrm>
              <a:prstGeom prst="line">
                <a:avLst/>
              </a:prstGeom>
              <a:ln w="57150" cap="rnd"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58" name="Text Box 5"/>
              <p:cNvSpPr txBox="1">
                <a:spLocks noChangeArrowheads="1"/>
              </p:cNvSpPr>
              <p:nvPr/>
            </p:nvSpPr>
            <p:spPr bwMode="auto">
              <a:xfrm>
                <a:off x="7925849" y="1044949"/>
                <a:ext cx="2327028" cy="336176"/>
              </a:xfrm>
              <a:prstGeom prst="rect">
                <a:avLst/>
              </a:prstGeom>
              <a:noFill/>
              <a:ln w="9525" algn="ctr">
                <a:noFill/>
                <a:miter lim="800000"/>
                <a:headEnd/>
                <a:tailEnd/>
              </a:ln>
            </p:spPr>
            <p:txBody>
              <a:bodyPr wrap="square" lIns="0" tIns="45718" rIns="91435" bIns="45718">
                <a:spAutoFit/>
              </a:bodyPr>
              <a:lstStyle/>
              <a:p>
                <a:pPr>
                  <a:spcBef>
                    <a:spcPct val="50000"/>
                  </a:spcBef>
                </a:pPr>
                <a:r>
                  <a:rPr lang="en-US" sz="1200" dirty="0" smtClean="0">
                    <a:cs typeface="Arial"/>
                  </a:rPr>
                  <a:t>Conventional Panels</a:t>
                </a:r>
                <a:r>
                  <a:rPr lang="en-US" sz="1200" baseline="30000" dirty="0" smtClean="0">
                    <a:cs typeface="Arial"/>
                  </a:rPr>
                  <a:t>1,2</a:t>
                </a:r>
                <a:endParaRPr lang="en-US" sz="1200" baseline="30000" dirty="0">
                  <a:cs typeface="Arial"/>
                </a:endParaRPr>
              </a:p>
            </p:txBody>
          </p:sp>
        </p:grpSp>
        <p:cxnSp>
          <p:nvCxnSpPr>
            <p:cNvPr id="56" name="Straight Connector 55"/>
            <p:cNvCxnSpPr/>
            <p:nvPr/>
          </p:nvCxnSpPr>
          <p:spPr>
            <a:xfrm>
              <a:off x="6551522" y="2668955"/>
              <a:ext cx="220093" cy="0"/>
            </a:xfrm>
            <a:prstGeom prst="line">
              <a:avLst/>
            </a:prstGeom>
            <a:ln w="57150" cap="rnd" cmpd="sng">
              <a:solidFill>
                <a:srgbClr val="FFC000"/>
              </a:solidFill>
            </a:ln>
            <a:effectLst/>
          </p:spPr>
          <p:style>
            <a:lnRef idx="2">
              <a:schemeClr val="accent1"/>
            </a:lnRef>
            <a:fillRef idx="0">
              <a:schemeClr val="accent1"/>
            </a:fillRef>
            <a:effectRef idx="1">
              <a:schemeClr val="accent1"/>
            </a:effectRef>
            <a:fontRef idx="minor">
              <a:schemeClr val="tx1"/>
            </a:fontRef>
          </p:style>
        </p:cxnSp>
      </p:grpSp>
      <p:cxnSp>
        <p:nvCxnSpPr>
          <p:cNvPr id="62" name="Straight Connector 61"/>
          <p:cNvCxnSpPr/>
          <p:nvPr/>
        </p:nvCxnSpPr>
        <p:spPr>
          <a:xfrm flipV="1">
            <a:off x="2537198" y="2016404"/>
            <a:ext cx="0" cy="2783152"/>
          </a:xfrm>
          <a:prstGeom prst="line">
            <a:avLst/>
          </a:prstGeom>
          <a:ln w="28575" cmpd="sng">
            <a:solidFill>
              <a:srgbClr val="7F7F7F"/>
            </a:solidFill>
            <a:prstDash val="sysDash"/>
          </a:ln>
          <a:effectLst/>
        </p:spPr>
        <p:style>
          <a:lnRef idx="2">
            <a:schemeClr val="accent1"/>
          </a:lnRef>
          <a:fillRef idx="0">
            <a:schemeClr val="accent1"/>
          </a:fillRef>
          <a:effectRef idx="1">
            <a:schemeClr val="accent1"/>
          </a:effectRef>
          <a:fontRef idx="minor">
            <a:schemeClr val="tx1"/>
          </a:fontRef>
        </p:style>
      </p:cxnSp>
      <p:sp>
        <p:nvSpPr>
          <p:cNvPr id="64" name="Rounded Rectangle 63"/>
          <p:cNvSpPr/>
          <p:nvPr/>
        </p:nvSpPr>
        <p:spPr>
          <a:xfrm>
            <a:off x="1977889" y="4082956"/>
            <a:ext cx="1129265" cy="581698"/>
          </a:xfrm>
          <a:prstGeom prst="roundRect">
            <a:avLst/>
          </a:prstGeom>
          <a:solidFill>
            <a:srgbClr val="A7BA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cs typeface="Arial"/>
              </a:rPr>
              <a:t>Certification</a:t>
            </a:r>
            <a:br>
              <a:rPr lang="en-US" sz="1100" b="1" dirty="0">
                <a:cs typeface="Arial"/>
              </a:rPr>
            </a:br>
            <a:r>
              <a:rPr lang="en-US" sz="1100" b="1" dirty="0">
                <a:cs typeface="Arial"/>
              </a:rPr>
              <a:t>Standard</a:t>
            </a:r>
            <a:br>
              <a:rPr lang="en-US" sz="1100" b="1" dirty="0">
                <a:cs typeface="Arial"/>
              </a:rPr>
            </a:br>
            <a:r>
              <a:rPr lang="en-US" sz="1100" b="1" dirty="0" smtClean="0">
                <a:cs typeface="Arial"/>
              </a:rPr>
              <a:t>1000 Hours</a:t>
            </a:r>
            <a:endParaRPr lang="en-US" sz="1100" b="1" dirty="0">
              <a:cs typeface="Arial"/>
            </a:endParaRPr>
          </a:p>
        </p:txBody>
      </p:sp>
      <p:sp>
        <p:nvSpPr>
          <p:cNvPr id="67" name="Rectangle 9"/>
          <p:cNvSpPr txBox="1">
            <a:spLocks noChangeArrowheads="1"/>
          </p:cNvSpPr>
          <p:nvPr/>
        </p:nvSpPr>
        <p:spPr>
          <a:xfrm>
            <a:off x="1063205" y="1220030"/>
            <a:ext cx="9867261" cy="744806"/>
          </a:xfrm>
          <a:prstGeom prst="rect">
            <a:avLst/>
          </a:prstGeom>
          <a:noFill/>
        </p:spPr>
        <p:txBody>
          <a:bodyPr lIns="0" rIns="0"/>
          <a:lstStyle/>
          <a:p>
            <a:pPr marL="228600" indent="-228600" defTabSz="820738">
              <a:spcAft>
                <a:spcPts val="1000"/>
              </a:spcAft>
              <a:buFont typeface="Arial"/>
              <a:buChar char="•"/>
            </a:pPr>
            <a:r>
              <a:rPr lang="en-US" sz="1600" dirty="0">
                <a:solidFill>
                  <a:prstClr val="black"/>
                </a:solidFill>
                <a:cs typeface="Arial"/>
              </a:rPr>
              <a:t>Tin-plated copper foundation does not </a:t>
            </a:r>
            <a:r>
              <a:rPr lang="en-US" sz="1600" dirty="0" smtClean="0">
                <a:solidFill>
                  <a:prstClr val="black"/>
                </a:solidFill>
                <a:cs typeface="Arial"/>
              </a:rPr>
              <a:t>corrode</a:t>
            </a:r>
            <a:endParaRPr lang="en-US" sz="1600" dirty="0">
              <a:solidFill>
                <a:prstClr val="black"/>
              </a:solidFill>
              <a:cs typeface="Arial"/>
            </a:endParaRPr>
          </a:p>
        </p:txBody>
      </p:sp>
      <p:sp>
        <p:nvSpPr>
          <p:cNvPr id="36" name="TextBox 15"/>
          <p:cNvSpPr txBox="1">
            <a:spLocks noChangeArrowheads="1"/>
          </p:cNvSpPr>
          <p:nvPr/>
        </p:nvSpPr>
        <p:spPr bwMode="auto">
          <a:xfrm>
            <a:off x="7529468" y="4849266"/>
            <a:ext cx="778605"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solidFill>
                  <a:srgbClr val="000000"/>
                </a:solidFill>
                <a:cs typeface="Arial"/>
              </a:rPr>
              <a:t>7000</a:t>
            </a:r>
            <a:endParaRPr lang="en-US" sz="1200" dirty="0">
              <a:solidFill>
                <a:srgbClr val="000000"/>
              </a:solidFill>
              <a:cs typeface="Arial"/>
            </a:endParaRPr>
          </a:p>
        </p:txBody>
      </p:sp>
      <p:sp>
        <p:nvSpPr>
          <p:cNvPr id="37" name="TextBox 15"/>
          <p:cNvSpPr txBox="1">
            <a:spLocks noChangeArrowheads="1"/>
          </p:cNvSpPr>
          <p:nvPr/>
        </p:nvSpPr>
        <p:spPr bwMode="auto">
          <a:xfrm>
            <a:off x="1147525" y="2667796"/>
            <a:ext cx="439761"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80%</a:t>
            </a:r>
            <a:endParaRPr lang="en-US" sz="1200" dirty="0">
              <a:solidFill>
                <a:srgbClr val="000000"/>
              </a:solidFill>
              <a:cs typeface="Arial"/>
            </a:endParaRPr>
          </a:p>
        </p:txBody>
      </p:sp>
      <p:sp>
        <p:nvSpPr>
          <p:cNvPr id="38" name="TextBox 15"/>
          <p:cNvSpPr txBox="1">
            <a:spLocks noChangeArrowheads="1"/>
          </p:cNvSpPr>
          <p:nvPr/>
        </p:nvSpPr>
        <p:spPr bwMode="auto">
          <a:xfrm>
            <a:off x="6627640" y="4849936"/>
            <a:ext cx="778605"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solidFill>
                  <a:srgbClr val="000000"/>
                </a:solidFill>
                <a:cs typeface="Arial"/>
              </a:rPr>
              <a:t>6000</a:t>
            </a:r>
            <a:endParaRPr lang="en-US" sz="1200" dirty="0">
              <a:solidFill>
                <a:srgbClr val="000000"/>
              </a:solidFill>
              <a:cs typeface="Arial"/>
            </a:endParaRPr>
          </a:p>
        </p:txBody>
      </p:sp>
      <p:sp>
        <p:nvSpPr>
          <p:cNvPr id="39" name="TextBox 15"/>
          <p:cNvSpPr txBox="1">
            <a:spLocks noChangeArrowheads="1"/>
          </p:cNvSpPr>
          <p:nvPr/>
        </p:nvSpPr>
        <p:spPr bwMode="auto">
          <a:xfrm>
            <a:off x="8415218" y="4849266"/>
            <a:ext cx="778605"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solidFill>
                  <a:srgbClr val="000000"/>
                </a:solidFill>
                <a:cs typeface="Arial"/>
              </a:rPr>
              <a:t>8000</a:t>
            </a:r>
            <a:endParaRPr lang="en-US" sz="1200" dirty="0">
              <a:solidFill>
                <a:srgbClr val="000000"/>
              </a:solidFill>
              <a:cs typeface="Arial"/>
            </a:endParaRPr>
          </a:p>
        </p:txBody>
      </p:sp>
      <p:sp>
        <p:nvSpPr>
          <p:cNvPr id="40" name="Rectangle 39"/>
          <p:cNvSpPr/>
          <p:nvPr/>
        </p:nvSpPr>
        <p:spPr>
          <a:xfrm>
            <a:off x="9784080" y="1220029"/>
            <a:ext cx="2015689" cy="389145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51" name="Rectangle 50"/>
          <p:cNvSpPr/>
          <p:nvPr/>
        </p:nvSpPr>
        <p:spPr>
          <a:xfrm>
            <a:off x="9784079" y="5060863"/>
            <a:ext cx="2015689" cy="50619"/>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2" name="Group 51"/>
          <p:cNvGrpSpPr/>
          <p:nvPr/>
        </p:nvGrpSpPr>
        <p:grpSpPr>
          <a:xfrm>
            <a:off x="9784079" y="1096916"/>
            <a:ext cx="2015689" cy="274260"/>
            <a:chOff x="6065042" y="1413611"/>
            <a:chExt cx="1792316" cy="300020"/>
          </a:xfrm>
          <a:solidFill>
            <a:srgbClr val="7F7F7F"/>
          </a:solidFill>
        </p:grpSpPr>
        <p:sp>
          <p:nvSpPr>
            <p:cNvPr id="59" name="Rectangle 58"/>
            <p:cNvSpPr/>
            <p:nvPr/>
          </p:nvSpPr>
          <p:spPr>
            <a:xfrm>
              <a:off x="6065042" y="1413612"/>
              <a:ext cx="1792316" cy="259838"/>
            </a:xfrm>
            <a:prstGeom prst="round2Same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TextBox 59"/>
            <p:cNvSpPr txBox="1"/>
            <p:nvPr/>
          </p:nvSpPr>
          <p:spPr>
            <a:xfrm>
              <a:off x="6065289" y="1413611"/>
              <a:ext cx="1791127" cy="300020"/>
            </a:xfrm>
            <a:prstGeom prst="round2SameRect">
              <a:avLst/>
            </a:prstGeom>
            <a:grpFill/>
          </p:spPr>
          <p:txBody>
            <a:bodyPr wrap="square" rtlCol="0">
              <a:spAutoFit/>
            </a:bodyPr>
            <a:lstStyle/>
            <a:p>
              <a:pPr algn="ctr"/>
              <a:r>
                <a:rPr lang="en-US" sz="1100" b="1" dirty="0" smtClean="0">
                  <a:solidFill>
                    <a:srgbClr val="FFFFFF"/>
                  </a:solidFill>
                  <a:latin typeface="Arial"/>
                  <a:cs typeface="Arial"/>
                </a:rPr>
                <a:t>Conventional Panel</a:t>
              </a:r>
              <a:endParaRPr lang="en-US" sz="1100" b="1" dirty="0">
                <a:solidFill>
                  <a:srgbClr val="FFFFFF"/>
                </a:solidFill>
                <a:latin typeface="Arial"/>
                <a:cs typeface="Arial"/>
              </a:endParaRPr>
            </a:p>
          </p:txBody>
        </p:sp>
      </p:grpSp>
      <p:sp>
        <p:nvSpPr>
          <p:cNvPr id="61" name="Text Box 5"/>
          <p:cNvSpPr txBox="1">
            <a:spLocks noChangeArrowheads="1"/>
          </p:cNvSpPr>
          <p:nvPr/>
        </p:nvSpPr>
        <p:spPr bwMode="auto">
          <a:xfrm>
            <a:off x="9922252" y="2543396"/>
            <a:ext cx="1717806" cy="253912"/>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1050" b="1" dirty="0" smtClean="0">
                <a:latin typeface="Arial"/>
                <a:cs typeface="Arial"/>
              </a:rPr>
              <a:t>Metal Corrosion</a:t>
            </a:r>
            <a:endParaRPr lang="en-US" sz="1050" b="1" dirty="0">
              <a:latin typeface="Arial"/>
              <a:cs typeface="Arial"/>
            </a:endParaRPr>
          </a:p>
        </p:txBody>
      </p:sp>
      <p:sp>
        <p:nvSpPr>
          <p:cNvPr id="63" name="Text Box 5"/>
          <p:cNvSpPr txBox="1">
            <a:spLocks noChangeArrowheads="1"/>
          </p:cNvSpPr>
          <p:nvPr/>
        </p:nvSpPr>
        <p:spPr bwMode="auto">
          <a:xfrm>
            <a:off x="10004508" y="4792368"/>
            <a:ext cx="1588908" cy="261606"/>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1050" b="1" dirty="0" smtClean="0">
                <a:latin typeface="Arial"/>
                <a:cs typeface="Arial"/>
              </a:rPr>
              <a:t>Dark = Low Power</a:t>
            </a:r>
            <a:endParaRPr lang="en-US" sz="1050" b="1" dirty="0">
              <a:latin typeface="Arial"/>
              <a:cs typeface="Arial"/>
            </a:endParaRPr>
          </a:p>
        </p:txBody>
      </p:sp>
      <p:sp>
        <p:nvSpPr>
          <p:cNvPr id="65" name="Down Arrow 64"/>
          <p:cNvSpPr/>
          <p:nvPr/>
        </p:nvSpPr>
        <p:spPr>
          <a:xfrm>
            <a:off x="10713897" y="2765584"/>
            <a:ext cx="114420" cy="125508"/>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6200000">
            <a:off x="10188158" y="1067842"/>
            <a:ext cx="1132087" cy="17900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8"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6200000">
            <a:off x="10225002" y="2595617"/>
            <a:ext cx="1092209" cy="17829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9" name="TextBox 68"/>
          <p:cNvSpPr txBox="1"/>
          <p:nvPr/>
        </p:nvSpPr>
        <p:spPr>
          <a:xfrm>
            <a:off x="9922252" y="4145328"/>
            <a:ext cx="1722247" cy="589905"/>
          </a:xfrm>
          <a:prstGeom prst="roundRect">
            <a:avLst/>
          </a:prstGeom>
          <a:solidFill>
            <a:srgbClr val="CAD6DE"/>
          </a:solidFill>
        </p:spPr>
        <p:txBody>
          <a:bodyPr lIns="0" rIns="0" anchor="ctr"/>
          <a:lstStyle>
            <a:defPPr>
              <a:defRPr lang="en-US"/>
            </a:defPPr>
            <a:lvl1pPr marL="82296" defTabSz="820738">
              <a:spcAft>
                <a:spcPts val="1000"/>
              </a:spcAft>
              <a:defRPr sz="1500">
                <a:latin typeface="Arial"/>
                <a:cs typeface="Arial"/>
              </a:defRPr>
            </a:lvl1pPr>
          </a:lstStyle>
          <a:p>
            <a:pPr algn="ctr"/>
            <a:r>
              <a:rPr lang="en-US" sz="1400" dirty="0"/>
              <a:t>30% Power </a:t>
            </a:r>
            <a:r>
              <a:rPr lang="en-US" sz="1400" dirty="0" smtClean="0"/>
              <a:t>loss at </a:t>
            </a:r>
            <a:r>
              <a:rPr lang="en-US" sz="1400" dirty="0"/>
              <a:t>3000 hours</a:t>
            </a:r>
            <a:r>
              <a:rPr lang="en-US" sz="1400" baseline="30000" dirty="0"/>
              <a:t>3</a:t>
            </a:r>
          </a:p>
        </p:txBody>
      </p:sp>
      <p:pic>
        <p:nvPicPr>
          <p:cNvPr id="71" name="Picture 70">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276388" y="5584980"/>
            <a:ext cx="1053827" cy="6500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2" name="TextBox 71">
            <a:hlinkClick r:id="rId6"/>
          </p:cNvPr>
          <p:cNvSpPr txBox="1"/>
          <p:nvPr/>
        </p:nvSpPr>
        <p:spPr>
          <a:xfrm>
            <a:off x="8276388" y="5673052"/>
            <a:ext cx="1053827" cy="415498"/>
          </a:xfrm>
          <a:prstGeom prst="rect">
            <a:avLst/>
          </a:prstGeom>
          <a:noFill/>
        </p:spPr>
        <p:txBody>
          <a:bodyPr wrap="square" lIns="0" tIns="0" rIns="0" bIns="0" rtlCol="0">
            <a:spAutoFit/>
          </a:bodyPr>
          <a:lstStyle/>
          <a:p>
            <a:pPr algn="ctr"/>
            <a:r>
              <a:rPr lang="en-US" sz="900" b="1" dirty="0" smtClean="0">
                <a:solidFill>
                  <a:schemeClr val="bg1"/>
                </a:solidFill>
              </a:rPr>
              <a:t>2 MINUTE VIDEO ABOUT HUMIDITY TESTING</a:t>
            </a:r>
            <a:endParaRPr lang="en-US" sz="900" b="1" dirty="0">
              <a:solidFill>
                <a:schemeClr val="bg1"/>
              </a:solidFill>
            </a:endParaRPr>
          </a:p>
        </p:txBody>
      </p:sp>
    </p:spTree>
    <p:extLst>
      <p:ext uri="{BB962C8B-B14F-4D97-AF65-F5344CB8AC3E}">
        <p14:creationId xmlns="" xmlns:p14="http://schemas.microsoft.com/office/powerpoint/2010/main" val="27471418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9960" y="1597550"/>
            <a:ext cx="4825886" cy="2343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a:t>Unmatched Reliability</a:t>
            </a:r>
            <a:r>
              <a:rPr lang="en-US" dirty="0" smtClean="0"/>
              <a:t>: Unique </a:t>
            </a:r>
            <a:r>
              <a:rPr lang="en-US" dirty="0"/>
              <a:t>Maxeon Design</a:t>
            </a:r>
          </a:p>
        </p:txBody>
      </p:sp>
      <p:sp>
        <p:nvSpPr>
          <p:cNvPr id="41" name="Text Placeholder 3"/>
          <p:cNvSpPr>
            <a:spLocks noGrp="1"/>
          </p:cNvSpPr>
          <p:nvPr>
            <p:ph type="body" idx="11"/>
          </p:nvPr>
        </p:nvSpPr>
        <p:spPr>
          <a:xfrm>
            <a:off x="-138745" y="5511959"/>
            <a:ext cx="6804721" cy="811212"/>
          </a:xfrm>
        </p:spPr>
        <p:txBody>
          <a:bodyPr>
            <a:noAutofit/>
          </a:bodyPr>
          <a:lstStyle/>
          <a:p>
            <a:pPr marL="0" indent="0">
              <a:buNone/>
            </a:pPr>
            <a:r>
              <a:rPr lang="en-US" sz="2000" b="1" dirty="0">
                <a:solidFill>
                  <a:srgbClr val="000000"/>
                </a:solidFill>
                <a:cs typeface="Arial"/>
              </a:rPr>
              <a:t>SunPower panels have a very low return rate.</a:t>
            </a:r>
          </a:p>
        </p:txBody>
      </p:sp>
      <p:sp>
        <p:nvSpPr>
          <p:cNvPr id="21" name="Text Box 15"/>
          <p:cNvSpPr txBox="1">
            <a:spLocks noChangeArrowheads="1"/>
          </p:cNvSpPr>
          <p:nvPr/>
        </p:nvSpPr>
        <p:spPr bwMode="auto">
          <a:xfrm>
            <a:off x="9559636" y="5897880"/>
            <a:ext cx="2629189" cy="595326"/>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t>1</a:t>
            </a:r>
            <a:r>
              <a:rPr lang="en-US" baseline="0" dirty="0"/>
              <a:t>  Hasselbrink, E., et al.  Validation of the PVLife Model Against 3 Million Module-Years of </a:t>
            </a:r>
            <a:r>
              <a:rPr lang="en-US" baseline="0" dirty="0" smtClean="0"/>
              <a:t/>
            </a:r>
            <a:br>
              <a:rPr lang="en-US" baseline="0" dirty="0" smtClean="0"/>
            </a:br>
            <a:r>
              <a:rPr lang="en-US" baseline="0" dirty="0" smtClean="0"/>
              <a:t>Live </a:t>
            </a:r>
            <a:r>
              <a:rPr lang="en-US" baseline="0" dirty="0"/>
              <a:t>Site Data. 39th IEEE PVSC, Tampa </a:t>
            </a:r>
            <a:r>
              <a:rPr lang="en-US" baseline="0" dirty="0" smtClean="0"/>
              <a:t/>
            </a:r>
            <a:br>
              <a:rPr lang="en-US" baseline="0" dirty="0" smtClean="0"/>
            </a:br>
            <a:r>
              <a:rPr lang="en-US" baseline="0" dirty="0" smtClean="0"/>
              <a:t>Florida</a:t>
            </a:r>
            <a:r>
              <a:rPr lang="en-US" baseline="0" dirty="0"/>
              <a:t>, 2013.</a:t>
            </a:r>
          </a:p>
        </p:txBody>
      </p:sp>
      <p:sp>
        <p:nvSpPr>
          <p:cNvPr id="70" name="TextBox 69"/>
          <p:cNvSpPr txBox="1"/>
          <p:nvPr/>
        </p:nvSpPr>
        <p:spPr>
          <a:xfrm>
            <a:off x="8068632" y="2830845"/>
            <a:ext cx="3348668" cy="2390398"/>
          </a:xfrm>
          <a:prstGeom prst="rect">
            <a:avLst/>
          </a:prstGeom>
          <a:noFill/>
          <a:ln cmpd="tri">
            <a:noFill/>
          </a:ln>
        </p:spPr>
        <p:txBody>
          <a:bodyPr wrap="square" rtlCol="0">
            <a:spAutoFit/>
          </a:bodyPr>
          <a:lstStyle/>
          <a:p>
            <a:pPr>
              <a:spcAft>
                <a:spcPts val="400"/>
              </a:spcAft>
            </a:pPr>
            <a:r>
              <a:rPr lang="en-US" sz="1400" b="1" u="sng" dirty="0" smtClean="0">
                <a:cs typeface="Arial" pitchFamily="34" charset="0"/>
              </a:rPr>
              <a:t>Conventional Panels</a:t>
            </a:r>
            <a:r>
              <a:rPr lang="en-US" sz="1400" u="sng" dirty="0" smtClean="0">
                <a:cs typeface="Arial" pitchFamily="34" charset="0"/>
              </a:rPr>
              <a:t/>
            </a:r>
            <a:br>
              <a:rPr lang="en-US" sz="1400" u="sng" dirty="0" smtClean="0">
                <a:cs typeface="Arial" pitchFamily="34" charset="0"/>
              </a:rPr>
            </a:br>
            <a:r>
              <a:rPr lang="en-US" sz="1200" i="1" dirty="0" smtClean="0">
                <a:cs typeface="Arial" pitchFamily="34" charset="0"/>
              </a:rPr>
              <a:t>SunPower services 740MW of Conventional Panels from purchasing two other companies</a:t>
            </a:r>
            <a:endParaRPr lang="en-US" sz="1400" u="sng" dirty="0" smtClean="0">
              <a:cs typeface="Arial" pitchFamily="34" charset="0"/>
            </a:endParaRPr>
          </a:p>
          <a:p>
            <a:pPr>
              <a:spcAft>
                <a:spcPts val="400"/>
              </a:spcAft>
            </a:pPr>
            <a:r>
              <a:rPr lang="en-US" sz="1400" u="sng" dirty="0" smtClean="0">
                <a:cs typeface="Arial" pitchFamily="34" charset="0"/>
              </a:rPr>
              <a:t>PV System Installer</a:t>
            </a:r>
            <a:endParaRPr lang="en-US" sz="1400" dirty="0">
              <a:cs typeface="Arial" pitchFamily="34" charset="0"/>
            </a:endParaRPr>
          </a:p>
          <a:p>
            <a:pPr marL="112713" indent="-112713">
              <a:spcAft>
                <a:spcPts val="400"/>
              </a:spcAft>
              <a:buFont typeface="Arial" pitchFamily="34" charset="0"/>
              <a:buChar char="•"/>
              <a:tabLst>
                <a:tab pos="112713" algn="l"/>
              </a:tabLst>
            </a:pPr>
            <a:r>
              <a:rPr lang="en-US" sz="1200" dirty="0">
                <a:cs typeface="Arial" pitchFamily="34" charset="0"/>
              </a:rPr>
              <a:t>20 Manufacturers</a:t>
            </a:r>
          </a:p>
          <a:p>
            <a:pPr marL="112713" indent="-112713">
              <a:spcAft>
                <a:spcPts val="400"/>
              </a:spcAft>
              <a:buFont typeface="Arial" pitchFamily="34" charset="0"/>
              <a:buChar char="•"/>
              <a:tabLst>
                <a:tab pos="112713" algn="l"/>
              </a:tabLst>
            </a:pPr>
            <a:r>
              <a:rPr lang="en-US" sz="1200" dirty="0" smtClean="0">
                <a:cs typeface="Arial" pitchFamily="34" charset="0"/>
              </a:rPr>
              <a:t>850,000 panels (7yr avg. age)</a:t>
            </a:r>
          </a:p>
          <a:p>
            <a:pPr marL="112713" indent="-112713">
              <a:spcAft>
                <a:spcPts val="400"/>
              </a:spcAft>
              <a:buFont typeface="Arial" pitchFamily="34" charset="0"/>
              <a:buChar char="•"/>
              <a:tabLst>
                <a:tab pos="112713" algn="l"/>
              </a:tabLst>
            </a:pPr>
            <a:r>
              <a:rPr lang="en-US" sz="1200" b="1" dirty="0" smtClean="0">
                <a:cs typeface="Arial" pitchFamily="34" charset="0"/>
              </a:rPr>
              <a:t>0.87% returns </a:t>
            </a:r>
          </a:p>
          <a:p>
            <a:pPr>
              <a:spcAft>
                <a:spcPts val="400"/>
              </a:spcAft>
              <a:tabLst>
                <a:tab pos="112713" algn="l"/>
              </a:tabLst>
            </a:pPr>
            <a:r>
              <a:rPr lang="en-US" sz="1400" u="sng" dirty="0" smtClean="0">
                <a:cs typeface="Arial" pitchFamily="34" charset="0"/>
              </a:rPr>
              <a:t>European Manufacturer</a:t>
            </a:r>
            <a:endParaRPr lang="en-US" sz="1400" dirty="0">
              <a:cs typeface="Arial" pitchFamily="34" charset="0"/>
            </a:endParaRPr>
          </a:p>
          <a:p>
            <a:pPr marL="112713" indent="-112713">
              <a:spcAft>
                <a:spcPts val="400"/>
              </a:spcAft>
              <a:buFont typeface="Arial" pitchFamily="34" charset="0"/>
              <a:buChar char="•"/>
              <a:tabLst>
                <a:tab pos="112713" algn="l"/>
              </a:tabLst>
            </a:pPr>
            <a:r>
              <a:rPr lang="en-US" sz="1200" dirty="0" smtClean="0">
                <a:cs typeface="Arial" pitchFamily="34" charset="0"/>
              </a:rPr>
              <a:t>2,600,000 panels (4yr avg. age</a:t>
            </a:r>
            <a:r>
              <a:rPr lang="en-US" sz="1200" dirty="0">
                <a:cs typeface="Arial" pitchFamily="34" charset="0"/>
              </a:rPr>
              <a:t>)</a:t>
            </a:r>
          </a:p>
          <a:p>
            <a:pPr marL="112713" indent="-112713">
              <a:spcAft>
                <a:spcPts val="400"/>
              </a:spcAft>
              <a:buFont typeface="Arial" pitchFamily="34" charset="0"/>
              <a:buChar char="•"/>
              <a:tabLst>
                <a:tab pos="112713" algn="l"/>
              </a:tabLst>
            </a:pPr>
            <a:r>
              <a:rPr lang="en-US" sz="1200" b="1" dirty="0" smtClean="0">
                <a:cs typeface="Arial" pitchFamily="34" charset="0"/>
              </a:rPr>
              <a:t>0.15% returns</a:t>
            </a:r>
            <a:endParaRPr lang="en-US" sz="1400" b="1" dirty="0" smtClean="0">
              <a:cs typeface="Arial" pitchFamily="34" charset="0"/>
            </a:endParaRPr>
          </a:p>
        </p:txBody>
      </p:sp>
      <p:sp>
        <p:nvSpPr>
          <p:cNvPr id="71" name="TextBox 70"/>
          <p:cNvSpPr txBox="1"/>
          <p:nvPr/>
        </p:nvSpPr>
        <p:spPr>
          <a:xfrm>
            <a:off x="8067887" y="1861130"/>
            <a:ext cx="2806343" cy="779701"/>
          </a:xfrm>
          <a:prstGeom prst="rect">
            <a:avLst/>
          </a:prstGeom>
          <a:noFill/>
          <a:ln cmpd="tri">
            <a:noFill/>
          </a:ln>
        </p:spPr>
        <p:txBody>
          <a:bodyPr wrap="square" rtlCol="0">
            <a:spAutoFit/>
          </a:bodyPr>
          <a:lstStyle/>
          <a:p>
            <a:pPr>
              <a:spcAft>
                <a:spcPts val="400"/>
              </a:spcAft>
            </a:pPr>
            <a:r>
              <a:rPr lang="en-US" sz="1400" b="1" u="sng" dirty="0" smtClean="0">
                <a:cs typeface="Arial" pitchFamily="34" charset="0"/>
              </a:rPr>
              <a:t>SunPower Maxeon II</a:t>
            </a:r>
            <a:endParaRPr lang="en-US" sz="1400" b="1" dirty="0">
              <a:cs typeface="Arial" pitchFamily="34" charset="0"/>
            </a:endParaRPr>
          </a:p>
          <a:p>
            <a:pPr marL="112713" indent="-112713">
              <a:spcAft>
                <a:spcPts val="400"/>
              </a:spcAft>
              <a:buFont typeface="Arial" pitchFamily="34" charset="0"/>
              <a:buChar char="•"/>
              <a:tabLst>
                <a:tab pos="112713" algn="l"/>
              </a:tabLst>
            </a:pPr>
            <a:r>
              <a:rPr lang="en-US" sz="1200" dirty="0" smtClean="0">
                <a:cs typeface="Arial" pitchFamily="34" charset="0"/>
              </a:rPr>
              <a:t>8.45M panels (2.1yr avg. age)</a:t>
            </a:r>
          </a:p>
          <a:p>
            <a:pPr marL="112713" indent="-112713">
              <a:spcAft>
                <a:spcPts val="400"/>
              </a:spcAft>
              <a:buFont typeface="Arial" pitchFamily="34" charset="0"/>
              <a:buChar char="•"/>
              <a:tabLst>
                <a:tab pos="112713" algn="l"/>
              </a:tabLst>
            </a:pPr>
            <a:r>
              <a:rPr lang="en-US" sz="1200" b="1" dirty="0" smtClean="0">
                <a:cs typeface="Arial" pitchFamily="34" charset="0"/>
              </a:rPr>
              <a:t>0.005% returns</a:t>
            </a:r>
            <a:endParaRPr lang="en-US" sz="1200" b="1" dirty="0">
              <a:cs typeface="Arial" pitchFamily="34" charset="0"/>
            </a:endParaRPr>
          </a:p>
        </p:txBody>
      </p:sp>
      <p:pic>
        <p:nvPicPr>
          <p:cNvPr id="72"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706682" y="2866014"/>
            <a:ext cx="361950" cy="314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3" name="Picture 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779321" y="1861130"/>
            <a:ext cx="314325" cy="295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6" name="Rectangle 75"/>
          <p:cNvSpPr/>
          <p:nvPr/>
        </p:nvSpPr>
        <p:spPr>
          <a:xfrm>
            <a:off x="3134680" y="3338648"/>
            <a:ext cx="2493939" cy="689687"/>
          </a:xfrm>
          <a:prstGeom prst="rect">
            <a:avLst/>
          </a:prstGeom>
          <a:noFill/>
          <a:ln w="28575">
            <a:solidFill>
              <a:srgbClr val="75756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7" name="Straight Connector 76"/>
          <p:cNvCxnSpPr/>
          <p:nvPr/>
        </p:nvCxnSpPr>
        <p:spPr>
          <a:xfrm flipH="1">
            <a:off x="3134680" y="1449132"/>
            <a:ext cx="1942562" cy="1889516"/>
          </a:xfrm>
          <a:prstGeom prst="line">
            <a:avLst/>
          </a:prstGeom>
          <a:ln w="28575">
            <a:solidFill>
              <a:srgbClr val="75756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5665504" y="3512315"/>
            <a:ext cx="1685356" cy="516020"/>
          </a:xfrm>
          <a:prstGeom prst="line">
            <a:avLst/>
          </a:prstGeom>
          <a:ln w="28575">
            <a:solidFill>
              <a:srgbClr val="757561"/>
            </a:solidFill>
            <a:prstDash val="dash"/>
          </a:ln>
          <a:effectLst/>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rot="18451854">
            <a:off x="-97004" y="4501215"/>
            <a:ext cx="1855270" cy="484748"/>
          </a:xfrm>
          <a:prstGeom prst="rect">
            <a:avLst/>
          </a:prstGeom>
          <a:noFill/>
        </p:spPr>
        <p:txBody>
          <a:bodyPr wrap="square" lIns="0" tIns="0" rIns="0" bIns="0" rtlCol="0">
            <a:spAutoFit/>
          </a:bodyPr>
          <a:lstStyle/>
          <a:p>
            <a:pPr algn="r"/>
            <a:r>
              <a:rPr lang="en-US" sz="1050" dirty="0"/>
              <a:t>Cell Interconnection </a:t>
            </a:r>
            <a:r>
              <a:rPr lang="en-US" sz="1050" dirty="0" smtClean="0"/>
              <a:t/>
            </a:r>
            <a:br>
              <a:rPr lang="en-US" sz="1050" dirty="0" smtClean="0"/>
            </a:br>
            <a:r>
              <a:rPr lang="en-US" sz="1050" dirty="0" smtClean="0"/>
              <a:t>Breakage/Cell racking/</a:t>
            </a:r>
            <a:br>
              <a:rPr lang="en-US" sz="1050" dirty="0" smtClean="0"/>
            </a:br>
            <a:r>
              <a:rPr lang="en-US" sz="1050" dirty="0" smtClean="0"/>
              <a:t>Soldering </a:t>
            </a:r>
            <a:r>
              <a:rPr lang="en-US" sz="1050" dirty="0"/>
              <a:t>Breakage</a:t>
            </a:r>
          </a:p>
        </p:txBody>
      </p:sp>
      <p:sp>
        <p:nvSpPr>
          <p:cNvPr id="80" name="TextBox 79"/>
          <p:cNvSpPr txBox="1"/>
          <p:nvPr/>
        </p:nvSpPr>
        <p:spPr>
          <a:xfrm rot="18480000">
            <a:off x="2266783" y="4173837"/>
            <a:ext cx="785384" cy="161583"/>
          </a:xfrm>
          <a:prstGeom prst="rect">
            <a:avLst/>
          </a:prstGeom>
          <a:noFill/>
        </p:spPr>
        <p:txBody>
          <a:bodyPr wrap="square" lIns="0" tIns="0" rIns="0" bIns="0" rtlCol="0">
            <a:spAutoFit/>
          </a:bodyPr>
          <a:lstStyle/>
          <a:p>
            <a:pPr algn="r"/>
            <a:r>
              <a:rPr lang="en-US" sz="1050" dirty="0"/>
              <a:t>Unknown</a:t>
            </a:r>
          </a:p>
        </p:txBody>
      </p:sp>
      <p:sp>
        <p:nvSpPr>
          <p:cNvPr id="81" name="TextBox 80"/>
          <p:cNvSpPr txBox="1"/>
          <p:nvPr/>
        </p:nvSpPr>
        <p:spPr>
          <a:xfrm rot="18480000">
            <a:off x="947157" y="4385999"/>
            <a:ext cx="1574499" cy="484748"/>
          </a:xfrm>
          <a:prstGeom prst="rect">
            <a:avLst/>
          </a:prstGeom>
          <a:noFill/>
        </p:spPr>
        <p:txBody>
          <a:bodyPr wrap="square" lIns="0" tIns="0" rIns="0" bIns="0" rtlCol="0">
            <a:spAutoFit/>
          </a:bodyPr>
          <a:lstStyle/>
          <a:p>
            <a:pPr algn="r"/>
            <a:r>
              <a:rPr lang="en-US" sz="1050" dirty="0"/>
              <a:t>Backsheet or Encapsulant Delamination</a:t>
            </a:r>
          </a:p>
        </p:txBody>
      </p:sp>
      <p:sp>
        <p:nvSpPr>
          <p:cNvPr id="82" name="Rectangle 81"/>
          <p:cNvSpPr/>
          <p:nvPr/>
        </p:nvSpPr>
        <p:spPr>
          <a:xfrm>
            <a:off x="5074636" y="1426071"/>
            <a:ext cx="2276223" cy="2077832"/>
          </a:xfrm>
          <a:prstGeom prst="rect">
            <a:avLst/>
          </a:prstGeom>
          <a:solidFill>
            <a:schemeClr val="bg1"/>
          </a:solidFill>
          <a:ln w="19050">
            <a:solidFill>
              <a:srgbClr val="757561"/>
            </a:solidFill>
            <a:miter lim="800000"/>
            <a:headEnd/>
            <a:tailEn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pic>
        <p:nvPicPr>
          <p:cNvPr id="83"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161239" y="1537357"/>
            <a:ext cx="2158702" cy="7987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4" name="TextBox 83"/>
          <p:cNvSpPr txBox="1"/>
          <p:nvPr/>
        </p:nvSpPr>
        <p:spPr>
          <a:xfrm rot="18480000">
            <a:off x="6377416" y="2602768"/>
            <a:ext cx="920621" cy="323165"/>
          </a:xfrm>
          <a:prstGeom prst="rect">
            <a:avLst/>
          </a:prstGeom>
          <a:noFill/>
        </p:spPr>
        <p:txBody>
          <a:bodyPr wrap="square" lIns="0" tIns="0" rIns="0" bIns="0" rtlCol="0">
            <a:spAutoFit/>
          </a:bodyPr>
          <a:lstStyle/>
          <a:p>
            <a:pPr algn="r"/>
            <a:r>
              <a:rPr lang="en-US" sz="1050" dirty="0"/>
              <a:t>Hot Cells</a:t>
            </a:r>
            <a:r>
              <a:rPr lang="en-US" sz="1050" dirty="0" smtClean="0"/>
              <a:t>/</a:t>
            </a:r>
            <a:br>
              <a:rPr lang="en-US" sz="1050" dirty="0" smtClean="0"/>
            </a:br>
            <a:r>
              <a:rPr lang="en-US" sz="1050" dirty="0" smtClean="0"/>
              <a:t>Brown </a:t>
            </a:r>
            <a:r>
              <a:rPr lang="en-US" sz="1050" dirty="0"/>
              <a:t>Cells</a:t>
            </a:r>
          </a:p>
        </p:txBody>
      </p:sp>
      <p:sp>
        <p:nvSpPr>
          <p:cNvPr id="85" name="TextBox 84"/>
          <p:cNvSpPr txBox="1"/>
          <p:nvPr/>
        </p:nvSpPr>
        <p:spPr>
          <a:xfrm rot="18480000">
            <a:off x="4984560" y="2773789"/>
            <a:ext cx="1234913" cy="161583"/>
          </a:xfrm>
          <a:prstGeom prst="rect">
            <a:avLst/>
          </a:prstGeom>
          <a:noFill/>
        </p:spPr>
        <p:txBody>
          <a:bodyPr wrap="square" lIns="0" tIns="0" rIns="0" bIns="0" rtlCol="0">
            <a:spAutoFit/>
          </a:bodyPr>
          <a:lstStyle/>
          <a:p>
            <a:pPr algn="r"/>
            <a:r>
              <a:rPr lang="en-US" sz="1050" dirty="0"/>
              <a:t>Glass Breakage</a:t>
            </a:r>
          </a:p>
        </p:txBody>
      </p:sp>
      <p:sp>
        <p:nvSpPr>
          <p:cNvPr id="86" name="TextBox 85"/>
          <p:cNvSpPr txBox="1"/>
          <p:nvPr/>
        </p:nvSpPr>
        <p:spPr>
          <a:xfrm rot="18480000">
            <a:off x="5407687" y="2822182"/>
            <a:ext cx="1436024" cy="323165"/>
          </a:xfrm>
          <a:prstGeom prst="rect">
            <a:avLst/>
          </a:prstGeom>
          <a:noFill/>
        </p:spPr>
        <p:txBody>
          <a:bodyPr wrap="square" lIns="0" tIns="0" rIns="0" bIns="0" rtlCol="0">
            <a:spAutoFit/>
          </a:bodyPr>
          <a:lstStyle/>
          <a:p>
            <a:pPr algn="r"/>
            <a:r>
              <a:rPr lang="en-US" sz="1050" dirty="0" smtClean="0"/>
              <a:t>Junction-box/Cables/</a:t>
            </a:r>
            <a:br>
              <a:rPr lang="en-US" sz="1050" dirty="0" smtClean="0"/>
            </a:br>
            <a:r>
              <a:rPr lang="en-US" sz="1050" dirty="0" smtClean="0"/>
              <a:t>Diode </a:t>
            </a:r>
            <a:r>
              <a:rPr lang="en-US" sz="1050" dirty="0"/>
              <a:t>Failure</a:t>
            </a:r>
          </a:p>
        </p:txBody>
      </p:sp>
      <p:sp>
        <p:nvSpPr>
          <p:cNvPr id="87" name="Rectangle 86"/>
          <p:cNvSpPr/>
          <p:nvPr/>
        </p:nvSpPr>
        <p:spPr>
          <a:xfrm>
            <a:off x="5199343" y="1535197"/>
            <a:ext cx="491255" cy="817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6010396" y="1701886"/>
            <a:ext cx="1262084" cy="14266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6011542" y="1996947"/>
            <a:ext cx="1289516" cy="14266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1706974" y="1306799"/>
            <a:ext cx="2616996" cy="369332"/>
          </a:xfrm>
          <a:prstGeom prst="rect">
            <a:avLst/>
          </a:prstGeom>
          <a:noFill/>
        </p:spPr>
        <p:txBody>
          <a:bodyPr wrap="square" rtlCol="0">
            <a:spAutoFit/>
          </a:bodyPr>
          <a:lstStyle/>
          <a:p>
            <a:r>
              <a:rPr lang="en-US" b="1" dirty="0" smtClean="0"/>
              <a:t>Panel Return Rates</a:t>
            </a:r>
            <a:r>
              <a:rPr lang="en-US" b="1" baseline="30000" dirty="0" smtClean="0">
                <a:latin typeface="Arial"/>
                <a:cs typeface="Arial"/>
              </a:rPr>
              <a:t>1</a:t>
            </a:r>
            <a:endParaRPr lang="en-US" b="1" baseline="30000" dirty="0">
              <a:latin typeface="Arial"/>
              <a:cs typeface="Arial"/>
            </a:endParaRPr>
          </a:p>
        </p:txBody>
      </p:sp>
      <p:sp>
        <p:nvSpPr>
          <p:cNvPr id="92" name="TextBox 15"/>
          <p:cNvSpPr txBox="1">
            <a:spLocks noChangeArrowheads="1"/>
          </p:cNvSpPr>
          <p:nvPr/>
        </p:nvSpPr>
        <p:spPr bwMode="auto">
          <a:xfrm>
            <a:off x="432586" y="3774501"/>
            <a:ext cx="439761"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0.00%</a:t>
            </a:r>
            <a:endParaRPr lang="en-US" sz="1200" dirty="0">
              <a:solidFill>
                <a:srgbClr val="000000"/>
              </a:solidFill>
              <a:cs typeface="Arial"/>
            </a:endParaRPr>
          </a:p>
        </p:txBody>
      </p:sp>
      <p:sp>
        <p:nvSpPr>
          <p:cNvPr id="93" name="TextBox 15"/>
          <p:cNvSpPr txBox="1">
            <a:spLocks noChangeArrowheads="1"/>
          </p:cNvSpPr>
          <p:nvPr/>
        </p:nvSpPr>
        <p:spPr bwMode="auto">
          <a:xfrm>
            <a:off x="432586" y="3429215"/>
            <a:ext cx="439761"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0.05%</a:t>
            </a:r>
            <a:endParaRPr lang="en-US" sz="1200" dirty="0">
              <a:solidFill>
                <a:srgbClr val="000000"/>
              </a:solidFill>
              <a:cs typeface="Arial"/>
            </a:endParaRPr>
          </a:p>
        </p:txBody>
      </p:sp>
      <p:sp>
        <p:nvSpPr>
          <p:cNvPr id="94" name="TextBox 15"/>
          <p:cNvSpPr txBox="1">
            <a:spLocks noChangeArrowheads="1"/>
          </p:cNvSpPr>
          <p:nvPr/>
        </p:nvSpPr>
        <p:spPr bwMode="auto">
          <a:xfrm>
            <a:off x="432586" y="3040065"/>
            <a:ext cx="439761"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0.10%</a:t>
            </a:r>
            <a:endParaRPr lang="en-US" sz="1200" dirty="0">
              <a:solidFill>
                <a:srgbClr val="000000"/>
              </a:solidFill>
              <a:cs typeface="Arial"/>
            </a:endParaRPr>
          </a:p>
        </p:txBody>
      </p:sp>
      <p:sp>
        <p:nvSpPr>
          <p:cNvPr id="95" name="TextBox 15"/>
          <p:cNvSpPr txBox="1">
            <a:spLocks noChangeArrowheads="1"/>
          </p:cNvSpPr>
          <p:nvPr/>
        </p:nvSpPr>
        <p:spPr bwMode="auto">
          <a:xfrm>
            <a:off x="432586" y="2680837"/>
            <a:ext cx="439761"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0.15%</a:t>
            </a:r>
            <a:endParaRPr lang="en-US" sz="1200" dirty="0">
              <a:solidFill>
                <a:srgbClr val="000000"/>
              </a:solidFill>
              <a:cs typeface="Arial"/>
            </a:endParaRPr>
          </a:p>
        </p:txBody>
      </p:sp>
      <p:sp>
        <p:nvSpPr>
          <p:cNvPr id="96" name="TextBox 15"/>
          <p:cNvSpPr txBox="1">
            <a:spLocks noChangeArrowheads="1"/>
          </p:cNvSpPr>
          <p:nvPr/>
        </p:nvSpPr>
        <p:spPr bwMode="auto">
          <a:xfrm>
            <a:off x="432586" y="2306877"/>
            <a:ext cx="439761"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0.20%</a:t>
            </a:r>
            <a:endParaRPr lang="en-US" sz="1200" dirty="0">
              <a:solidFill>
                <a:srgbClr val="000000"/>
              </a:solidFill>
              <a:cs typeface="Arial"/>
            </a:endParaRPr>
          </a:p>
        </p:txBody>
      </p:sp>
      <p:sp>
        <p:nvSpPr>
          <p:cNvPr id="97" name="TextBox 15"/>
          <p:cNvSpPr txBox="1">
            <a:spLocks noChangeArrowheads="1"/>
          </p:cNvSpPr>
          <p:nvPr/>
        </p:nvSpPr>
        <p:spPr bwMode="auto">
          <a:xfrm>
            <a:off x="432586" y="1932193"/>
            <a:ext cx="439761"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0.25%</a:t>
            </a:r>
            <a:endParaRPr lang="en-US" sz="1200" dirty="0">
              <a:solidFill>
                <a:srgbClr val="000000"/>
              </a:solidFill>
              <a:cs typeface="Arial"/>
            </a:endParaRPr>
          </a:p>
        </p:txBody>
      </p:sp>
      <p:sp>
        <p:nvSpPr>
          <p:cNvPr id="98" name="TextBox 15"/>
          <p:cNvSpPr txBox="1">
            <a:spLocks noChangeArrowheads="1"/>
          </p:cNvSpPr>
          <p:nvPr/>
        </p:nvSpPr>
        <p:spPr bwMode="auto">
          <a:xfrm>
            <a:off x="432586" y="1564568"/>
            <a:ext cx="439761"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0.30%</a:t>
            </a:r>
            <a:endParaRPr lang="en-US" sz="1200" dirty="0">
              <a:solidFill>
                <a:srgbClr val="000000"/>
              </a:solidFill>
              <a:cs typeface="Arial"/>
            </a:endParaRPr>
          </a:p>
        </p:txBody>
      </p:sp>
      <p:sp>
        <p:nvSpPr>
          <p:cNvPr id="99" name="TextBox 15"/>
          <p:cNvSpPr txBox="1">
            <a:spLocks noChangeArrowheads="1"/>
          </p:cNvSpPr>
          <p:nvPr/>
        </p:nvSpPr>
        <p:spPr bwMode="auto">
          <a:xfrm>
            <a:off x="5250837" y="2198360"/>
            <a:ext cx="439761"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0.00%</a:t>
            </a:r>
            <a:endParaRPr lang="en-US" sz="1200" dirty="0">
              <a:solidFill>
                <a:srgbClr val="000000"/>
              </a:solidFill>
              <a:cs typeface="Arial"/>
            </a:endParaRPr>
          </a:p>
        </p:txBody>
      </p:sp>
      <p:sp>
        <p:nvSpPr>
          <p:cNvPr id="100" name="TextBox 15"/>
          <p:cNvSpPr txBox="1">
            <a:spLocks noChangeArrowheads="1"/>
          </p:cNvSpPr>
          <p:nvPr/>
        </p:nvSpPr>
        <p:spPr bwMode="auto">
          <a:xfrm>
            <a:off x="5251511" y="1868285"/>
            <a:ext cx="439761"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0.01%</a:t>
            </a:r>
            <a:endParaRPr lang="en-US" sz="1200" dirty="0">
              <a:solidFill>
                <a:srgbClr val="000000"/>
              </a:solidFill>
              <a:cs typeface="Arial"/>
            </a:endParaRPr>
          </a:p>
        </p:txBody>
      </p:sp>
      <p:sp>
        <p:nvSpPr>
          <p:cNvPr id="101" name="TextBox 15"/>
          <p:cNvSpPr txBox="1">
            <a:spLocks noChangeArrowheads="1"/>
          </p:cNvSpPr>
          <p:nvPr/>
        </p:nvSpPr>
        <p:spPr bwMode="auto">
          <a:xfrm>
            <a:off x="5265934" y="1510723"/>
            <a:ext cx="439761" cy="166199"/>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dirty="0" smtClean="0">
                <a:solidFill>
                  <a:srgbClr val="000000"/>
                </a:solidFill>
                <a:cs typeface="Arial"/>
              </a:rPr>
              <a:t>0.02%</a:t>
            </a:r>
            <a:endParaRPr lang="en-US" sz="1200" dirty="0">
              <a:solidFill>
                <a:srgbClr val="000000"/>
              </a:solidFill>
              <a:cs typeface="Arial"/>
            </a:endParaRPr>
          </a:p>
        </p:txBody>
      </p:sp>
    </p:spTree>
    <p:extLst>
      <p:ext uri="{BB962C8B-B14F-4D97-AF65-F5344CB8AC3E}">
        <p14:creationId xmlns="" xmlns:p14="http://schemas.microsoft.com/office/powerpoint/2010/main" val="11267944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Global Quality Survey</a:t>
            </a:r>
            <a:endParaRPr lang="en-US" dirty="0"/>
          </a:p>
        </p:txBody>
      </p:sp>
      <p:sp>
        <p:nvSpPr>
          <p:cNvPr id="41" name="Text Placeholder 3"/>
          <p:cNvSpPr>
            <a:spLocks noGrp="1"/>
          </p:cNvSpPr>
          <p:nvPr>
            <p:ph type="body" idx="11"/>
          </p:nvPr>
        </p:nvSpPr>
        <p:spPr>
          <a:xfrm>
            <a:off x="-138745" y="5511959"/>
            <a:ext cx="6804721" cy="811212"/>
          </a:xfrm>
        </p:spPr>
        <p:txBody>
          <a:bodyPr>
            <a:noAutofit/>
          </a:bodyPr>
          <a:lstStyle/>
          <a:p>
            <a:pPr marL="0" indent="0">
              <a:buNone/>
            </a:pPr>
            <a:r>
              <a:rPr lang="en-US" sz="2000" b="1" dirty="0">
                <a:solidFill>
                  <a:srgbClr val="000000"/>
                </a:solidFill>
                <a:cs typeface="Arial"/>
              </a:rPr>
              <a:t>SunPower is globally recognized as a </a:t>
            </a:r>
            <a:r>
              <a:rPr lang="en-US" sz="2000" b="1" dirty="0" smtClean="0">
                <a:solidFill>
                  <a:srgbClr val="000000"/>
                </a:solidFill>
                <a:cs typeface="Arial"/>
              </a:rPr>
              <a:t>quality </a:t>
            </a:r>
            <a:r>
              <a:rPr lang="en-US" sz="2000" b="1" dirty="0">
                <a:solidFill>
                  <a:srgbClr val="000000"/>
                </a:solidFill>
                <a:cs typeface="Arial"/>
              </a:rPr>
              <a:t>leader by industry experts</a:t>
            </a:r>
          </a:p>
        </p:txBody>
      </p:sp>
      <p:sp>
        <p:nvSpPr>
          <p:cNvPr id="21" name="Text Box 15"/>
          <p:cNvSpPr txBox="1">
            <a:spLocks noChangeArrowheads="1"/>
          </p:cNvSpPr>
          <p:nvPr/>
        </p:nvSpPr>
        <p:spPr bwMode="auto">
          <a:xfrm>
            <a:off x="9559636" y="5857875"/>
            <a:ext cx="2629189" cy="600075"/>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smtClean="0">
                <a:cs typeface="Arial" panose="020B0604020202020204" pitchFamily="34" charset="0"/>
              </a:rPr>
              <a:t>1 </a:t>
            </a:r>
            <a:r>
              <a:rPr lang="en-US" baseline="0" dirty="0" smtClean="0">
                <a:cs typeface="Arial" panose="020B0604020202020204" pitchFamily="34" charset="0"/>
              </a:rPr>
              <a:t>Gilligan</a:t>
            </a:r>
            <a:r>
              <a:rPr lang="en-US" baseline="0" dirty="0">
                <a:cs typeface="Arial" panose="020B0604020202020204" pitchFamily="34" charset="0"/>
              </a:rPr>
              <a:t>, C., et al.  2014 </a:t>
            </a:r>
            <a:r>
              <a:rPr lang="en-US" i="1" baseline="0" dirty="0">
                <a:cs typeface="Arial" panose="020B0604020202020204" pitchFamily="34" charset="0"/>
              </a:rPr>
              <a:t>PV Module Customer Insight Survey</a:t>
            </a:r>
            <a:r>
              <a:rPr lang="en-US" baseline="0" dirty="0">
                <a:cs typeface="Arial" panose="020B0604020202020204" pitchFamily="34" charset="0"/>
              </a:rPr>
              <a:t>.  IHS Consulting.</a:t>
            </a:r>
          </a:p>
          <a:p>
            <a:pPr marL="0" indent="0"/>
            <a:r>
              <a:rPr lang="en-US" baseline="0" dirty="0"/>
              <a:t>All trademarks or logos are the properties </a:t>
            </a:r>
            <a:r>
              <a:rPr lang="en-US" baseline="0" dirty="0" smtClean="0"/>
              <a:t/>
            </a:r>
            <a:br>
              <a:rPr lang="en-US" baseline="0" dirty="0" smtClean="0"/>
            </a:br>
            <a:r>
              <a:rPr lang="en-US" baseline="0" dirty="0" smtClean="0"/>
              <a:t>of their </a:t>
            </a:r>
            <a:r>
              <a:rPr lang="en-US" baseline="0" dirty="0"/>
              <a:t>respective owners.</a:t>
            </a:r>
          </a:p>
        </p:txBody>
      </p:sp>
      <p:sp>
        <p:nvSpPr>
          <p:cNvPr id="36" name="Rectangle 9"/>
          <p:cNvSpPr txBox="1">
            <a:spLocks noChangeArrowheads="1"/>
          </p:cNvSpPr>
          <p:nvPr/>
        </p:nvSpPr>
        <p:spPr>
          <a:xfrm>
            <a:off x="889469" y="2185416"/>
            <a:ext cx="9754147" cy="3237484"/>
          </a:xfrm>
          <a:prstGeom prst="rect">
            <a:avLst/>
          </a:prstGeom>
          <a:noFill/>
        </p:spPr>
        <p:txBody>
          <a:bodyPr lIns="0" rIns="0"/>
          <a:lstStyle/>
          <a:p>
            <a:pPr marL="228600" indent="-228600" defTabSz="820738">
              <a:spcAft>
                <a:spcPts val="1000"/>
              </a:spcAft>
              <a:buFont typeface="Arial"/>
              <a:buChar char="•"/>
            </a:pPr>
            <a:r>
              <a:rPr lang="en-US" dirty="0">
                <a:solidFill>
                  <a:prstClr val="black"/>
                </a:solidFill>
                <a:cs typeface="Arial"/>
              </a:rPr>
              <a:t>IHS is a 50 year old company that provides critical information to key decision makers</a:t>
            </a:r>
          </a:p>
          <a:p>
            <a:pPr marL="228600" indent="-228600" defTabSz="820738">
              <a:spcAft>
                <a:spcPts val="1000"/>
              </a:spcAft>
              <a:buFont typeface="Arial"/>
              <a:buChar char="•"/>
            </a:pPr>
            <a:r>
              <a:rPr lang="en-US" dirty="0">
                <a:solidFill>
                  <a:prstClr val="black"/>
                </a:solidFill>
                <a:cs typeface="Arial"/>
              </a:rPr>
              <a:t>Global EPC and system integrators, distributors, and installers were surveyed on buying preferences, brands, and panel suppliers.  </a:t>
            </a:r>
          </a:p>
          <a:p>
            <a:pPr marL="228600" indent="-228600" defTabSz="820738">
              <a:spcAft>
                <a:spcPts val="1000"/>
              </a:spcAft>
              <a:buFont typeface="Arial"/>
              <a:buChar char="•"/>
            </a:pPr>
            <a:r>
              <a:rPr lang="en-US" dirty="0">
                <a:solidFill>
                  <a:prstClr val="black"/>
                </a:solidFill>
                <a:cs typeface="Arial"/>
              </a:rPr>
              <a:t>These experts from over 30 countries rated SunPower</a:t>
            </a:r>
            <a:r>
              <a:rPr lang="en-US" baseline="30000" dirty="0">
                <a:solidFill>
                  <a:prstClr val="black"/>
                </a:solidFill>
                <a:cs typeface="Arial"/>
              </a:rPr>
              <a:t>1</a:t>
            </a:r>
          </a:p>
          <a:p>
            <a:pPr marL="228600" indent="-228600" defTabSz="820738">
              <a:spcAft>
                <a:spcPts val="1000"/>
              </a:spcAft>
            </a:pPr>
            <a:r>
              <a:rPr lang="en-US" b="1" dirty="0">
                <a:solidFill>
                  <a:prstClr val="black"/>
                </a:solidFill>
                <a:cs typeface="Arial"/>
              </a:rPr>
              <a:t> </a:t>
            </a:r>
            <a:r>
              <a:rPr lang="en-US" b="1" dirty="0" smtClean="0">
                <a:solidFill>
                  <a:prstClr val="black"/>
                </a:solidFill>
                <a:cs typeface="Arial"/>
              </a:rPr>
              <a:t>    #</a:t>
            </a:r>
            <a:r>
              <a:rPr lang="en-US" b="1" dirty="0">
                <a:solidFill>
                  <a:prstClr val="black"/>
                </a:solidFill>
                <a:cs typeface="Arial"/>
              </a:rPr>
              <a:t>1 in Panel Quality</a:t>
            </a:r>
          </a:p>
          <a:p>
            <a:pPr marL="228600" indent="-228600" defTabSz="820738">
              <a:spcAft>
                <a:spcPts val="1000"/>
              </a:spcAft>
            </a:pPr>
            <a:r>
              <a:rPr lang="en-US" b="1" dirty="0" smtClean="0">
                <a:solidFill>
                  <a:prstClr val="black"/>
                </a:solidFill>
                <a:cs typeface="Arial"/>
              </a:rPr>
              <a:t>     #1 </a:t>
            </a:r>
            <a:r>
              <a:rPr lang="en-US" b="1" dirty="0">
                <a:solidFill>
                  <a:prstClr val="black"/>
                </a:solidFill>
                <a:cs typeface="Arial"/>
              </a:rPr>
              <a:t>Most Requested Brand</a:t>
            </a:r>
          </a:p>
          <a:p>
            <a:pPr marL="228600" indent="-228600" defTabSz="820738">
              <a:spcAft>
                <a:spcPts val="1000"/>
              </a:spcAft>
              <a:buFont typeface="Arial"/>
              <a:buChar char="•"/>
            </a:pPr>
            <a:r>
              <a:rPr lang="en-US" dirty="0">
                <a:solidFill>
                  <a:prstClr val="black"/>
                </a:solidFill>
                <a:cs typeface="Arial"/>
              </a:rPr>
              <a:t>Module reliability and high quality were ranked as the two most important attributes when selecting a panel</a:t>
            </a:r>
          </a:p>
        </p:txBody>
      </p:sp>
      <p:pic>
        <p:nvPicPr>
          <p:cNvPr id="37" name="Picture 4" descr="Item 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3205" y="1022350"/>
            <a:ext cx="2286000" cy="1047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294107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5plus_2012_small.jpg"/>
          <p:cNvPicPr>
            <a:picLocks noChangeAspect="1"/>
          </p:cNvPicPr>
          <p:nvPr/>
        </p:nvPicPr>
        <p:blipFill rotWithShape="1">
          <a:blip r:embed="rId3" cstate="print"/>
          <a:srcRect t="14172" b="26695"/>
          <a:stretch/>
        </p:blipFill>
        <p:spPr>
          <a:xfrm>
            <a:off x="1291805" y="1178820"/>
            <a:ext cx="1784737" cy="850392"/>
          </a:xfrm>
          <a:prstGeom prst="rect">
            <a:avLst/>
          </a:prstGeom>
        </p:spPr>
      </p:pic>
      <p:sp>
        <p:nvSpPr>
          <p:cNvPr id="2" name="Title 1"/>
          <p:cNvSpPr>
            <a:spLocks noGrp="1"/>
          </p:cNvSpPr>
          <p:nvPr>
            <p:ph type="title"/>
          </p:nvPr>
        </p:nvSpPr>
        <p:spPr/>
        <p:txBody>
          <a:bodyPr>
            <a:normAutofit/>
          </a:bodyPr>
          <a:lstStyle/>
          <a:p>
            <a:r>
              <a:rPr lang="en-US" dirty="0" smtClean="0"/>
              <a:t>Third-Party Reliability Testing</a:t>
            </a:r>
            <a:endParaRPr lang="en-US" dirty="0"/>
          </a:p>
        </p:txBody>
      </p:sp>
      <p:sp>
        <p:nvSpPr>
          <p:cNvPr id="41" name="Text Placeholder 3"/>
          <p:cNvSpPr>
            <a:spLocks noGrp="1"/>
          </p:cNvSpPr>
          <p:nvPr>
            <p:ph type="body" idx="11"/>
          </p:nvPr>
        </p:nvSpPr>
        <p:spPr>
          <a:xfrm>
            <a:off x="-138745" y="5511959"/>
            <a:ext cx="6960169" cy="811212"/>
          </a:xfrm>
        </p:spPr>
        <p:txBody>
          <a:bodyPr>
            <a:noAutofit/>
          </a:bodyPr>
          <a:lstStyle/>
          <a:p>
            <a:pPr marL="0" indent="0">
              <a:buNone/>
            </a:pPr>
            <a:r>
              <a:rPr lang="en-US" sz="2000" b="1" dirty="0">
                <a:solidFill>
                  <a:srgbClr val="000000"/>
                </a:solidFill>
                <a:cs typeface="Arial"/>
              </a:rPr>
              <a:t>SunPower earned the toughest certificate, with an average power drop of 0% across all panels</a:t>
            </a:r>
            <a:r>
              <a:rPr lang="en-US" sz="2000" b="1" baseline="30000" dirty="0">
                <a:solidFill>
                  <a:srgbClr val="000000"/>
                </a:solidFill>
                <a:cs typeface="Arial"/>
              </a:rPr>
              <a:t>1</a:t>
            </a:r>
          </a:p>
        </p:txBody>
      </p:sp>
      <p:sp>
        <p:nvSpPr>
          <p:cNvPr id="21" name="Text Box 15"/>
          <p:cNvSpPr txBox="1">
            <a:spLocks noChangeArrowheads="1"/>
          </p:cNvSpPr>
          <p:nvPr/>
        </p:nvSpPr>
        <p:spPr bwMode="auto">
          <a:xfrm>
            <a:off x="9559636" y="5861304"/>
            <a:ext cx="2629189" cy="614935"/>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cs typeface="Arial" panose="020B0604020202020204" pitchFamily="34" charset="0"/>
              </a:rPr>
              <a:t>1</a:t>
            </a:r>
            <a:r>
              <a:rPr lang="en-US" baseline="0" dirty="0">
                <a:cs typeface="Arial" panose="020B0604020202020204" pitchFamily="34" charset="0"/>
              </a:rPr>
              <a:t> </a:t>
            </a:r>
            <a:r>
              <a:rPr lang="en-US" baseline="0" dirty="0" smtClean="0">
                <a:cs typeface="Arial" panose="020B0604020202020204" pitchFamily="34" charset="0"/>
              </a:rPr>
              <a:t>Atlas </a:t>
            </a:r>
            <a:r>
              <a:rPr lang="en-US" baseline="0" dirty="0">
                <a:cs typeface="Arial" panose="020B0604020202020204" pitchFamily="34" charset="0"/>
              </a:rPr>
              <a:t>25+ Certificate, Apr 2013.  0% power drop relative to the non-stress-tested control </a:t>
            </a:r>
            <a:r>
              <a:rPr lang="en-US" baseline="0" dirty="0" smtClean="0">
                <a:cs typeface="Arial" panose="020B0604020202020204" pitchFamily="34" charset="0"/>
              </a:rPr>
              <a:t>panel</a:t>
            </a:r>
            <a:r>
              <a:rPr lang="en-US" baseline="0" dirty="0">
                <a:cs typeface="Arial" panose="020B0604020202020204" pitchFamily="34" charset="0"/>
              </a:rPr>
              <a:t>.  </a:t>
            </a:r>
            <a:endParaRPr lang="en-US" baseline="0" dirty="0" smtClean="0">
              <a:cs typeface="Arial" panose="020B0604020202020204" pitchFamily="34" charset="0"/>
            </a:endParaRPr>
          </a:p>
          <a:p>
            <a:pPr marL="0" indent="0"/>
            <a:r>
              <a:rPr lang="en-US" baseline="0" dirty="0" smtClean="0">
                <a:cs typeface="Arial" panose="020B0604020202020204" pitchFamily="34" charset="0"/>
              </a:rPr>
              <a:t>All </a:t>
            </a:r>
            <a:r>
              <a:rPr lang="en-US" baseline="0" dirty="0">
                <a:cs typeface="Arial" panose="020B0604020202020204" pitchFamily="34" charset="0"/>
              </a:rPr>
              <a:t>trademarks or logos are the </a:t>
            </a:r>
            <a:r>
              <a:rPr lang="en-US" baseline="0" dirty="0" smtClean="0">
                <a:cs typeface="Arial" panose="020B0604020202020204" pitchFamily="34" charset="0"/>
              </a:rPr>
              <a:t>properties </a:t>
            </a:r>
            <a:br>
              <a:rPr lang="en-US" baseline="0" dirty="0" smtClean="0">
                <a:cs typeface="Arial" panose="020B0604020202020204" pitchFamily="34" charset="0"/>
              </a:rPr>
            </a:br>
            <a:r>
              <a:rPr lang="en-US" baseline="0" dirty="0" smtClean="0">
                <a:cs typeface="Arial" panose="020B0604020202020204" pitchFamily="34" charset="0"/>
              </a:rPr>
              <a:t>of </a:t>
            </a:r>
            <a:r>
              <a:rPr lang="en-US" baseline="0" dirty="0">
                <a:cs typeface="Arial" panose="020B0604020202020204" pitchFamily="34" charset="0"/>
              </a:rPr>
              <a:t>their respective owners.</a:t>
            </a:r>
          </a:p>
        </p:txBody>
      </p:sp>
      <p:sp>
        <p:nvSpPr>
          <p:cNvPr id="36" name="Rectangle 9"/>
          <p:cNvSpPr txBox="1">
            <a:spLocks noChangeArrowheads="1"/>
          </p:cNvSpPr>
          <p:nvPr/>
        </p:nvSpPr>
        <p:spPr>
          <a:xfrm>
            <a:off x="880325" y="2185416"/>
            <a:ext cx="9867261" cy="3237484"/>
          </a:xfrm>
          <a:prstGeom prst="rect">
            <a:avLst/>
          </a:prstGeom>
          <a:noFill/>
        </p:spPr>
        <p:txBody>
          <a:bodyPr lIns="0" rIns="0"/>
          <a:lstStyle/>
          <a:p>
            <a:pPr marL="228600" indent="-228600" defTabSz="820738">
              <a:spcAft>
                <a:spcPts val="1000"/>
              </a:spcAft>
              <a:buFont typeface="Arial"/>
              <a:buChar char="•"/>
            </a:pPr>
            <a:r>
              <a:rPr lang="en-US" dirty="0">
                <a:solidFill>
                  <a:prstClr val="black"/>
                </a:solidFill>
                <a:cs typeface="Arial"/>
              </a:rPr>
              <a:t>Atlas, a subsidiary of </a:t>
            </a:r>
            <a:r>
              <a:rPr lang="en-US" dirty="0" err="1">
                <a:solidFill>
                  <a:prstClr val="black"/>
                </a:solidFill>
                <a:cs typeface="Arial"/>
              </a:rPr>
              <a:t>Ametek</a:t>
            </a:r>
            <a:r>
              <a:rPr lang="en-US" dirty="0">
                <a:solidFill>
                  <a:prstClr val="black"/>
                </a:solidFill>
                <a:cs typeface="Arial"/>
              </a:rPr>
              <a:t>, has been the leader in durability testing of materials for more than 90 years, and developed the “Atlas 25+ Comprehensive PV Durability Testing Certificate” </a:t>
            </a:r>
          </a:p>
          <a:p>
            <a:pPr marL="228600" indent="-228600" defTabSz="820738">
              <a:spcAft>
                <a:spcPts val="1000"/>
              </a:spcAft>
              <a:buFont typeface="Arial"/>
              <a:buChar char="•"/>
            </a:pPr>
            <a:r>
              <a:rPr lang="en-US" dirty="0">
                <a:solidFill>
                  <a:prstClr val="black"/>
                </a:solidFill>
                <a:cs typeface="Arial"/>
              </a:rPr>
              <a:t>This testing also qualified for the “SGS Performance Tested” Certificate.</a:t>
            </a:r>
          </a:p>
          <a:p>
            <a:pPr marL="228600" indent="-228600" defTabSz="820738">
              <a:spcAft>
                <a:spcPts val="1000"/>
              </a:spcAft>
              <a:buFont typeface="Arial"/>
              <a:buChar char="•"/>
            </a:pPr>
            <a:r>
              <a:rPr lang="en-US" dirty="0">
                <a:solidFill>
                  <a:prstClr val="black"/>
                </a:solidFill>
                <a:cs typeface="Arial"/>
              </a:rPr>
              <a:t>3 panels tested per manufacturer: Salt Spray Corrosion, Humidity-Freeze cycling, Solar-Thermal Humidity-Freeze Cycling. </a:t>
            </a:r>
          </a:p>
        </p:txBody>
      </p:sp>
      <p:pic>
        <p:nvPicPr>
          <p:cNvPr id="7" name="Picture 6" descr="ametek-logo.gif"/>
          <p:cNvPicPr>
            <a:picLocks noChangeAspect="1"/>
          </p:cNvPicPr>
          <p:nvPr/>
        </p:nvPicPr>
        <p:blipFill>
          <a:blip r:embed="rId4" cstate="print"/>
          <a:stretch>
            <a:fillRect/>
          </a:stretch>
        </p:blipFill>
        <p:spPr>
          <a:xfrm>
            <a:off x="3621413" y="1306432"/>
            <a:ext cx="1997119" cy="59516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084867" y="1109673"/>
            <a:ext cx="1932434" cy="988687"/>
          </a:xfrm>
          <a:prstGeom prst="rect">
            <a:avLst/>
          </a:prstGeom>
        </p:spPr>
      </p:pic>
    </p:spTree>
    <p:extLst>
      <p:ext uri="{BB962C8B-B14F-4D97-AF65-F5344CB8AC3E}">
        <p14:creationId xmlns="" xmlns:p14="http://schemas.microsoft.com/office/powerpoint/2010/main" val="42921817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Third-Party Reliability Testing</a:t>
            </a:r>
            <a:endParaRPr lang="en-US" dirty="0"/>
          </a:p>
        </p:txBody>
      </p:sp>
      <p:sp>
        <p:nvSpPr>
          <p:cNvPr id="41" name="Text Placeholder 3"/>
          <p:cNvSpPr>
            <a:spLocks noGrp="1"/>
          </p:cNvSpPr>
          <p:nvPr>
            <p:ph type="body" idx="11"/>
          </p:nvPr>
        </p:nvSpPr>
        <p:spPr>
          <a:xfrm>
            <a:off x="-138745" y="5511959"/>
            <a:ext cx="6960169" cy="811212"/>
          </a:xfrm>
        </p:spPr>
        <p:txBody>
          <a:bodyPr>
            <a:noAutofit/>
          </a:bodyPr>
          <a:lstStyle/>
          <a:p>
            <a:pPr marL="0" indent="0">
              <a:buNone/>
            </a:pPr>
            <a:r>
              <a:rPr lang="en-US" sz="2000" b="1" dirty="0">
                <a:solidFill>
                  <a:srgbClr val="000000"/>
                </a:solidFill>
                <a:cs typeface="Arial"/>
              </a:rPr>
              <a:t>SunPower panels came out #1, with an average power drop of 1.3% across all panels</a:t>
            </a:r>
            <a:r>
              <a:rPr lang="en-US" sz="2000" b="1" baseline="30000" dirty="0">
                <a:solidFill>
                  <a:srgbClr val="000000"/>
                </a:solidFill>
                <a:cs typeface="Arial"/>
              </a:rPr>
              <a:t>1 </a:t>
            </a:r>
          </a:p>
        </p:txBody>
      </p:sp>
      <p:sp>
        <p:nvSpPr>
          <p:cNvPr id="21" name="Text Box 15"/>
          <p:cNvSpPr txBox="1">
            <a:spLocks noChangeArrowheads="1"/>
          </p:cNvSpPr>
          <p:nvPr/>
        </p:nvSpPr>
        <p:spPr bwMode="auto">
          <a:xfrm>
            <a:off x="9559636" y="5358384"/>
            <a:ext cx="2629189" cy="1099567"/>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cs typeface="Arial" panose="020B0604020202020204" pitchFamily="34" charset="0"/>
              </a:rPr>
              <a:t>1</a:t>
            </a:r>
            <a:r>
              <a:rPr lang="en-US" baseline="0" dirty="0">
                <a:cs typeface="Arial" panose="020B0604020202020204" pitchFamily="34" charset="0"/>
              </a:rPr>
              <a:t> Meakin, D. H., et al. (2013). Fraunhofer PV Durability Initiative for Solar Modules.  Photovoltaics International, 77–87.</a:t>
            </a:r>
          </a:p>
          <a:p>
            <a:r>
              <a:rPr lang="en-US" dirty="0">
                <a:cs typeface="Arial" panose="020B0604020202020204" pitchFamily="34" charset="0"/>
              </a:rPr>
              <a:t>2</a:t>
            </a:r>
            <a:r>
              <a:rPr lang="en-US" baseline="0" dirty="0">
                <a:cs typeface="Arial" panose="020B0604020202020204" pitchFamily="34" charset="0"/>
              </a:rPr>
              <a:t> Ferrara, C., et al. (2014). Fraunhofer PV Durability Initiative for solar modules: Part 2.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Photovoltaics </a:t>
            </a:r>
            <a:r>
              <a:rPr lang="en-US" baseline="0" dirty="0">
                <a:cs typeface="Arial" panose="020B0604020202020204" pitchFamily="34" charset="0"/>
              </a:rPr>
              <a:t>International, 77–85.</a:t>
            </a:r>
          </a:p>
          <a:p>
            <a:pPr marL="0" indent="0"/>
            <a:r>
              <a:rPr lang="en-US" baseline="0" dirty="0">
                <a:cs typeface="Arial" panose="020B0604020202020204" pitchFamily="34" charset="0"/>
              </a:rPr>
              <a:t>All trademarks or logos are the properties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of </a:t>
            </a:r>
            <a:r>
              <a:rPr lang="en-US" baseline="0" dirty="0">
                <a:cs typeface="Arial" panose="020B0604020202020204" pitchFamily="34" charset="0"/>
              </a:rPr>
              <a:t>their respective owners.</a:t>
            </a:r>
          </a:p>
        </p:txBody>
      </p:sp>
      <p:sp>
        <p:nvSpPr>
          <p:cNvPr id="36" name="Rectangle 9"/>
          <p:cNvSpPr txBox="1">
            <a:spLocks noChangeArrowheads="1"/>
          </p:cNvSpPr>
          <p:nvPr/>
        </p:nvSpPr>
        <p:spPr>
          <a:xfrm>
            <a:off x="880326" y="1764233"/>
            <a:ext cx="7744690" cy="3740963"/>
          </a:xfrm>
          <a:prstGeom prst="rect">
            <a:avLst/>
          </a:prstGeom>
          <a:noFill/>
        </p:spPr>
        <p:txBody>
          <a:bodyPr lIns="0" rIns="0"/>
          <a:lstStyle/>
          <a:p>
            <a:pPr marL="228600" indent="-228600" defTabSz="820738">
              <a:spcAft>
                <a:spcPts val="1000"/>
              </a:spcAft>
              <a:buFont typeface="Arial"/>
              <a:buChar char="•"/>
            </a:pPr>
            <a:r>
              <a:rPr lang="en-US" sz="1600" dirty="0" smtClean="0">
                <a:solidFill>
                  <a:prstClr val="black"/>
                </a:solidFill>
                <a:cs typeface="Arial"/>
              </a:rPr>
              <a:t>Fraunhofer is one of the world’s largest organizations for applied research, with a staff of more than 20,000 people and an annual research budget exceeding $2 billion.  It is world-renowned for its expertise in solar power technology. </a:t>
            </a:r>
          </a:p>
          <a:p>
            <a:pPr marL="228600" indent="-228600" defTabSz="820738">
              <a:spcAft>
                <a:spcPts val="1000"/>
              </a:spcAft>
              <a:buFont typeface="Arial"/>
              <a:buChar char="•"/>
            </a:pPr>
            <a:r>
              <a:rPr lang="en-US" sz="1600" dirty="0" smtClean="0">
                <a:solidFill>
                  <a:prstClr val="black"/>
                </a:solidFill>
                <a:cs typeface="Arial"/>
              </a:rPr>
              <a:t>Fraunhofer </a:t>
            </a:r>
            <a:r>
              <a:rPr lang="en-US" sz="1600" dirty="0">
                <a:solidFill>
                  <a:prstClr val="black"/>
                </a:solidFill>
                <a:cs typeface="Arial"/>
              </a:rPr>
              <a:t>CSE selected 5 of the top 8 silicon PV manufacturers’ panels to rank based on their </a:t>
            </a:r>
            <a:r>
              <a:rPr lang="en-US" sz="1600" dirty="0" smtClean="0">
                <a:solidFill>
                  <a:prstClr val="black"/>
                </a:solidFill>
                <a:cs typeface="Arial"/>
              </a:rPr>
              <a:t>reliability </a:t>
            </a:r>
            <a:r>
              <a:rPr lang="en-US" sz="1600" dirty="0">
                <a:solidFill>
                  <a:prstClr val="black"/>
                </a:solidFill>
                <a:cs typeface="Arial"/>
              </a:rPr>
              <a:t>… SunPower and 4 others (anonymous to </a:t>
            </a:r>
            <a:r>
              <a:rPr lang="en-US" sz="1600" dirty="0" smtClean="0">
                <a:solidFill>
                  <a:prstClr val="black"/>
                </a:solidFill>
                <a:cs typeface="Arial"/>
              </a:rPr>
              <a:t>participants)</a:t>
            </a:r>
            <a:endParaRPr lang="en-US" sz="1600" dirty="0">
              <a:solidFill>
                <a:prstClr val="black"/>
              </a:solidFill>
              <a:cs typeface="Arial"/>
            </a:endParaRPr>
          </a:p>
          <a:p>
            <a:pPr marL="228600" indent="-228600" defTabSz="820738">
              <a:spcAft>
                <a:spcPts val="1000"/>
              </a:spcAft>
              <a:buFont typeface="Arial"/>
              <a:buChar char="•"/>
            </a:pPr>
            <a:r>
              <a:rPr lang="en-US" sz="1600" dirty="0">
                <a:solidFill>
                  <a:prstClr val="black"/>
                </a:solidFill>
                <a:cs typeface="Arial"/>
              </a:rPr>
              <a:t>20 panels per manufacturer were purchased directly by Fraunhofer either from </a:t>
            </a:r>
            <a:r>
              <a:rPr lang="en-US" sz="1600" dirty="0" smtClean="0">
                <a:solidFill>
                  <a:prstClr val="black"/>
                </a:solidFill>
                <a:cs typeface="Arial"/>
              </a:rPr>
              <a:t>distributors </a:t>
            </a:r>
            <a:r>
              <a:rPr lang="en-US" sz="1600" dirty="0">
                <a:solidFill>
                  <a:prstClr val="black"/>
                </a:solidFill>
                <a:cs typeface="Arial"/>
              </a:rPr>
              <a:t>or on the open </a:t>
            </a:r>
            <a:r>
              <a:rPr lang="en-US" sz="1600" dirty="0" smtClean="0">
                <a:solidFill>
                  <a:prstClr val="black"/>
                </a:solidFill>
                <a:cs typeface="Arial"/>
              </a:rPr>
              <a:t>market </a:t>
            </a:r>
          </a:p>
          <a:p>
            <a:pPr marL="228600" indent="-228600" defTabSz="820738">
              <a:spcAft>
                <a:spcPts val="1000"/>
              </a:spcAft>
              <a:buFont typeface="Arial"/>
              <a:buChar char="•"/>
            </a:pPr>
            <a:r>
              <a:rPr lang="en-US" sz="1600" dirty="0" smtClean="0">
                <a:solidFill>
                  <a:prstClr val="black"/>
                </a:solidFill>
                <a:cs typeface="Arial"/>
              </a:rPr>
              <a:t>The </a:t>
            </a:r>
            <a:r>
              <a:rPr lang="en-US" sz="1600" dirty="0">
                <a:solidFill>
                  <a:prstClr val="black"/>
                </a:solidFill>
                <a:cs typeface="Arial"/>
              </a:rPr>
              <a:t>PDVI Test Protocol included:  PID testing (damp heat exposure with bias), temperature cycling, humidity-freeze cycling, ultra-violet light exposure, static and cyclic mechanical load testing  </a:t>
            </a:r>
          </a:p>
          <a:p>
            <a:pPr marL="228600" indent="-228600" defTabSz="820738">
              <a:spcAft>
                <a:spcPts val="1000"/>
              </a:spcAft>
              <a:buFont typeface="Arial"/>
              <a:buChar char="•"/>
            </a:pPr>
            <a:r>
              <a:rPr lang="en-US" sz="1600" dirty="0">
                <a:solidFill>
                  <a:prstClr val="black"/>
                </a:solidFill>
                <a:cs typeface="Arial"/>
              </a:rPr>
              <a:t>In 2013, three more panels were tested - SunPower maintained its leadership with 6 times less power loss</a:t>
            </a:r>
            <a:r>
              <a:rPr lang="en-US" sz="1600" baseline="30000" dirty="0">
                <a:solidFill>
                  <a:prstClr val="black"/>
                </a:solidFill>
                <a:cs typeface="Arial"/>
              </a:rPr>
              <a:t>2</a:t>
            </a:r>
          </a:p>
        </p:txBody>
      </p:sp>
      <p:pic>
        <p:nvPicPr>
          <p:cNvPr id="10" name="Picture 9" descr="logo-fraunhofer.gif"/>
          <p:cNvPicPr>
            <a:picLocks noChangeAspect="1"/>
          </p:cNvPicPr>
          <p:nvPr/>
        </p:nvPicPr>
        <p:blipFill>
          <a:blip r:embed="rId3" cstate="print"/>
          <a:stretch>
            <a:fillRect/>
          </a:stretch>
        </p:blipFill>
        <p:spPr>
          <a:xfrm>
            <a:off x="1082534" y="1146048"/>
            <a:ext cx="3226379" cy="517601"/>
          </a:xfrm>
          <a:prstGeom prst="rect">
            <a:avLst/>
          </a:prstGeom>
        </p:spPr>
      </p:pic>
      <p:graphicFrame>
        <p:nvGraphicFramePr>
          <p:cNvPr id="11" name="Table 10"/>
          <p:cNvGraphicFramePr>
            <a:graphicFrameLocks noGrp="1"/>
          </p:cNvGraphicFramePr>
          <p:nvPr>
            <p:extLst>
              <p:ext uri="{D42A27DB-BD31-4B8C-83A1-F6EECF244321}">
                <p14:modId xmlns="" xmlns:p14="http://schemas.microsoft.com/office/powerpoint/2010/main" val="2979578775"/>
              </p:ext>
            </p:extLst>
          </p:nvPr>
        </p:nvGraphicFramePr>
        <p:xfrm>
          <a:off x="8750808" y="1928825"/>
          <a:ext cx="3364865" cy="3082726"/>
        </p:xfrm>
        <a:graphic>
          <a:graphicData uri="http://schemas.openxmlformats.org/drawingml/2006/table">
            <a:tbl>
              <a:tblPr firstRow="1" bandRow="1">
                <a:tableStyleId>{793D81CF-94F2-401A-BA57-92F5A7B2D0C5}</a:tableStyleId>
              </a:tblPr>
              <a:tblGrid>
                <a:gridCol w="1835910"/>
                <a:gridCol w="806409"/>
                <a:gridCol w="722546"/>
              </a:tblGrid>
              <a:tr h="590780">
                <a:tc>
                  <a:txBody>
                    <a:bodyPr/>
                    <a:lstStyle/>
                    <a:p>
                      <a:pPr algn="ctr"/>
                      <a:r>
                        <a:rPr lang="en-US" sz="1200" dirty="0" smtClean="0">
                          <a:solidFill>
                            <a:schemeClr val="tx1"/>
                          </a:solidFill>
                          <a:latin typeface="+mj-lt"/>
                          <a:cs typeface="Arial"/>
                        </a:rPr>
                        <a:t>Manufacturer</a:t>
                      </a:r>
                      <a:endParaRPr lang="en-US" sz="1200" dirty="0">
                        <a:solidFill>
                          <a:schemeClr val="tx1"/>
                        </a:solidFill>
                        <a:latin typeface="+mj-lt"/>
                        <a:cs typeface="Arial"/>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rgbClr val="FFC000"/>
                    </a:solidFill>
                  </a:tcPr>
                </a:tc>
                <a:tc>
                  <a:txBody>
                    <a:bodyPr/>
                    <a:lstStyle/>
                    <a:p>
                      <a:pPr algn="ctr"/>
                      <a:r>
                        <a:rPr lang="en-US" sz="1200" dirty="0" smtClean="0">
                          <a:solidFill>
                            <a:schemeClr val="tx1"/>
                          </a:solidFill>
                          <a:latin typeface="+mj-lt"/>
                          <a:cs typeface="Arial"/>
                        </a:rPr>
                        <a:t>Average</a:t>
                      </a:r>
                      <a:r>
                        <a:rPr lang="en-US" sz="1200" baseline="0" dirty="0" smtClean="0">
                          <a:solidFill>
                            <a:schemeClr val="tx1"/>
                          </a:solidFill>
                          <a:latin typeface="+mj-lt"/>
                          <a:cs typeface="Arial"/>
                        </a:rPr>
                        <a:t> Power Drop</a:t>
                      </a:r>
                      <a:endParaRPr lang="en-US" sz="1200" dirty="0">
                        <a:solidFill>
                          <a:schemeClr val="tx1"/>
                        </a:solidFill>
                        <a:latin typeface="+mj-lt"/>
                        <a:cs typeface="Arial"/>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rgbClr val="FFC000"/>
                    </a:solidFill>
                  </a:tcPr>
                </a:tc>
                <a:tc>
                  <a:txBody>
                    <a:bodyPr/>
                    <a:lstStyle/>
                    <a:p>
                      <a:pPr algn="ctr"/>
                      <a:r>
                        <a:rPr lang="en-US" sz="1200" dirty="0" smtClean="0">
                          <a:solidFill>
                            <a:schemeClr val="tx1"/>
                          </a:solidFill>
                          <a:latin typeface="+mj-lt"/>
                          <a:cs typeface="Arial"/>
                        </a:rPr>
                        <a:t>Max Power Drop</a:t>
                      </a:r>
                      <a:endParaRPr lang="en-US" sz="1200" dirty="0">
                        <a:solidFill>
                          <a:schemeClr val="tx1"/>
                        </a:solidFill>
                        <a:latin typeface="+mj-lt"/>
                        <a:cs typeface="Arial"/>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rgbClr val="FFC000"/>
                    </a:solidFill>
                  </a:tcPr>
                </a:tc>
              </a:tr>
              <a:tr h="705286">
                <a:tc>
                  <a:txBody>
                    <a:bodyPr/>
                    <a:lstStyle/>
                    <a:p>
                      <a:pPr algn="ctr"/>
                      <a:r>
                        <a:rPr lang="en-US" sz="1600" dirty="0" smtClean="0">
                          <a:latin typeface="+mn-lt"/>
                          <a:cs typeface="Arial"/>
                        </a:rPr>
                        <a:t>SunPower</a:t>
                      </a:r>
                      <a:endParaRPr lang="en-US" sz="1600" dirty="0">
                        <a:latin typeface="+mn-lt"/>
                        <a:cs typeface="Arial"/>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75000"/>
                      </a:schemeClr>
                    </a:solidFill>
                  </a:tcPr>
                </a:tc>
                <a:tc>
                  <a:txBody>
                    <a:bodyPr/>
                    <a:lstStyle/>
                    <a:p>
                      <a:pPr algn="ctr"/>
                      <a:r>
                        <a:rPr lang="en-US" sz="1600" dirty="0" smtClean="0">
                          <a:latin typeface="+mn-lt"/>
                          <a:cs typeface="Arial"/>
                        </a:rPr>
                        <a:t>1.3%</a:t>
                      </a:r>
                      <a:endParaRPr lang="en-US" sz="1600" dirty="0">
                        <a:latin typeface="+mn-lt"/>
                        <a:cs typeface="Arial"/>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75000"/>
                      </a:schemeClr>
                    </a:solidFill>
                  </a:tcPr>
                </a:tc>
                <a:tc>
                  <a:txBody>
                    <a:bodyPr/>
                    <a:lstStyle/>
                    <a:p>
                      <a:pPr algn="ctr"/>
                      <a:r>
                        <a:rPr lang="en-US" sz="1600" dirty="0" smtClean="0">
                          <a:latin typeface="+mn-lt"/>
                          <a:cs typeface="Arial"/>
                        </a:rPr>
                        <a:t>2.3%</a:t>
                      </a:r>
                      <a:endParaRPr lang="en-US" sz="1600" dirty="0">
                        <a:latin typeface="+mn-lt"/>
                        <a:cs typeface="Arial"/>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75000"/>
                      </a:schemeClr>
                    </a:solidFill>
                  </a:tcPr>
                </a:tc>
              </a:tr>
              <a:tr h="173115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cs typeface="Arial"/>
                        </a:rPr>
                        <a:t>Four </a:t>
                      </a:r>
                      <a:r>
                        <a:rPr lang="en-US" sz="1200" baseline="0" dirty="0" smtClean="0">
                          <a:solidFill>
                            <a:schemeClr val="tx1"/>
                          </a:solidFill>
                          <a:latin typeface="+mn-lt"/>
                          <a:cs typeface="Arial"/>
                        </a:rPr>
                        <a:t>out of </a:t>
                      </a:r>
                      <a:r>
                        <a:rPr lang="en-US" sz="1200" dirty="0" smtClean="0">
                          <a:solidFill>
                            <a:schemeClr val="tx1"/>
                          </a:solidFill>
                          <a:latin typeface="+mn-lt"/>
                          <a:cs typeface="Arial"/>
                        </a:rPr>
                        <a:t>the top eight crystalline silicon panel manufacturers in 2012</a:t>
                      </a:r>
                      <a:r>
                        <a:rPr lang="en-US" sz="1200" baseline="0" dirty="0" smtClean="0">
                          <a:solidFill>
                            <a:schemeClr val="tx1"/>
                          </a:solidFill>
                          <a:latin typeface="+mn-lt"/>
                          <a:cs typeface="Arial"/>
                        </a:rPr>
                        <a:t>  (</a:t>
                      </a:r>
                      <a:r>
                        <a:rPr lang="en-US" sz="1200" i="1" dirty="0" smtClean="0">
                          <a:solidFill>
                            <a:schemeClr val="tx1"/>
                          </a:solidFill>
                          <a:latin typeface="+mn-lt"/>
                          <a:cs typeface="Arial"/>
                        </a:rPr>
                        <a:t>SunTech, Yingli, Trina, Canadian Solar, Sharp, Hanwha SolarOne, Kyocera</a:t>
                      </a:r>
                      <a:r>
                        <a:rPr lang="en-US" sz="1200" i="0" dirty="0" smtClean="0">
                          <a:solidFill>
                            <a:schemeClr val="tx1"/>
                          </a:solidFill>
                          <a:latin typeface="+mn-lt"/>
                          <a:cs typeface="Arial"/>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latin typeface="+mn-lt"/>
                          <a:cs typeface="Arial"/>
                        </a:rPr>
                        <a:t>Three anonymous panels in 2013.</a:t>
                      </a:r>
                      <a:endParaRPr lang="en-US" sz="1200" i="0" dirty="0" smtClean="0">
                        <a:solidFill>
                          <a:schemeClr val="tx1"/>
                        </a:solidFill>
                        <a:latin typeface="+mn-lt"/>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85000"/>
                      </a:schemeClr>
                    </a:solidFill>
                  </a:tcPr>
                </a:tc>
                <a:tc>
                  <a:txBody>
                    <a:bodyPr/>
                    <a:lstStyle/>
                    <a:p>
                      <a:pPr algn="ctr"/>
                      <a:r>
                        <a:rPr lang="en-US" sz="1600" dirty="0" smtClean="0">
                          <a:solidFill>
                            <a:schemeClr val="tx1"/>
                          </a:solidFill>
                          <a:latin typeface="+mn-lt"/>
                          <a:cs typeface="Arial"/>
                        </a:rPr>
                        <a:t>7.8%</a:t>
                      </a:r>
                      <a:endParaRPr lang="en-US" sz="1600" dirty="0">
                        <a:solidFill>
                          <a:schemeClr val="tx1"/>
                        </a:solidFill>
                        <a:latin typeface="+mn-lt"/>
                        <a:cs typeface="Arial"/>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n-lt"/>
                          <a:cs typeface="Arial"/>
                        </a:rPr>
                        <a:t>94%</a:t>
                      </a: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85000"/>
                      </a:schemeClr>
                    </a:solidFill>
                  </a:tcPr>
                </a:tc>
              </a:tr>
            </a:tbl>
          </a:graphicData>
        </a:graphic>
      </p:graphicFrame>
    </p:spTree>
    <p:extLst>
      <p:ext uri="{BB962C8B-B14F-4D97-AF65-F5344CB8AC3E}">
        <p14:creationId xmlns="" xmlns:p14="http://schemas.microsoft.com/office/powerpoint/2010/main" val="39477088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Third-Party Reliability Testing</a:t>
            </a:r>
            <a:endParaRPr lang="en-US" dirty="0"/>
          </a:p>
        </p:txBody>
      </p:sp>
      <p:sp>
        <p:nvSpPr>
          <p:cNvPr id="41" name="Text Placeholder 3"/>
          <p:cNvSpPr>
            <a:spLocks noGrp="1"/>
          </p:cNvSpPr>
          <p:nvPr>
            <p:ph type="body" idx="11"/>
          </p:nvPr>
        </p:nvSpPr>
        <p:spPr>
          <a:xfrm>
            <a:off x="-138745" y="5511959"/>
            <a:ext cx="6960169" cy="811212"/>
          </a:xfrm>
        </p:spPr>
        <p:txBody>
          <a:bodyPr>
            <a:noAutofit/>
          </a:bodyPr>
          <a:lstStyle/>
          <a:p>
            <a:pPr marL="0" indent="0">
              <a:buNone/>
            </a:pPr>
            <a:r>
              <a:rPr lang="en-US" sz="2000" b="1" dirty="0">
                <a:solidFill>
                  <a:srgbClr val="000000"/>
                </a:solidFill>
                <a:cs typeface="Arial"/>
              </a:rPr>
              <a:t>SunPower panels are exceptionally resilient against PID in any grounding configuration.</a:t>
            </a:r>
          </a:p>
        </p:txBody>
      </p:sp>
      <p:sp>
        <p:nvSpPr>
          <p:cNvPr id="21" name="Text Box 15"/>
          <p:cNvSpPr txBox="1">
            <a:spLocks noChangeArrowheads="1"/>
          </p:cNvSpPr>
          <p:nvPr/>
        </p:nvSpPr>
        <p:spPr bwMode="auto">
          <a:xfrm>
            <a:off x="9559636" y="5486400"/>
            <a:ext cx="2629189" cy="932688"/>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cs typeface="Arial" panose="020B0604020202020204" pitchFamily="34" charset="0"/>
              </a:rPr>
              <a:t>1</a:t>
            </a:r>
            <a:r>
              <a:rPr lang="en-US" baseline="0" dirty="0">
                <a:cs typeface="Arial" panose="020B0604020202020204" pitchFamily="34" charset="0"/>
              </a:rPr>
              <a:t> Based on independent testing and analysis performed by PV Evolution Labs in 2013.</a:t>
            </a:r>
            <a:br>
              <a:rPr lang="en-US" baseline="0" dirty="0">
                <a:cs typeface="Arial" panose="020B0604020202020204" pitchFamily="34" charset="0"/>
              </a:rPr>
            </a:br>
            <a:r>
              <a:rPr lang="en-US" baseline="0" dirty="0">
                <a:cs typeface="Arial" panose="020B0604020202020204" pitchFamily="34" charset="0"/>
              </a:rPr>
              <a:t>To pass, panels must have less than 5% power loss at 100 hours and 10% power loss at 600 hours.  </a:t>
            </a:r>
          </a:p>
          <a:p>
            <a:pPr marL="0" indent="0"/>
            <a:r>
              <a:rPr lang="en-US" baseline="0" dirty="0">
                <a:cs typeface="Arial" panose="020B0604020202020204" pitchFamily="34" charset="0"/>
              </a:rPr>
              <a:t>All trademarks or logos are the </a:t>
            </a:r>
            <a:r>
              <a:rPr lang="en-US" baseline="0" dirty="0" smtClean="0">
                <a:cs typeface="Arial" panose="020B0604020202020204" pitchFamily="34" charset="0"/>
              </a:rPr>
              <a:t>properties </a:t>
            </a:r>
            <a:br>
              <a:rPr lang="en-US" baseline="0" dirty="0" smtClean="0">
                <a:cs typeface="Arial" panose="020B0604020202020204" pitchFamily="34" charset="0"/>
              </a:rPr>
            </a:br>
            <a:r>
              <a:rPr lang="en-US" baseline="0" dirty="0" smtClean="0">
                <a:cs typeface="Arial" panose="020B0604020202020204" pitchFamily="34" charset="0"/>
              </a:rPr>
              <a:t>of </a:t>
            </a:r>
            <a:r>
              <a:rPr lang="en-US" baseline="0" dirty="0">
                <a:cs typeface="Arial" panose="020B0604020202020204" pitchFamily="34" charset="0"/>
              </a:rPr>
              <a:t>their respective owners.</a:t>
            </a:r>
          </a:p>
        </p:txBody>
      </p:sp>
      <p:sp>
        <p:nvSpPr>
          <p:cNvPr id="36" name="Rectangle 9"/>
          <p:cNvSpPr txBox="1">
            <a:spLocks noChangeArrowheads="1"/>
          </p:cNvSpPr>
          <p:nvPr/>
        </p:nvSpPr>
        <p:spPr>
          <a:xfrm>
            <a:off x="880325" y="1764233"/>
            <a:ext cx="10293643" cy="3740963"/>
          </a:xfrm>
          <a:prstGeom prst="rect">
            <a:avLst/>
          </a:prstGeom>
          <a:noFill/>
        </p:spPr>
        <p:txBody>
          <a:bodyPr lIns="0" rIns="0"/>
          <a:lstStyle/>
          <a:p>
            <a:pPr marL="228600" indent="-228600" defTabSz="820738">
              <a:spcAft>
                <a:spcPts val="1000"/>
              </a:spcAft>
              <a:buFont typeface="Arial"/>
              <a:buChar char="•"/>
            </a:pPr>
            <a:r>
              <a:rPr lang="en-US" dirty="0">
                <a:solidFill>
                  <a:prstClr val="black"/>
                </a:solidFill>
                <a:cs typeface="Arial"/>
              </a:rPr>
              <a:t>PV Evolution Labs is an independent testing lab specialized in performance and characterization testing on PV panels owned by the independent engineering firm, DNV-GL.</a:t>
            </a:r>
          </a:p>
          <a:p>
            <a:pPr marL="228600" indent="-228600" defTabSz="820738">
              <a:spcAft>
                <a:spcPts val="1000"/>
              </a:spcAft>
              <a:buFont typeface="Arial"/>
              <a:buChar char="•"/>
            </a:pPr>
            <a:r>
              <a:rPr lang="en-US" dirty="0">
                <a:solidFill>
                  <a:prstClr val="black"/>
                </a:solidFill>
                <a:cs typeface="Arial"/>
              </a:rPr>
              <a:t>The Potential Induced Degradation Certification Program tests a panel’s susceptibility to voltage stress, which can cause rapid power loss.  </a:t>
            </a:r>
          </a:p>
          <a:p>
            <a:pPr marL="228600" indent="-228600" defTabSz="820738">
              <a:spcAft>
                <a:spcPts val="1000"/>
              </a:spcAft>
              <a:buFont typeface="Arial"/>
              <a:buChar char="•"/>
            </a:pPr>
            <a:r>
              <a:rPr lang="en-US" dirty="0">
                <a:solidFill>
                  <a:prstClr val="black"/>
                </a:solidFill>
                <a:cs typeface="Arial"/>
              </a:rPr>
              <a:t>Panels were tested at maximum voltage rating in all grounding configurations.</a:t>
            </a:r>
          </a:p>
          <a:p>
            <a:pPr marL="228600" indent="-228600" defTabSz="820738">
              <a:spcAft>
                <a:spcPts val="1000"/>
              </a:spcAft>
              <a:buFont typeface="Arial"/>
              <a:buChar char="•"/>
            </a:pPr>
            <a:r>
              <a:rPr lang="en-US" dirty="0">
                <a:solidFill>
                  <a:prstClr val="black"/>
                </a:solidFill>
                <a:cs typeface="Arial"/>
              </a:rPr>
              <a:t>SunPower panels degraded negligibly during this test.</a:t>
            </a:r>
          </a:p>
        </p:txBody>
      </p:sp>
      <p:graphicFrame>
        <p:nvGraphicFramePr>
          <p:cNvPr id="11" name="Table 10"/>
          <p:cNvGraphicFramePr>
            <a:graphicFrameLocks noGrp="1"/>
          </p:cNvGraphicFramePr>
          <p:nvPr>
            <p:extLst>
              <p:ext uri="{D42A27DB-BD31-4B8C-83A1-F6EECF244321}">
                <p14:modId xmlns="" xmlns:p14="http://schemas.microsoft.com/office/powerpoint/2010/main" val="4163074676"/>
              </p:ext>
            </p:extLst>
          </p:nvPr>
        </p:nvGraphicFramePr>
        <p:xfrm>
          <a:off x="1116493" y="3997885"/>
          <a:ext cx="7589520" cy="1326220"/>
        </p:xfrm>
        <a:graphic>
          <a:graphicData uri="http://schemas.openxmlformats.org/drawingml/2006/table">
            <a:tbl>
              <a:tblPr firstRow="1" bandRow="1">
                <a:tableStyleId>{793D81CF-94F2-401A-BA57-92F5A7B2D0C5}</a:tableStyleId>
              </a:tblPr>
              <a:tblGrid>
                <a:gridCol w="2231136"/>
                <a:gridCol w="2633472"/>
                <a:gridCol w="2724912"/>
              </a:tblGrid>
              <a:tr h="234154">
                <a:tc>
                  <a:txBody>
                    <a:bodyPr/>
                    <a:lstStyle/>
                    <a:p>
                      <a:pPr algn="ctr"/>
                      <a:r>
                        <a:rPr lang="en-US" sz="1200" dirty="0" smtClean="0">
                          <a:solidFill>
                            <a:schemeClr val="tx1"/>
                          </a:solidFill>
                          <a:latin typeface="+mn-lt"/>
                          <a:cs typeface="Arial"/>
                        </a:rPr>
                        <a:t>Manufacturer</a:t>
                      </a:r>
                      <a:endParaRPr lang="en-US" sz="1200" dirty="0">
                        <a:solidFill>
                          <a:schemeClr val="tx1"/>
                        </a:solidFill>
                        <a:latin typeface="+mn-lt"/>
                        <a:cs typeface="Arial"/>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rgbClr val="FFC000"/>
                    </a:solidFill>
                  </a:tcPr>
                </a:tc>
                <a:tc>
                  <a:txBody>
                    <a:bodyPr/>
                    <a:lstStyle/>
                    <a:p>
                      <a:pPr algn="ctr"/>
                      <a:r>
                        <a:rPr lang="en-US" sz="1400" dirty="0" smtClean="0">
                          <a:solidFill>
                            <a:schemeClr val="tx1"/>
                          </a:solidFill>
                          <a:latin typeface="+mn-lt"/>
                          <a:cs typeface="Arial"/>
                        </a:rPr>
                        <a:t>Pass Rate</a:t>
                      </a:r>
                      <a:endParaRPr lang="en-US" sz="1400" dirty="0">
                        <a:solidFill>
                          <a:schemeClr val="tx1"/>
                        </a:solidFill>
                        <a:latin typeface="+mn-lt"/>
                        <a:cs typeface="Arial"/>
                      </a:endParaRPr>
                    </a:p>
                  </a:txBody>
                  <a:tcP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rgbClr val="FFC000"/>
                    </a:solidFill>
                  </a:tcPr>
                </a:tc>
                <a:tc>
                  <a:txBody>
                    <a:bodyPr/>
                    <a:lstStyle/>
                    <a:p>
                      <a:pPr algn="ctr"/>
                      <a:r>
                        <a:rPr lang="en-US" sz="1400" baseline="0" dirty="0" smtClean="0">
                          <a:solidFill>
                            <a:schemeClr val="tx1"/>
                          </a:solidFill>
                          <a:latin typeface="+mn-lt"/>
                          <a:cs typeface="Arial"/>
                        </a:rPr>
                        <a:t>Average Power Drop</a:t>
                      </a:r>
                      <a:endParaRPr lang="en-US" sz="1400" dirty="0">
                        <a:solidFill>
                          <a:schemeClr val="tx1"/>
                        </a:solidFill>
                        <a:latin typeface="+mn-lt"/>
                        <a:cs typeface="Arial"/>
                      </a:endParaRPr>
                    </a:p>
                  </a:txBody>
                  <a:tcP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rgbClr val="FFC000"/>
                    </a:solidFill>
                  </a:tcPr>
                </a:tc>
              </a:tr>
              <a:tr h="279538">
                <a:tc>
                  <a:txBody>
                    <a:bodyPr/>
                    <a:lstStyle/>
                    <a:p>
                      <a:pPr algn="l"/>
                      <a:r>
                        <a:rPr lang="en-US" sz="1400" dirty="0" smtClean="0">
                          <a:latin typeface="+mn-lt"/>
                          <a:cs typeface="Arial"/>
                        </a:rPr>
                        <a:t>SunPower</a:t>
                      </a:r>
                      <a:endParaRPr lang="en-US" sz="1400" dirty="0">
                        <a:latin typeface="+mn-lt"/>
                        <a:cs typeface="Arial"/>
                      </a:endParaRPr>
                    </a:p>
                  </a:txBody>
                  <a:tcP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75000"/>
                      </a:schemeClr>
                    </a:solidFill>
                  </a:tcPr>
                </a:tc>
                <a:tc>
                  <a:txBody>
                    <a:bodyPr/>
                    <a:lstStyle/>
                    <a:p>
                      <a:pPr algn="ctr"/>
                      <a:r>
                        <a:rPr lang="en-US" sz="1600" dirty="0" smtClean="0">
                          <a:latin typeface="+mn-lt"/>
                          <a:cs typeface="Arial"/>
                        </a:rPr>
                        <a:t>100%</a:t>
                      </a:r>
                      <a:endParaRPr lang="en-US" sz="1600" dirty="0">
                        <a:latin typeface="+mn-lt"/>
                        <a:cs typeface="Arial"/>
                      </a:endParaRPr>
                    </a:p>
                  </a:txBody>
                  <a:tcP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75000"/>
                      </a:schemeClr>
                    </a:solidFill>
                  </a:tcPr>
                </a:tc>
                <a:tc>
                  <a:txBody>
                    <a:bodyPr/>
                    <a:lstStyle/>
                    <a:p>
                      <a:pPr algn="ctr"/>
                      <a:r>
                        <a:rPr lang="en-US" sz="1600" dirty="0" smtClean="0">
                          <a:latin typeface="+mn-lt"/>
                          <a:cs typeface="Arial"/>
                        </a:rPr>
                        <a:t>0.2%</a:t>
                      </a:r>
                      <a:endParaRPr lang="en-US" sz="1600" dirty="0">
                        <a:latin typeface="+mn-lt"/>
                        <a:cs typeface="Arial"/>
                      </a:endParaRPr>
                    </a:p>
                  </a:txBody>
                  <a:tcP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75000"/>
                      </a:schemeClr>
                    </a:solidFill>
                  </a:tcPr>
                </a:tc>
              </a:tr>
              <a:tr h="6861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mn-lt"/>
                          <a:cs typeface="Arial"/>
                        </a:rPr>
                        <a:t>Conventional Panels</a:t>
                      </a:r>
                      <a:endParaRPr lang="en-US" sz="1400" dirty="0" smtClean="0">
                        <a:latin typeface="+mn-lt"/>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latin typeface="+mn-lt"/>
                          <a:cs typeface="Arial"/>
                        </a:rPr>
                        <a:t>50%</a:t>
                      </a: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85000"/>
                      </a:schemeClr>
                    </a:solidFill>
                  </a:tcPr>
                </a:tc>
                <a:tc>
                  <a:txBody>
                    <a:bodyPr/>
                    <a:lstStyle/>
                    <a:p>
                      <a:pPr algn="ctr"/>
                      <a:r>
                        <a:rPr lang="en-US" sz="1600" dirty="0" smtClean="0">
                          <a:latin typeface="+mn-lt"/>
                          <a:cs typeface="Arial"/>
                        </a:rPr>
                        <a:t>4-5% </a:t>
                      </a:r>
                      <a:br>
                        <a:rPr lang="en-US" sz="1600" dirty="0" smtClean="0">
                          <a:latin typeface="+mn-lt"/>
                          <a:cs typeface="Arial"/>
                        </a:rPr>
                      </a:br>
                      <a:r>
                        <a:rPr lang="en-US" sz="1200" dirty="0" smtClean="0">
                          <a:latin typeface="+mn-lt"/>
                          <a:cs typeface="Arial"/>
                        </a:rPr>
                        <a:t>for panels that passed the test</a:t>
                      </a:r>
                      <a:endParaRPr lang="en-US" sz="1600" dirty="0">
                        <a:latin typeface="+mn-lt"/>
                        <a:cs typeface="Arial"/>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85000"/>
                      </a:schemeClr>
                    </a:solidFill>
                  </a:tcPr>
                </a:tc>
              </a:tr>
            </a:tbl>
          </a:graphicData>
        </a:graphic>
      </p:graphicFrame>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6493" y="1108858"/>
            <a:ext cx="3492083" cy="6738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75286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Third-Party Reliability Testing</a:t>
            </a:r>
            <a:endParaRPr lang="en-US" dirty="0"/>
          </a:p>
        </p:txBody>
      </p:sp>
      <p:sp>
        <p:nvSpPr>
          <p:cNvPr id="41" name="Text Placeholder 3"/>
          <p:cNvSpPr>
            <a:spLocks noGrp="1"/>
          </p:cNvSpPr>
          <p:nvPr>
            <p:ph type="body" idx="11"/>
          </p:nvPr>
        </p:nvSpPr>
        <p:spPr>
          <a:xfrm>
            <a:off x="-138745" y="5511959"/>
            <a:ext cx="6960169" cy="811212"/>
          </a:xfrm>
        </p:spPr>
        <p:txBody>
          <a:bodyPr>
            <a:noAutofit/>
          </a:bodyPr>
          <a:lstStyle/>
          <a:p>
            <a:pPr marL="0" indent="0">
              <a:buNone/>
            </a:pPr>
            <a:r>
              <a:rPr lang="en-US" sz="2000" b="1" dirty="0">
                <a:solidFill>
                  <a:srgbClr val="000000"/>
                </a:solidFill>
                <a:cs typeface="Arial"/>
              </a:rPr>
              <a:t>SunPower panels are robust </a:t>
            </a:r>
            <a:r>
              <a:rPr lang="en-US" sz="2000" b="1" dirty="0" smtClean="0">
                <a:solidFill>
                  <a:srgbClr val="000000"/>
                </a:solidFill>
                <a:cs typeface="Arial"/>
              </a:rPr>
              <a:t>against state </a:t>
            </a:r>
            <a:r>
              <a:rPr lang="en-US" sz="2000" b="1" dirty="0">
                <a:solidFill>
                  <a:srgbClr val="000000"/>
                </a:solidFill>
                <a:cs typeface="Arial"/>
              </a:rPr>
              <a:t>of the art desert stress tests</a:t>
            </a:r>
          </a:p>
        </p:txBody>
      </p:sp>
      <p:sp>
        <p:nvSpPr>
          <p:cNvPr id="21" name="Text Box 15"/>
          <p:cNvSpPr txBox="1">
            <a:spLocks noChangeArrowheads="1"/>
          </p:cNvSpPr>
          <p:nvPr/>
        </p:nvSpPr>
        <p:spPr bwMode="auto">
          <a:xfrm>
            <a:off x="9559636" y="5715000"/>
            <a:ext cx="2629189" cy="740664"/>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smtClean="0">
                <a:cs typeface="Arial" panose="020B0604020202020204" pitchFamily="34" charset="0"/>
              </a:rPr>
              <a:t>1</a:t>
            </a:r>
            <a:r>
              <a:rPr lang="en-US" baseline="0" dirty="0" smtClean="0">
                <a:cs typeface="Arial" panose="020B0604020202020204" pitchFamily="34" charset="0"/>
              </a:rPr>
              <a:t> </a:t>
            </a:r>
            <a:r>
              <a:rPr lang="en-US" baseline="0" dirty="0">
                <a:cs typeface="Arial" panose="020B0604020202020204" pitchFamily="34" charset="0"/>
              </a:rPr>
              <a:t>“SunPower Successfully Passes TÜV </a:t>
            </a:r>
            <a:r>
              <a:rPr lang="en-US" baseline="0" dirty="0" err="1">
                <a:cs typeface="Arial" panose="020B0604020202020204" pitchFamily="34" charset="0"/>
              </a:rPr>
              <a:t>Rheinland’s</a:t>
            </a:r>
            <a:r>
              <a:rPr lang="en-US" baseline="0" dirty="0">
                <a:cs typeface="Arial" panose="020B0604020202020204" pitchFamily="34" charset="0"/>
              </a:rPr>
              <a:t> Rigorous Sand and Dust Testing”. TÜV press release. May-14</a:t>
            </a:r>
            <a:r>
              <a:rPr lang="en-US" baseline="0" dirty="0" smtClean="0">
                <a:cs typeface="Arial" panose="020B0604020202020204" pitchFamily="34" charset="0"/>
              </a:rPr>
              <a:t>.</a:t>
            </a:r>
          </a:p>
          <a:p>
            <a:pPr marL="0" indent="0"/>
            <a:r>
              <a:rPr lang="en-US" baseline="0" dirty="0">
                <a:cs typeface="Arial" panose="020B0604020202020204" pitchFamily="34" charset="0"/>
              </a:rPr>
              <a:t>All trademarks or logos are the properties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of </a:t>
            </a:r>
            <a:r>
              <a:rPr lang="en-US" baseline="0" dirty="0">
                <a:cs typeface="Arial" panose="020B0604020202020204" pitchFamily="34" charset="0"/>
              </a:rPr>
              <a:t>their respective owners.</a:t>
            </a:r>
          </a:p>
          <a:p>
            <a:endParaRPr lang="en-US" baseline="0" dirty="0">
              <a:cs typeface="Arial" panose="020B0604020202020204" pitchFamily="34" charset="0"/>
            </a:endParaRPr>
          </a:p>
        </p:txBody>
      </p:sp>
      <p:sp>
        <p:nvSpPr>
          <p:cNvPr id="36" name="Rectangle 9"/>
          <p:cNvSpPr txBox="1">
            <a:spLocks noChangeArrowheads="1"/>
          </p:cNvSpPr>
          <p:nvPr/>
        </p:nvSpPr>
        <p:spPr>
          <a:xfrm>
            <a:off x="880325" y="1764233"/>
            <a:ext cx="10293643" cy="3740963"/>
          </a:xfrm>
          <a:prstGeom prst="rect">
            <a:avLst/>
          </a:prstGeom>
          <a:noFill/>
        </p:spPr>
        <p:txBody>
          <a:bodyPr lIns="0" rIns="0"/>
          <a:lstStyle/>
          <a:p>
            <a:pPr marL="228600" indent="-228600" defTabSz="820738">
              <a:spcAft>
                <a:spcPts val="1000"/>
              </a:spcAft>
              <a:buFont typeface="Arial"/>
              <a:buChar char="•"/>
            </a:pPr>
            <a:r>
              <a:rPr lang="en-US" sz="1600" dirty="0" smtClean="0">
                <a:solidFill>
                  <a:prstClr val="black"/>
                </a:solidFill>
                <a:cs typeface="Arial"/>
              </a:rPr>
              <a:t>TÜV is a 130 year old organization founded in Germany and is recognized as global leader in validating the safety of products and determining their robustness against environmental hazards. </a:t>
            </a:r>
          </a:p>
          <a:p>
            <a:pPr marL="228600" indent="-228600" defTabSz="820738">
              <a:spcAft>
                <a:spcPts val="1000"/>
              </a:spcAft>
              <a:buFont typeface="Arial"/>
              <a:buChar char="•"/>
            </a:pPr>
            <a:r>
              <a:rPr lang="en-US" sz="1600" dirty="0" smtClean="0">
                <a:solidFill>
                  <a:prstClr val="black"/>
                </a:solidFill>
                <a:cs typeface="Arial"/>
              </a:rPr>
              <a:t>Desert conditions present harsh stresses:</a:t>
            </a:r>
          </a:p>
          <a:p>
            <a:pPr marL="685800" lvl="2" indent="-228600" defTabSz="820738">
              <a:spcAft>
                <a:spcPts val="1000"/>
              </a:spcAft>
              <a:buFont typeface="Arial"/>
              <a:buChar char="•"/>
            </a:pPr>
            <a:r>
              <a:rPr lang="en-US" sz="1200" dirty="0" smtClean="0">
                <a:solidFill>
                  <a:prstClr val="black"/>
                </a:solidFill>
                <a:cs typeface="Arial"/>
              </a:rPr>
              <a:t>Intense UV exposure breaks down materials</a:t>
            </a:r>
          </a:p>
          <a:p>
            <a:pPr marL="685800" lvl="2" indent="-228600" defTabSz="820738">
              <a:spcAft>
                <a:spcPts val="1000"/>
              </a:spcAft>
              <a:buFont typeface="Arial"/>
              <a:buChar char="•"/>
            </a:pPr>
            <a:r>
              <a:rPr lang="en-US" sz="1200" dirty="0" smtClean="0">
                <a:solidFill>
                  <a:prstClr val="black"/>
                </a:solidFill>
                <a:cs typeface="Arial"/>
              </a:rPr>
              <a:t>Blowing sand and dust erode surfaces</a:t>
            </a:r>
          </a:p>
          <a:p>
            <a:pPr marL="685800" lvl="2" indent="-228600" defTabSz="820738">
              <a:spcAft>
                <a:spcPts val="1000"/>
              </a:spcAft>
              <a:buFont typeface="Arial"/>
              <a:buChar char="•"/>
            </a:pPr>
            <a:r>
              <a:rPr lang="en-US" sz="1200" dirty="0" smtClean="0">
                <a:solidFill>
                  <a:prstClr val="black"/>
                </a:solidFill>
                <a:cs typeface="Arial"/>
              </a:rPr>
              <a:t>Fine dust infiltrates seals and connectors </a:t>
            </a:r>
          </a:p>
          <a:p>
            <a:pPr marL="228600" indent="-228600" defTabSz="820738">
              <a:spcAft>
                <a:spcPts val="1000"/>
              </a:spcAft>
              <a:buFont typeface="Arial"/>
              <a:buChar char="•"/>
            </a:pPr>
            <a:r>
              <a:rPr lang="en-US" sz="1600" dirty="0" smtClean="0">
                <a:solidFill>
                  <a:prstClr val="black"/>
                </a:solidFill>
                <a:cs typeface="Arial"/>
              </a:rPr>
              <a:t>TÜV’s Sandstorm Testing is based on military and IEC specifications for desert environments and goes well beyond conventional panel certification programs. For example:</a:t>
            </a:r>
          </a:p>
          <a:p>
            <a:pPr marL="685800" lvl="2" indent="-228600" defTabSz="820738">
              <a:spcAft>
                <a:spcPts val="1000"/>
              </a:spcAft>
              <a:buFont typeface="Arial"/>
              <a:buChar char="•"/>
            </a:pPr>
            <a:r>
              <a:rPr lang="en-US" sz="1200" dirty="0" smtClean="0">
                <a:solidFill>
                  <a:prstClr val="black"/>
                </a:solidFill>
                <a:cs typeface="Arial"/>
              </a:rPr>
              <a:t>UV dosage is 8x IEC requirement</a:t>
            </a:r>
          </a:p>
          <a:p>
            <a:pPr marL="685800" lvl="2" indent="-228600" defTabSz="820738">
              <a:spcAft>
                <a:spcPts val="1000"/>
              </a:spcAft>
              <a:buFont typeface="Arial"/>
              <a:buChar char="•"/>
            </a:pPr>
            <a:r>
              <a:rPr lang="en-US" sz="1200" dirty="0" smtClean="0">
                <a:solidFill>
                  <a:prstClr val="black"/>
                </a:solidFill>
                <a:cs typeface="Arial"/>
              </a:rPr>
              <a:t>Quartz particles are shot at 108 </a:t>
            </a:r>
            <a:r>
              <a:rPr lang="en-US" sz="1200" dirty="0" err="1" smtClean="0">
                <a:solidFill>
                  <a:prstClr val="black"/>
                </a:solidFill>
                <a:cs typeface="Arial"/>
              </a:rPr>
              <a:t>kph</a:t>
            </a:r>
            <a:r>
              <a:rPr lang="en-US" sz="1200" dirty="0" smtClean="0">
                <a:solidFill>
                  <a:prstClr val="black"/>
                </a:solidFill>
                <a:cs typeface="Arial"/>
              </a:rPr>
              <a:t> (67 mph) </a:t>
            </a:r>
            <a:br>
              <a:rPr lang="en-US" sz="1200" dirty="0" smtClean="0">
                <a:solidFill>
                  <a:prstClr val="black"/>
                </a:solidFill>
                <a:cs typeface="Arial"/>
              </a:rPr>
            </a:br>
            <a:r>
              <a:rPr lang="en-US" sz="1200" dirty="0" smtClean="0">
                <a:solidFill>
                  <a:prstClr val="black"/>
                </a:solidFill>
                <a:cs typeface="Arial"/>
              </a:rPr>
              <a:t>against the panel surfaces</a:t>
            </a:r>
          </a:p>
          <a:p>
            <a:pPr marL="228600" indent="-228600" defTabSz="820738">
              <a:spcAft>
                <a:spcPts val="1000"/>
              </a:spcAft>
              <a:buFont typeface="Arial"/>
              <a:buChar char="•"/>
            </a:pPr>
            <a:r>
              <a:rPr lang="en-US" sz="1600" dirty="0" smtClean="0">
                <a:solidFill>
                  <a:prstClr val="black"/>
                </a:solidFill>
                <a:cs typeface="Arial"/>
              </a:rPr>
              <a:t>SunPower is the first and only manufacturer to pass this stringent test.1</a:t>
            </a:r>
          </a:p>
          <a:p>
            <a:pPr marL="228600" indent="-228600" defTabSz="820738">
              <a:spcAft>
                <a:spcPts val="1000"/>
              </a:spcAft>
              <a:buFont typeface="Arial"/>
              <a:buChar char="•"/>
            </a:pPr>
            <a:endParaRPr lang="en-US" sz="1600" dirty="0">
              <a:solidFill>
                <a:prstClr val="black"/>
              </a:solidFill>
              <a:cs typeface="Arial"/>
            </a:endParaRPr>
          </a:p>
        </p:txBody>
      </p:sp>
      <p:pic>
        <p:nvPicPr>
          <p:cNvPr id="9"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a:stretch/>
        </p:blipFill>
        <p:spPr bwMode="auto">
          <a:xfrm>
            <a:off x="1039922" y="1072284"/>
            <a:ext cx="3209871" cy="6193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10937796" y="4764012"/>
            <a:ext cx="1053828" cy="650094"/>
            <a:chOff x="7764828" y="4913091"/>
            <a:chExt cx="1053828" cy="650094"/>
          </a:xfrm>
        </p:grpSpPr>
        <p:pic>
          <p:nvPicPr>
            <p:cNvPr id="12"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a:stretch/>
          </p:blipFill>
          <p:spPr bwMode="auto">
            <a:xfrm>
              <a:off x="7764829" y="4913091"/>
              <a:ext cx="1053827" cy="6500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extBox 12">
              <a:hlinkClick r:id="rId5"/>
            </p:cNvPr>
            <p:cNvSpPr txBox="1"/>
            <p:nvPr/>
          </p:nvSpPr>
          <p:spPr>
            <a:xfrm>
              <a:off x="7764828" y="5007305"/>
              <a:ext cx="1053827" cy="415498"/>
            </a:xfrm>
            <a:prstGeom prst="rect">
              <a:avLst/>
            </a:prstGeom>
            <a:noFill/>
          </p:spPr>
          <p:txBody>
            <a:bodyPr wrap="square" lIns="0" tIns="0" rIns="0" bIns="0" rtlCol="0">
              <a:spAutoFit/>
            </a:bodyPr>
            <a:lstStyle/>
            <a:p>
              <a:pPr algn="ctr"/>
              <a:r>
                <a:rPr lang="en-US" sz="900" b="1" dirty="0" smtClean="0">
                  <a:solidFill>
                    <a:schemeClr val="bg1"/>
                  </a:solidFill>
                </a:rPr>
                <a:t>15 SECOND VIDEO OF PANELS IN A SAND STORM</a:t>
              </a:r>
              <a:endParaRPr lang="en-US" sz="900" b="1" dirty="0">
                <a:solidFill>
                  <a:schemeClr val="bg1"/>
                </a:solidFill>
              </a:endParaRPr>
            </a:p>
          </p:txBody>
        </p:sp>
      </p:grpSp>
    </p:spTree>
    <p:extLst>
      <p:ext uri="{BB962C8B-B14F-4D97-AF65-F5344CB8AC3E}">
        <p14:creationId xmlns="" xmlns:p14="http://schemas.microsoft.com/office/powerpoint/2010/main" val="8741187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Third-Party Studies</a:t>
            </a:r>
            <a:r>
              <a:rPr lang="en-US" dirty="0" smtClean="0"/>
              <a:t>: Lower </a:t>
            </a:r>
            <a:r>
              <a:rPr lang="en-US" dirty="0"/>
              <a:t>Degradation Rate</a:t>
            </a:r>
          </a:p>
        </p:txBody>
      </p:sp>
      <p:sp>
        <p:nvSpPr>
          <p:cNvPr id="41" name="Text Placeholder 3"/>
          <p:cNvSpPr>
            <a:spLocks noGrp="1"/>
          </p:cNvSpPr>
          <p:nvPr>
            <p:ph type="body" idx="11"/>
          </p:nvPr>
        </p:nvSpPr>
        <p:spPr>
          <a:xfrm>
            <a:off x="-138745" y="5511959"/>
            <a:ext cx="6960169" cy="811212"/>
          </a:xfrm>
        </p:spPr>
        <p:txBody>
          <a:bodyPr>
            <a:noAutofit/>
          </a:bodyPr>
          <a:lstStyle/>
          <a:p>
            <a:pPr marL="0" indent="0">
              <a:buNone/>
            </a:pPr>
            <a:r>
              <a:rPr lang="en-US" sz="2000" b="1" dirty="0">
                <a:solidFill>
                  <a:srgbClr val="000000"/>
                </a:solidFill>
                <a:cs typeface="Arial"/>
              </a:rPr>
              <a:t>Lower degradation </a:t>
            </a:r>
            <a:r>
              <a:rPr lang="en-US" sz="2000" b="1" dirty="0" smtClean="0">
                <a:solidFill>
                  <a:srgbClr val="000000"/>
                </a:solidFill>
                <a:cs typeface="Arial"/>
              </a:rPr>
              <a:t>= more </a:t>
            </a:r>
            <a:r>
              <a:rPr lang="en-US" sz="2000" b="1" dirty="0">
                <a:solidFill>
                  <a:srgbClr val="000000"/>
                </a:solidFill>
                <a:cs typeface="Arial"/>
              </a:rPr>
              <a:t>energy over the </a:t>
            </a:r>
            <a:r>
              <a:rPr lang="en-US" sz="2000" b="1" dirty="0" smtClean="0">
                <a:solidFill>
                  <a:srgbClr val="000000"/>
                </a:solidFill>
                <a:cs typeface="Arial"/>
              </a:rPr>
              <a:t>life of </a:t>
            </a:r>
            <a:r>
              <a:rPr lang="en-US" sz="2000" b="1" dirty="0">
                <a:solidFill>
                  <a:srgbClr val="000000"/>
                </a:solidFill>
                <a:cs typeface="Arial"/>
              </a:rPr>
              <a:t>the </a:t>
            </a:r>
            <a:r>
              <a:rPr lang="en-US" sz="2000" b="1" dirty="0" smtClean="0">
                <a:solidFill>
                  <a:srgbClr val="000000"/>
                </a:solidFill>
                <a:cs typeface="Arial"/>
              </a:rPr>
              <a:t>system</a:t>
            </a:r>
            <a:endParaRPr lang="en-US" sz="2000" b="1" dirty="0">
              <a:solidFill>
                <a:srgbClr val="000000"/>
              </a:solidFill>
              <a:cs typeface="Arial"/>
            </a:endParaRPr>
          </a:p>
        </p:txBody>
      </p:sp>
      <p:sp>
        <p:nvSpPr>
          <p:cNvPr id="21" name="Text Box 15"/>
          <p:cNvSpPr txBox="1">
            <a:spLocks noChangeArrowheads="1"/>
          </p:cNvSpPr>
          <p:nvPr/>
        </p:nvSpPr>
        <p:spPr bwMode="auto">
          <a:xfrm>
            <a:off x="9559636" y="4544372"/>
            <a:ext cx="2629189" cy="1911292"/>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cs typeface="Arial" panose="020B0604020202020204" pitchFamily="34" charset="0"/>
              </a:rPr>
              <a:t>1</a:t>
            </a:r>
            <a:r>
              <a:rPr lang="en-US" baseline="0" dirty="0">
                <a:cs typeface="Arial" panose="020B0604020202020204" pitchFamily="34" charset="0"/>
              </a:rPr>
              <a:t> Jordan, Dirk “SunPower Test Report,” National Renewable Energy Laboratory, June 2014</a:t>
            </a:r>
          </a:p>
          <a:p>
            <a:r>
              <a:rPr lang="en-US" dirty="0">
                <a:cs typeface="Arial" panose="020B0604020202020204" pitchFamily="34" charset="0"/>
              </a:rPr>
              <a:t>2</a:t>
            </a:r>
            <a:r>
              <a:rPr lang="en-US" baseline="0" dirty="0">
                <a:cs typeface="Arial" panose="020B0604020202020204" pitchFamily="34" charset="0"/>
              </a:rPr>
              <a:t> Sample, T. “Failure modes and degradation rates from field-aged crystalline,” Feb 2011</a:t>
            </a:r>
          </a:p>
          <a:p>
            <a:r>
              <a:rPr lang="en-US" dirty="0">
                <a:cs typeface="Arial" panose="020B0604020202020204" pitchFamily="34" charset="0"/>
              </a:rPr>
              <a:t>3</a:t>
            </a:r>
            <a:r>
              <a:rPr lang="en-US" baseline="0" dirty="0">
                <a:cs typeface="Arial" panose="020B0604020202020204" pitchFamily="34" charset="0"/>
              </a:rPr>
              <a:t> Jordan, D., et al. “Photovoltaic Degradation Rates – an Analytical Review,” Progress in Photovoltaics.  Jan 2013.  </a:t>
            </a:r>
            <a:r>
              <a:rPr lang="en-US" baseline="0" dirty="0" err="1">
                <a:cs typeface="Arial" panose="020B0604020202020204" pitchFamily="34" charset="0"/>
              </a:rPr>
              <a:t>Vol</a:t>
            </a:r>
            <a:r>
              <a:rPr lang="en-US" baseline="0" dirty="0">
                <a:cs typeface="Arial" panose="020B0604020202020204" pitchFamily="34" charset="0"/>
              </a:rPr>
              <a:t> 21, p 12-29.  Average degradation rate show in plot.</a:t>
            </a:r>
          </a:p>
          <a:p>
            <a:r>
              <a:rPr lang="en-US" dirty="0">
                <a:cs typeface="Arial" panose="020B0604020202020204" pitchFamily="34" charset="0"/>
              </a:rPr>
              <a:t>4</a:t>
            </a:r>
            <a:r>
              <a:rPr lang="en-US" baseline="0" dirty="0">
                <a:cs typeface="Arial" panose="020B0604020202020204" pitchFamily="34" charset="0"/>
              </a:rPr>
              <a:t> </a:t>
            </a:r>
            <a:r>
              <a:rPr lang="en-US" baseline="0" dirty="0" err="1">
                <a:cs typeface="Arial" panose="020B0604020202020204" pitchFamily="34" charset="0"/>
              </a:rPr>
              <a:t>Suleske</a:t>
            </a:r>
            <a:r>
              <a:rPr lang="en-US" baseline="0" dirty="0">
                <a:cs typeface="Arial" panose="020B0604020202020204" pitchFamily="34" charset="0"/>
              </a:rPr>
              <a:t>, A. “Performance Degradation of Grid-Tied Photovoltaic Modules in a Desert Climatic Condition,” Nov, 2010.</a:t>
            </a:r>
          </a:p>
          <a:p>
            <a:r>
              <a:rPr lang="en-US" dirty="0">
                <a:cs typeface="Arial" panose="020B0604020202020204" pitchFamily="34" charset="0"/>
              </a:rPr>
              <a:t>5</a:t>
            </a:r>
            <a:r>
              <a:rPr lang="en-US" baseline="0" dirty="0">
                <a:cs typeface="Arial" panose="020B0604020202020204" pitchFamily="34" charset="0"/>
              </a:rPr>
              <a:t> </a:t>
            </a:r>
            <a:r>
              <a:rPr lang="en-US" baseline="0" dirty="0" err="1">
                <a:cs typeface="Arial" panose="020B0604020202020204" pitchFamily="34" charset="0"/>
              </a:rPr>
              <a:t>Pulver</a:t>
            </a:r>
            <a:r>
              <a:rPr lang="en-US" baseline="0" dirty="0">
                <a:cs typeface="Arial" panose="020B0604020202020204" pitchFamily="34" charset="0"/>
              </a:rPr>
              <a:t>, S. “Measuring Degradation Rates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without </a:t>
            </a:r>
            <a:r>
              <a:rPr lang="en-US" baseline="0" dirty="0">
                <a:cs typeface="Arial" panose="020B0604020202020204" pitchFamily="34" charset="0"/>
              </a:rPr>
              <a:t>Irradiance Data” Jun, 2010</a:t>
            </a:r>
          </a:p>
          <a:p>
            <a:r>
              <a:rPr lang="en-US" dirty="0">
                <a:cs typeface="Arial" panose="020B0604020202020204" pitchFamily="34" charset="0"/>
              </a:rPr>
              <a:t>6</a:t>
            </a:r>
            <a:r>
              <a:rPr lang="en-US" baseline="0" dirty="0">
                <a:cs typeface="Arial" panose="020B0604020202020204" pitchFamily="34" charset="0"/>
              </a:rPr>
              <a:t> Vazquez, M. “Photovoltaic Module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Reliability</a:t>
            </a:r>
            <a:r>
              <a:rPr lang="en-US" baseline="0" dirty="0">
                <a:cs typeface="Arial" panose="020B0604020202020204" pitchFamily="34" charset="0"/>
              </a:rPr>
              <a:t>” 2008</a:t>
            </a:r>
          </a:p>
        </p:txBody>
      </p:sp>
      <p:sp>
        <p:nvSpPr>
          <p:cNvPr id="36" name="Rectangle 9"/>
          <p:cNvSpPr txBox="1">
            <a:spLocks noChangeArrowheads="1"/>
          </p:cNvSpPr>
          <p:nvPr/>
        </p:nvSpPr>
        <p:spPr>
          <a:xfrm>
            <a:off x="880324" y="1117264"/>
            <a:ext cx="10293643" cy="1211576"/>
          </a:xfrm>
          <a:prstGeom prst="rect">
            <a:avLst/>
          </a:prstGeom>
          <a:noFill/>
        </p:spPr>
        <p:txBody>
          <a:bodyPr lIns="0" rIns="0"/>
          <a:lstStyle/>
          <a:p>
            <a:pPr marL="228600" indent="-228600" defTabSz="820738">
              <a:spcAft>
                <a:spcPts val="1000"/>
              </a:spcAft>
              <a:buFont typeface="Arial"/>
              <a:buChar char="•"/>
            </a:pPr>
            <a:r>
              <a:rPr lang="en-US" sz="1600" dirty="0">
                <a:solidFill>
                  <a:prstClr val="black"/>
                </a:solidFill>
                <a:cs typeface="Arial"/>
              </a:rPr>
              <a:t>National Renewable Energy Lab (NREL) has been measuring SunPower panel degradation in Colorado since May 2007: -0.10%/yr.</a:t>
            </a:r>
          </a:p>
          <a:p>
            <a:pPr marL="228600" indent="-228600" defTabSz="820738">
              <a:spcAft>
                <a:spcPts val="1000"/>
              </a:spcAft>
              <a:buFont typeface="Arial"/>
              <a:buChar char="•"/>
            </a:pPr>
            <a:r>
              <a:rPr lang="en-US" sz="1600" dirty="0">
                <a:solidFill>
                  <a:prstClr val="black"/>
                </a:solidFill>
                <a:cs typeface="Arial"/>
              </a:rPr>
              <a:t>Large research studies of Conventional Panels indicate a degradation rate of approximately -1.0%/yr.</a:t>
            </a:r>
          </a:p>
        </p:txBody>
      </p:sp>
      <p:grpSp>
        <p:nvGrpSpPr>
          <p:cNvPr id="11" name="Group 131"/>
          <p:cNvGrpSpPr/>
          <p:nvPr/>
        </p:nvGrpSpPr>
        <p:grpSpPr>
          <a:xfrm>
            <a:off x="1527419" y="2387146"/>
            <a:ext cx="4980374" cy="2577423"/>
            <a:chOff x="662214" y="1684098"/>
            <a:chExt cx="6371552" cy="3297382"/>
          </a:xfrm>
        </p:grpSpPr>
        <p:sp>
          <p:nvSpPr>
            <p:cNvPr id="14" name="TextBox 15"/>
            <p:cNvSpPr txBox="1">
              <a:spLocks noChangeArrowheads="1"/>
            </p:cNvSpPr>
            <p:nvPr/>
          </p:nvSpPr>
          <p:spPr bwMode="auto">
            <a:xfrm>
              <a:off x="662214" y="2432226"/>
              <a:ext cx="734181" cy="245109"/>
            </a:xfrm>
            <a:prstGeom prst="rect">
              <a:avLst/>
            </a:prstGeom>
            <a:noFill/>
            <a:ln w="9525">
              <a:noFill/>
              <a:miter lim="800000"/>
              <a:headEnd/>
              <a:tailEnd/>
            </a:ln>
          </p:spPr>
          <p:txBody>
            <a:bodyPr wrap="square" lIns="0" tIns="0" rIns="0">
              <a:spAutoFit/>
            </a:bodyPr>
            <a:lstStyle/>
            <a:p>
              <a:pPr algn="r">
                <a:lnSpc>
                  <a:spcPct val="90000"/>
                </a:lnSpc>
              </a:pPr>
              <a:r>
                <a:rPr lang="en-US" sz="1050" dirty="0" smtClean="0">
                  <a:cs typeface="Arial"/>
                </a:rPr>
                <a:t>0.00%</a:t>
              </a:r>
              <a:endParaRPr lang="en-US" sz="1050" dirty="0">
                <a:cs typeface="Arial"/>
              </a:endParaRPr>
            </a:p>
          </p:txBody>
        </p:sp>
        <p:sp>
          <p:nvSpPr>
            <p:cNvPr id="15" name="Rectangle 14"/>
            <p:cNvSpPr/>
            <p:nvPr/>
          </p:nvSpPr>
          <p:spPr>
            <a:xfrm rot="10800000">
              <a:off x="1796489" y="2500497"/>
              <a:ext cx="565497" cy="166504"/>
            </a:xfrm>
            <a:prstGeom prst="rect">
              <a:avLst/>
            </a:prstGeom>
            <a:solidFill>
              <a:srgbClr val="FDB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cs typeface="Arial"/>
              </a:endParaRPr>
            </a:p>
          </p:txBody>
        </p:sp>
        <p:grpSp>
          <p:nvGrpSpPr>
            <p:cNvPr id="16" name="Group 134"/>
            <p:cNvGrpSpPr/>
            <p:nvPr/>
          </p:nvGrpSpPr>
          <p:grpSpPr>
            <a:xfrm>
              <a:off x="1500381" y="2496214"/>
              <a:ext cx="5212476" cy="2336871"/>
              <a:chOff x="1500381" y="1325999"/>
              <a:chExt cx="5293360" cy="2373133"/>
            </a:xfrm>
          </p:grpSpPr>
          <p:cxnSp>
            <p:nvCxnSpPr>
              <p:cNvPr id="35" name="Straight Connector 34"/>
              <p:cNvCxnSpPr/>
              <p:nvPr/>
            </p:nvCxnSpPr>
            <p:spPr>
              <a:xfrm>
                <a:off x="1500381" y="1325999"/>
                <a:ext cx="0" cy="2372241"/>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1500381" y="3699132"/>
                <a:ext cx="5291860" cy="0"/>
              </a:xfrm>
              <a:prstGeom prst="line">
                <a:avLst/>
              </a:prstGeom>
              <a:ln w="6350">
                <a:solidFill>
                  <a:srgbClr val="9FA1A4"/>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1500381" y="3303915"/>
                <a:ext cx="5291860" cy="0"/>
              </a:xfrm>
              <a:prstGeom prst="line">
                <a:avLst/>
              </a:prstGeom>
              <a:ln w="6350">
                <a:solidFill>
                  <a:srgbClr val="9FA1A4"/>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1500381" y="2908696"/>
                <a:ext cx="5291860" cy="0"/>
              </a:xfrm>
              <a:prstGeom prst="line">
                <a:avLst/>
              </a:prstGeom>
              <a:ln w="6350">
                <a:solidFill>
                  <a:srgbClr val="9FA1A4"/>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1500381" y="2513477"/>
                <a:ext cx="5291860" cy="0"/>
              </a:xfrm>
              <a:prstGeom prst="line">
                <a:avLst/>
              </a:prstGeom>
              <a:ln w="6350">
                <a:solidFill>
                  <a:srgbClr val="9FA1A4"/>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1500381" y="2118258"/>
                <a:ext cx="5291860" cy="0"/>
              </a:xfrm>
              <a:prstGeom prst="line">
                <a:avLst/>
              </a:prstGeom>
              <a:ln w="6350">
                <a:solidFill>
                  <a:srgbClr val="9FA1A4"/>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1500381" y="1723039"/>
                <a:ext cx="5291860" cy="0"/>
              </a:xfrm>
              <a:prstGeom prst="line">
                <a:avLst/>
              </a:prstGeom>
              <a:ln w="6350">
                <a:solidFill>
                  <a:srgbClr val="9FA1A4"/>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1500381" y="1327820"/>
                <a:ext cx="5291860" cy="0"/>
              </a:xfrm>
              <a:prstGeom prst="line">
                <a:avLst/>
              </a:prstGeom>
              <a:ln w="6350">
                <a:solidFill>
                  <a:srgbClr val="9FA1A4"/>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793741" y="1325999"/>
                <a:ext cx="0" cy="2372241"/>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17" name="TextBox 15"/>
            <p:cNvSpPr txBox="1">
              <a:spLocks noChangeArrowheads="1"/>
            </p:cNvSpPr>
            <p:nvPr/>
          </p:nvSpPr>
          <p:spPr bwMode="auto">
            <a:xfrm>
              <a:off x="662214" y="2816250"/>
              <a:ext cx="734181" cy="245109"/>
            </a:xfrm>
            <a:prstGeom prst="rect">
              <a:avLst/>
            </a:prstGeom>
            <a:noFill/>
            <a:ln w="9525">
              <a:noFill/>
              <a:miter lim="800000"/>
              <a:headEnd/>
              <a:tailEnd/>
            </a:ln>
          </p:spPr>
          <p:txBody>
            <a:bodyPr wrap="square" lIns="0" tIns="0" rIns="0">
              <a:spAutoFit/>
            </a:bodyPr>
            <a:lstStyle/>
            <a:p>
              <a:pPr algn="r">
                <a:lnSpc>
                  <a:spcPct val="90000"/>
                </a:lnSpc>
              </a:pPr>
              <a:r>
                <a:rPr lang="en-US" sz="1050" dirty="0" smtClean="0">
                  <a:cs typeface="Arial"/>
                </a:rPr>
                <a:t>-0.25%</a:t>
              </a:r>
              <a:endParaRPr lang="en-US" sz="1050" dirty="0">
                <a:cs typeface="Arial"/>
              </a:endParaRPr>
            </a:p>
          </p:txBody>
        </p:sp>
        <p:sp>
          <p:nvSpPr>
            <p:cNvPr id="18" name="TextBox 15"/>
            <p:cNvSpPr txBox="1">
              <a:spLocks noChangeArrowheads="1"/>
            </p:cNvSpPr>
            <p:nvPr/>
          </p:nvSpPr>
          <p:spPr bwMode="auto">
            <a:xfrm>
              <a:off x="662214" y="3200274"/>
              <a:ext cx="734181" cy="245109"/>
            </a:xfrm>
            <a:prstGeom prst="rect">
              <a:avLst/>
            </a:prstGeom>
            <a:noFill/>
            <a:ln w="9525">
              <a:noFill/>
              <a:miter lim="800000"/>
              <a:headEnd/>
              <a:tailEnd/>
            </a:ln>
          </p:spPr>
          <p:txBody>
            <a:bodyPr wrap="square" lIns="0" tIns="0" rIns="0">
              <a:spAutoFit/>
            </a:bodyPr>
            <a:lstStyle/>
            <a:p>
              <a:pPr algn="r">
                <a:lnSpc>
                  <a:spcPct val="90000"/>
                </a:lnSpc>
              </a:pPr>
              <a:r>
                <a:rPr lang="en-US" sz="1050" dirty="0" smtClean="0">
                  <a:cs typeface="Arial"/>
                </a:rPr>
                <a:t>-0.50%</a:t>
              </a:r>
              <a:endParaRPr lang="en-US" sz="1050" dirty="0">
                <a:cs typeface="Arial"/>
              </a:endParaRPr>
            </a:p>
          </p:txBody>
        </p:sp>
        <p:sp>
          <p:nvSpPr>
            <p:cNvPr id="19" name="TextBox 15"/>
            <p:cNvSpPr txBox="1">
              <a:spLocks noChangeArrowheads="1"/>
            </p:cNvSpPr>
            <p:nvPr/>
          </p:nvSpPr>
          <p:spPr bwMode="auto">
            <a:xfrm>
              <a:off x="662214" y="3584299"/>
              <a:ext cx="734181" cy="245109"/>
            </a:xfrm>
            <a:prstGeom prst="rect">
              <a:avLst/>
            </a:prstGeom>
            <a:noFill/>
            <a:ln w="9525">
              <a:noFill/>
              <a:miter lim="800000"/>
              <a:headEnd/>
              <a:tailEnd/>
            </a:ln>
          </p:spPr>
          <p:txBody>
            <a:bodyPr wrap="square" lIns="0" tIns="0" rIns="0">
              <a:spAutoFit/>
            </a:bodyPr>
            <a:lstStyle/>
            <a:p>
              <a:pPr algn="r">
                <a:lnSpc>
                  <a:spcPct val="90000"/>
                </a:lnSpc>
              </a:pPr>
              <a:r>
                <a:rPr lang="en-US" sz="1050" dirty="0" smtClean="0">
                  <a:cs typeface="Arial"/>
                </a:rPr>
                <a:t>-0.75%</a:t>
              </a:r>
              <a:endParaRPr lang="en-US" sz="1050" dirty="0">
                <a:cs typeface="Arial"/>
              </a:endParaRPr>
            </a:p>
          </p:txBody>
        </p:sp>
        <p:sp>
          <p:nvSpPr>
            <p:cNvPr id="20" name="TextBox 15"/>
            <p:cNvSpPr txBox="1">
              <a:spLocks noChangeArrowheads="1"/>
            </p:cNvSpPr>
            <p:nvPr/>
          </p:nvSpPr>
          <p:spPr bwMode="auto">
            <a:xfrm>
              <a:off x="662214" y="3968322"/>
              <a:ext cx="734181" cy="245109"/>
            </a:xfrm>
            <a:prstGeom prst="rect">
              <a:avLst/>
            </a:prstGeom>
            <a:noFill/>
            <a:ln w="9525">
              <a:noFill/>
              <a:miter lim="800000"/>
              <a:headEnd/>
              <a:tailEnd/>
            </a:ln>
          </p:spPr>
          <p:txBody>
            <a:bodyPr wrap="square" lIns="0" tIns="0" rIns="0">
              <a:spAutoFit/>
            </a:bodyPr>
            <a:lstStyle/>
            <a:p>
              <a:pPr algn="r">
                <a:lnSpc>
                  <a:spcPct val="90000"/>
                </a:lnSpc>
              </a:pPr>
              <a:r>
                <a:rPr lang="en-US" sz="1050" dirty="0" smtClean="0">
                  <a:cs typeface="Arial"/>
                </a:rPr>
                <a:t>-1.00%</a:t>
              </a:r>
              <a:endParaRPr lang="en-US" sz="1050" dirty="0">
                <a:cs typeface="Arial"/>
              </a:endParaRPr>
            </a:p>
          </p:txBody>
        </p:sp>
        <p:sp>
          <p:nvSpPr>
            <p:cNvPr id="22" name="TextBox 15"/>
            <p:cNvSpPr txBox="1">
              <a:spLocks noChangeArrowheads="1"/>
            </p:cNvSpPr>
            <p:nvPr/>
          </p:nvSpPr>
          <p:spPr bwMode="auto">
            <a:xfrm>
              <a:off x="662214" y="4352346"/>
              <a:ext cx="734181" cy="245109"/>
            </a:xfrm>
            <a:prstGeom prst="rect">
              <a:avLst/>
            </a:prstGeom>
            <a:noFill/>
            <a:ln w="9525">
              <a:noFill/>
              <a:miter lim="800000"/>
              <a:headEnd/>
              <a:tailEnd/>
            </a:ln>
          </p:spPr>
          <p:txBody>
            <a:bodyPr wrap="square" lIns="0" tIns="0" rIns="0">
              <a:spAutoFit/>
            </a:bodyPr>
            <a:lstStyle/>
            <a:p>
              <a:pPr algn="r">
                <a:lnSpc>
                  <a:spcPct val="90000"/>
                </a:lnSpc>
              </a:pPr>
              <a:r>
                <a:rPr lang="en-US" sz="1050" dirty="0" smtClean="0">
                  <a:cs typeface="Arial"/>
                </a:rPr>
                <a:t>-1.25%</a:t>
              </a:r>
              <a:endParaRPr lang="en-US" sz="1050" dirty="0">
                <a:cs typeface="Arial"/>
              </a:endParaRPr>
            </a:p>
          </p:txBody>
        </p:sp>
        <p:sp>
          <p:nvSpPr>
            <p:cNvPr id="23" name="TextBox 15"/>
            <p:cNvSpPr txBox="1">
              <a:spLocks noChangeArrowheads="1"/>
            </p:cNvSpPr>
            <p:nvPr/>
          </p:nvSpPr>
          <p:spPr bwMode="auto">
            <a:xfrm>
              <a:off x="662214" y="4736371"/>
              <a:ext cx="734181" cy="245109"/>
            </a:xfrm>
            <a:prstGeom prst="rect">
              <a:avLst/>
            </a:prstGeom>
            <a:noFill/>
            <a:ln w="9525">
              <a:noFill/>
              <a:miter lim="800000"/>
              <a:headEnd/>
              <a:tailEnd/>
            </a:ln>
          </p:spPr>
          <p:txBody>
            <a:bodyPr wrap="square" lIns="0" tIns="0" rIns="0">
              <a:spAutoFit/>
            </a:bodyPr>
            <a:lstStyle/>
            <a:p>
              <a:pPr algn="r">
                <a:lnSpc>
                  <a:spcPct val="90000"/>
                </a:lnSpc>
              </a:pPr>
              <a:r>
                <a:rPr lang="en-US" sz="1050" dirty="0" smtClean="0">
                  <a:cs typeface="Arial"/>
                </a:rPr>
                <a:t>-1.50%</a:t>
              </a:r>
              <a:endParaRPr lang="en-US" sz="1050" dirty="0">
                <a:cs typeface="Arial"/>
              </a:endParaRPr>
            </a:p>
          </p:txBody>
        </p:sp>
        <p:sp>
          <p:nvSpPr>
            <p:cNvPr id="24" name="Rectangle 23"/>
            <p:cNvSpPr/>
            <p:nvPr/>
          </p:nvSpPr>
          <p:spPr>
            <a:xfrm rot="10800000">
              <a:off x="2607475" y="2500496"/>
              <a:ext cx="565497" cy="1554432"/>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cs typeface="Arial"/>
              </a:endParaRPr>
            </a:p>
          </p:txBody>
        </p:sp>
        <p:sp>
          <p:nvSpPr>
            <p:cNvPr id="25" name="Rectangle 24"/>
            <p:cNvSpPr/>
            <p:nvPr/>
          </p:nvSpPr>
          <p:spPr>
            <a:xfrm rot="10800000">
              <a:off x="3418458" y="2500494"/>
              <a:ext cx="565497" cy="1083805"/>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cs typeface="Arial"/>
              </a:endParaRPr>
            </a:p>
          </p:txBody>
        </p:sp>
        <p:sp>
          <p:nvSpPr>
            <p:cNvPr id="26" name="Rectangle 25"/>
            <p:cNvSpPr/>
            <p:nvPr/>
          </p:nvSpPr>
          <p:spPr>
            <a:xfrm rot="10800000">
              <a:off x="4229447" y="2500495"/>
              <a:ext cx="565497" cy="2271075"/>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cs typeface="Arial"/>
              </a:endParaRPr>
            </a:p>
          </p:txBody>
        </p:sp>
        <p:sp>
          <p:nvSpPr>
            <p:cNvPr id="27" name="Rectangle 26"/>
            <p:cNvSpPr/>
            <p:nvPr/>
          </p:nvSpPr>
          <p:spPr>
            <a:xfrm rot="10800000">
              <a:off x="5040429" y="2500494"/>
              <a:ext cx="565497" cy="1763613"/>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cs typeface="Arial"/>
              </a:endParaRPr>
            </a:p>
          </p:txBody>
        </p:sp>
        <p:sp>
          <p:nvSpPr>
            <p:cNvPr id="28" name="Rectangle 27"/>
            <p:cNvSpPr/>
            <p:nvPr/>
          </p:nvSpPr>
          <p:spPr>
            <a:xfrm rot="10800000">
              <a:off x="5851417" y="2500495"/>
              <a:ext cx="565497" cy="1255075"/>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cs typeface="Arial"/>
              </a:endParaRPr>
            </a:p>
          </p:txBody>
        </p:sp>
        <p:sp>
          <p:nvSpPr>
            <p:cNvPr id="29" name="TextBox 15"/>
            <p:cNvSpPr txBox="1">
              <a:spLocks noChangeArrowheads="1"/>
            </p:cNvSpPr>
            <p:nvPr/>
          </p:nvSpPr>
          <p:spPr bwMode="auto">
            <a:xfrm rot="18900000">
              <a:off x="1840219" y="1684098"/>
              <a:ext cx="1674678" cy="245109"/>
            </a:xfrm>
            <a:prstGeom prst="rect">
              <a:avLst/>
            </a:prstGeom>
            <a:noFill/>
            <a:ln w="9525">
              <a:noFill/>
              <a:miter lim="800000"/>
              <a:headEnd/>
              <a:tailEnd/>
            </a:ln>
          </p:spPr>
          <p:txBody>
            <a:bodyPr wrap="square" lIns="0" tIns="0" rIns="0">
              <a:spAutoFit/>
            </a:bodyPr>
            <a:lstStyle/>
            <a:p>
              <a:pPr>
                <a:lnSpc>
                  <a:spcPct val="90000"/>
                </a:lnSpc>
              </a:pPr>
              <a:r>
                <a:rPr lang="en-US" sz="1050" dirty="0" smtClean="0">
                  <a:cs typeface="Arial"/>
                </a:rPr>
                <a:t>SunPower NREL</a:t>
              </a:r>
              <a:r>
                <a:rPr lang="en-US" sz="1050" baseline="30000" dirty="0" smtClean="0">
                  <a:cs typeface="Arial"/>
                </a:rPr>
                <a:t>1</a:t>
              </a:r>
              <a:endParaRPr lang="en-US" sz="1050" baseline="30000" dirty="0">
                <a:cs typeface="Arial"/>
              </a:endParaRPr>
            </a:p>
          </p:txBody>
        </p:sp>
        <p:sp>
          <p:nvSpPr>
            <p:cNvPr id="30" name="TextBox 15"/>
            <p:cNvSpPr txBox="1">
              <a:spLocks noChangeArrowheads="1"/>
            </p:cNvSpPr>
            <p:nvPr/>
          </p:nvSpPr>
          <p:spPr bwMode="auto">
            <a:xfrm rot="18900000">
              <a:off x="2691457" y="1906222"/>
              <a:ext cx="901658" cy="245109"/>
            </a:xfrm>
            <a:prstGeom prst="rect">
              <a:avLst/>
            </a:prstGeom>
            <a:noFill/>
            <a:ln w="9525">
              <a:noFill/>
              <a:miter lim="800000"/>
              <a:headEnd/>
              <a:tailEnd/>
            </a:ln>
          </p:spPr>
          <p:txBody>
            <a:bodyPr wrap="square" lIns="0" tIns="0" rIns="0">
              <a:spAutoFit/>
            </a:bodyPr>
            <a:lstStyle/>
            <a:p>
              <a:pPr>
                <a:lnSpc>
                  <a:spcPct val="90000"/>
                </a:lnSpc>
              </a:pPr>
              <a:r>
                <a:rPr lang="en-US" sz="1050" dirty="0" smtClean="0">
                  <a:cs typeface="Arial"/>
                </a:rPr>
                <a:t>T Sample</a:t>
              </a:r>
              <a:r>
                <a:rPr lang="en-US" sz="1050" baseline="30000" dirty="0" smtClean="0">
                  <a:cs typeface="Arial"/>
                </a:rPr>
                <a:t>2</a:t>
              </a:r>
              <a:endParaRPr lang="en-US" sz="1050" dirty="0">
                <a:cs typeface="Arial"/>
              </a:endParaRPr>
            </a:p>
          </p:txBody>
        </p:sp>
        <p:sp>
          <p:nvSpPr>
            <p:cNvPr id="31" name="TextBox 15"/>
            <p:cNvSpPr txBox="1">
              <a:spLocks noChangeArrowheads="1"/>
            </p:cNvSpPr>
            <p:nvPr/>
          </p:nvSpPr>
          <p:spPr bwMode="auto">
            <a:xfrm rot="18900000">
              <a:off x="3498816" y="1906222"/>
              <a:ext cx="901658" cy="245109"/>
            </a:xfrm>
            <a:prstGeom prst="rect">
              <a:avLst/>
            </a:prstGeom>
            <a:noFill/>
            <a:ln w="9525">
              <a:noFill/>
              <a:miter lim="800000"/>
              <a:headEnd/>
              <a:tailEnd/>
            </a:ln>
          </p:spPr>
          <p:txBody>
            <a:bodyPr wrap="square" lIns="0" tIns="0" rIns="0">
              <a:spAutoFit/>
            </a:bodyPr>
            <a:lstStyle/>
            <a:p>
              <a:pPr>
                <a:lnSpc>
                  <a:spcPct val="90000"/>
                </a:lnSpc>
              </a:pPr>
              <a:r>
                <a:rPr lang="en-US" sz="1050" dirty="0" smtClean="0">
                  <a:cs typeface="Arial"/>
                </a:rPr>
                <a:t>D Jordan</a:t>
              </a:r>
              <a:r>
                <a:rPr lang="en-US" sz="1050" baseline="30000" dirty="0" smtClean="0">
                  <a:cs typeface="Arial"/>
                </a:rPr>
                <a:t>3</a:t>
              </a:r>
              <a:endParaRPr lang="en-US" sz="1050" dirty="0">
                <a:cs typeface="Arial"/>
              </a:endParaRPr>
            </a:p>
          </p:txBody>
        </p:sp>
        <p:sp>
          <p:nvSpPr>
            <p:cNvPr id="32" name="TextBox 15"/>
            <p:cNvSpPr txBox="1">
              <a:spLocks noChangeArrowheads="1"/>
            </p:cNvSpPr>
            <p:nvPr/>
          </p:nvSpPr>
          <p:spPr bwMode="auto">
            <a:xfrm rot="18900000">
              <a:off x="4297101" y="1906222"/>
              <a:ext cx="901658" cy="245109"/>
            </a:xfrm>
            <a:prstGeom prst="rect">
              <a:avLst/>
            </a:prstGeom>
            <a:noFill/>
            <a:ln w="9525">
              <a:noFill/>
              <a:miter lim="800000"/>
              <a:headEnd/>
              <a:tailEnd/>
            </a:ln>
          </p:spPr>
          <p:txBody>
            <a:bodyPr wrap="square" lIns="0" tIns="0" rIns="0">
              <a:spAutoFit/>
            </a:bodyPr>
            <a:lstStyle/>
            <a:p>
              <a:pPr>
                <a:lnSpc>
                  <a:spcPct val="90000"/>
                </a:lnSpc>
              </a:pPr>
              <a:r>
                <a:rPr lang="en-US" sz="1050" dirty="0" smtClean="0">
                  <a:cs typeface="Arial"/>
                </a:rPr>
                <a:t>A Suleske</a:t>
              </a:r>
              <a:r>
                <a:rPr lang="en-US" sz="1050" baseline="30000" dirty="0" smtClean="0">
                  <a:cs typeface="Arial"/>
                </a:rPr>
                <a:t>4</a:t>
              </a:r>
              <a:endParaRPr lang="en-US" sz="1050" dirty="0">
                <a:cs typeface="Arial"/>
              </a:endParaRPr>
            </a:p>
          </p:txBody>
        </p:sp>
        <p:sp>
          <p:nvSpPr>
            <p:cNvPr id="33" name="TextBox 15"/>
            <p:cNvSpPr txBox="1">
              <a:spLocks noChangeArrowheads="1"/>
            </p:cNvSpPr>
            <p:nvPr/>
          </p:nvSpPr>
          <p:spPr bwMode="auto">
            <a:xfrm rot="18900000">
              <a:off x="5122600" y="1906223"/>
              <a:ext cx="901658" cy="245109"/>
            </a:xfrm>
            <a:prstGeom prst="rect">
              <a:avLst/>
            </a:prstGeom>
            <a:noFill/>
            <a:ln w="9525">
              <a:noFill/>
              <a:miter lim="800000"/>
              <a:headEnd/>
              <a:tailEnd/>
            </a:ln>
          </p:spPr>
          <p:txBody>
            <a:bodyPr wrap="square" lIns="0" tIns="0" rIns="0">
              <a:spAutoFit/>
            </a:bodyPr>
            <a:lstStyle/>
            <a:p>
              <a:pPr>
                <a:lnSpc>
                  <a:spcPct val="90000"/>
                </a:lnSpc>
              </a:pPr>
              <a:r>
                <a:rPr lang="en-US" sz="1050" dirty="0" smtClean="0">
                  <a:cs typeface="Arial"/>
                </a:rPr>
                <a:t>S Pulver</a:t>
              </a:r>
              <a:r>
                <a:rPr lang="en-US" sz="1050" baseline="30000" dirty="0" smtClean="0">
                  <a:cs typeface="Arial"/>
                </a:rPr>
                <a:t>5</a:t>
              </a:r>
              <a:endParaRPr lang="en-US" sz="1050" dirty="0">
                <a:cs typeface="Arial"/>
              </a:endParaRPr>
            </a:p>
          </p:txBody>
        </p:sp>
        <p:sp>
          <p:nvSpPr>
            <p:cNvPr id="34" name="TextBox 15"/>
            <p:cNvSpPr txBox="1">
              <a:spLocks noChangeArrowheads="1"/>
            </p:cNvSpPr>
            <p:nvPr/>
          </p:nvSpPr>
          <p:spPr bwMode="auto">
            <a:xfrm rot="18900000">
              <a:off x="5916530" y="1830006"/>
              <a:ext cx="1117236" cy="245109"/>
            </a:xfrm>
            <a:prstGeom prst="rect">
              <a:avLst/>
            </a:prstGeom>
            <a:noFill/>
            <a:ln w="9525">
              <a:noFill/>
              <a:miter lim="800000"/>
              <a:headEnd/>
              <a:tailEnd/>
            </a:ln>
          </p:spPr>
          <p:txBody>
            <a:bodyPr wrap="square" lIns="0" tIns="0" rIns="0">
              <a:spAutoFit/>
            </a:bodyPr>
            <a:lstStyle/>
            <a:p>
              <a:pPr>
                <a:lnSpc>
                  <a:spcPct val="90000"/>
                </a:lnSpc>
              </a:pPr>
              <a:r>
                <a:rPr lang="en-US" sz="1050" dirty="0" smtClean="0">
                  <a:cs typeface="Arial"/>
                </a:rPr>
                <a:t>M Vasquez</a:t>
              </a:r>
              <a:r>
                <a:rPr lang="en-US" sz="1050" baseline="30000" dirty="0" smtClean="0">
                  <a:cs typeface="Arial"/>
                </a:rPr>
                <a:t>6</a:t>
              </a:r>
              <a:endParaRPr lang="en-US" sz="1050" dirty="0">
                <a:cs typeface="Arial"/>
              </a:endParaRPr>
            </a:p>
          </p:txBody>
        </p:sp>
      </p:grpSp>
      <p:sp>
        <p:nvSpPr>
          <p:cNvPr id="48" name="Text Box 5"/>
          <p:cNvSpPr txBox="1">
            <a:spLocks noChangeArrowheads="1"/>
          </p:cNvSpPr>
          <p:nvPr/>
        </p:nvSpPr>
        <p:spPr bwMode="auto">
          <a:xfrm rot="16200000">
            <a:off x="509288" y="3817437"/>
            <a:ext cx="1944935" cy="253912"/>
          </a:xfrm>
          <a:prstGeom prst="rect">
            <a:avLst/>
          </a:prstGeom>
          <a:noFill/>
          <a:ln w="9525" algn="ctr">
            <a:noFill/>
            <a:miter lim="800000"/>
            <a:headEnd/>
            <a:tailEnd/>
          </a:ln>
        </p:spPr>
        <p:txBody>
          <a:bodyPr wrap="square" lIns="0" tIns="45718" rIns="91435" bIns="45718" anchor="ctr">
            <a:spAutoFit/>
          </a:bodyPr>
          <a:lstStyle/>
          <a:p>
            <a:pPr algn="ctr">
              <a:spcBef>
                <a:spcPct val="50000"/>
              </a:spcBef>
            </a:pPr>
            <a:r>
              <a:rPr lang="en-US" sz="1050" dirty="0" smtClean="0">
                <a:cs typeface="Arial"/>
              </a:rPr>
              <a:t>Annual Power Degradation</a:t>
            </a:r>
            <a:endParaRPr lang="en-US" sz="1050" dirty="0">
              <a:cs typeface="Arial"/>
            </a:endParaRPr>
          </a:p>
        </p:txBody>
      </p:sp>
      <p:cxnSp>
        <p:nvCxnSpPr>
          <p:cNvPr id="46" name="Straight Connector 45"/>
          <p:cNvCxnSpPr/>
          <p:nvPr/>
        </p:nvCxnSpPr>
        <p:spPr>
          <a:xfrm flipV="1">
            <a:off x="2962009" y="4243277"/>
            <a:ext cx="3223478" cy="1"/>
          </a:xfrm>
          <a:prstGeom prst="line">
            <a:avLst/>
          </a:prstGeom>
          <a:ln w="28575">
            <a:solidFill>
              <a:srgbClr val="262626"/>
            </a:solidFill>
            <a:prstDash val="dash"/>
          </a:ln>
          <a:effectLst/>
        </p:spPr>
        <p:style>
          <a:lnRef idx="2">
            <a:schemeClr val="accent1"/>
          </a:lnRef>
          <a:fillRef idx="0">
            <a:schemeClr val="accent1"/>
          </a:fillRef>
          <a:effectRef idx="1">
            <a:schemeClr val="accent1"/>
          </a:effectRef>
          <a:fontRef idx="minor">
            <a:schemeClr val="tx1"/>
          </a:fontRef>
        </p:style>
      </p:cxnSp>
      <p:sp>
        <p:nvSpPr>
          <p:cNvPr id="49" name="Rectangle 9"/>
          <p:cNvSpPr txBox="1">
            <a:spLocks noChangeArrowheads="1"/>
          </p:cNvSpPr>
          <p:nvPr/>
        </p:nvSpPr>
        <p:spPr>
          <a:xfrm>
            <a:off x="6326945" y="3912891"/>
            <a:ext cx="2244050" cy="632414"/>
          </a:xfrm>
          <a:prstGeom prst="roundRect">
            <a:avLst/>
          </a:prstGeom>
          <a:solidFill>
            <a:srgbClr val="CAD6DE"/>
          </a:solidFill>
        </p:spPr>
        <p:txBody>
          <a:bodyPr lIns="0" rIns="0" anchor="ctr"/>
          <a:lstStyle/>
          <a:p>
            <a:pPr marL="82296" defTabSz="820738">
              <a:spcAft>
                <a:spcPts val="1000"/>
              </a:spcAft>
            </a:pPr>
            <a:r>
              <a:rPr lang="en-US" sz="1200" dirty="0" smtClean="0">
                <a:latin typeface="Arial"/>
                <a:cs typeface="Arial"/>
              </a:rPr>
              <a:t>Average Conventional Panel degradation rate = </a:t>
            </a:r>
            <a:r>
              <a:rPr lang="en-US" sz="1200" b="1" dirty="0" smtClean="0">
                <a:latin typeface="Arial"/>
                <a:cs typeface="Arial"/>
              </a:rPr>
              <a:t>1.0%/year</a:t>
            </a:r>
            <a:endParaRPr lang="en-US" sz="1200" b="1" baseline="30000" dirty="0">
              <a:latin typeface="Arial"/>
              <a:cs typeface="Arial"/>
            </a:endParaRPr>
          </a:p>
        </p:txBody>
      </p:sp>
    </p:spTree>
    <p:extLst>
      <p:ext uri="{BB962C8B-B14F-4D97-AF65-F5344CB8AC3E}">
        <p14:creationId xmlns="" xmlns:p14="http://schemas.microsoft.com/office/powerpoint/2010/main" val="37628215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Notice</a:t>
            </a:r>
          </a:p>
        </p:txBody>
      </p:sp>
      <p:sp>
        <p:nvSpPr>
          <p:cNvPr id="3" name="Content Placeholder 2"/>
          <p:cNvSpPr>
            <a:spLocks noGrp="1"/>
          </p:cNvSpPr>
          <p:nvPr>
            <p:ph sz="quarter" idx="10"/>
          </p:nvPr>
        </p:nvSpPr>
        <p:spPr/>
        <p:txBody>
          <a:bodyPr/>
          <a:lstStyle/>
          <a:p>
            <a:pPr marL="0" indent="0">
              <a:buNone/>
            </a:pPr>
            <a:r>
              <a:rPr lang="en-US" sz="1800" dirty="0"/>
              <a:t>The information presented on these slides is intended to be used in the form released.  </a:t>
            </a:r>
          </a:p>
          <a:p>
            <a:pPr marL="0" indent="0">
              <a:buNone/>
            </a:pPr>
            <a:r>
              <a:rPr lang="en-US" sz="1800" dirty="0" smtClean="0"/>
              <a:t>Accordingly</a:t>
            </a:r>
            <a:r>
              <a:rPr lang="en-US" sz="1800" dirty="0"/>
              <a:t>, Partner acknowledges that if Partner modifies, deletes part of, or otherwise revises the Presentation or any of its slides in any manner, in whole or in part, that Partner does so at its own risk.  </a:t>
            </a:r>
          </a:p>
          <a:p>
            <a:pPr marL="0" indent="0">
              <a:buNone/>
            </a:pPr>
            <a:r>
              <a:rPr lang="en-US" sz="1800" dirty="0"/>
              <a:t>Partner further acknowledges that if Partner does modify, delete or otherwise revise the Presentation, or any of its slides, that Partner is fully responsible for any objections, claims, or causes of action raised or filed by any third party against Partner and/or SunPower.  </a:t>
            </a:r>
          </a:p>
          <a:p>
            <a:pPr marL="0" indent="0">
              <a:buNone/>
            </a:pPr>
            <a:r>
              <a:rPr lang="en-US" sz="1800" dirty="0"/>
              <a:t>Partner also acknowledges that – if it modifies, deletes or otherwise revises the Presentation or any of its slides – SunPower shall not be liable for any direct, indirect or consequential loss or damages suffered by any person as a result of relying on any statement in or omission from this Presentation and that SunPower is released from any obligation to indemnify, defend, or hold Partner harmless under such circumstances. </a:t>
            </a:r>
          </a:p>
          <a:p>
            <a:endParaRPr lang="en-US" sz="1800" dirty="0"/>
          </a:p>
        </p:txBody>
      </p:sp>
    </p:spTree>
    <p:extLst>
      <p:ext uri="{BB962C8B-B14F-4D97-AF65-F5344CB8AC3E}">
        <p14:creationId xmlns="" xmlns:p14="http://schemas.microsoft.com/office/powerpoint/2010/main" val="2425050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43702" y="3089912"/>
            <a:ext cx="7790688" cy="30731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System-Level Degradation from Field Data</a:t>
            </a:r>
            <a:endParaRPr lang="en-US" dirty="0"/>
          </a:p>
        </p:txBody>
      </p:sp>
      <p:sp>
        <p:nvSpPr>
          <p:cNvPr id="21" name="Text Box 15"/>
          <p:cNvSpPr txBox="1">
            <a:spLocks noChangeArrowheads="1"/>
          </p:cNvSpPr>
          <p:nvPr/>
        </p:nvSpPr>
        <p:spPr bwMode="auto">
          <a:xfrm>
            <a:off x="9559636" y="5779008"/>
            <a:ext cx="2629189" cy="649224"/>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pPr marL="55563" indent="-55563"/>
            <a:r>
              <a:rPr lang="en-US" dirty="0" smtClean="0">
                <a:latin typeface="Arial"/>
              </a:rPr>
              <a:t>1</a:t>
            </a:r>
            <a:r>
              <a:rPr lang="en-US" baseline="0" dirty="0" smtClean="0">
                <a:latin typeface="Arial"/>
              </a:rPr>
              <a:t> Romero</a:t>
            </a:r>
            <a:r>
              <a:rPr lang="en-US" baseline="0" dirty="0">
                <a:latin typeface="Arial"/>
              </a:rPr>
              <a:t>, Ralph, et al. “Review of SunPower Fleet-Wide System Degradation Study using </a:t>
            </a:r>
            <a:r>
              <a:rPr lang="en-US" baseline="0" dirty="0" smtClean="0">
                <a:latin typeface="Arial"/>
              </a:rPr>
              <a:t>Year</a:t>
            </a:r>
            <a:br>
              <a:rPr lang="en-US" baseline="0" dirty="0" smtClean="0">
                <a:latin typeface="Arial"/>
              </a:rPr>
            </a:br>
            <a:r>
              <a:rPr lang="en-US" baseline="0" dirty="0" smtClean="0">
                <a:latin typeface="Arial"/>
              </a:rPr>
              <a:t>-</a:t>
            </a:r>
            <a:r>
              <a:rPr lang="en-US" baseline="0" dirty="0">
                <a:latin typeface="Arial"/>
              </a:rPr>
              <a:t>over-Year Performance Index Analysis,”  </a:t>
            </a:r>
            <a:r>
              <a:rPr lang="en-US" baseline="0" dirty="0" smtClean="0">
                <a:latin typeface="Arial"/>
              </a:rPr>
              <a:t/>
            </a:r>
            <a:br>
              <a:rPr lang="en-US" baseline="0" dirty="0" smtClean="0">
                <a:latin typeface="Arial"/>
              </a:rPr>
            </a:br>
            <a:r>
              <a:rPr lang="en-US" baseline="0" dirty="0" smtClean="0">
                <a:latin typeface="Arial"/>
              </a:rPr>
              <a:t>Black </a:t>
            </a:r>
            <a:r>
              <a:rPr lang="en-US" baseline="0" dirty="0">
                <a:latin typeface="Arial"/>
              </a:rPr>
              <a:t>&amp; Veatch Eng., Nov. 2012</a:t>
            </a:r>
            <a:r>
              <a:rPr lang="en-US" baseline="0" dirty="0" smtClean="0">
                <a:latin typeface="Arial"/>
              </a:rPr>
              <a:t>.  </a:t>
            </a:r>
            <a:br>
              <a:rPr lang="en-US" baseline="0" dirty="0" smtClean="0">
                <a:latin typeface="Arial"/>
              </a:rPr>
            </a:br>
            <a:r>
              <a:rPr lang="en-US" baseline="0" dirty="0" smtClean="0">
                <a:latin typeface="Arial"/>
              </a:rPr>
              <a:t>Updated </a:t>
            </a:r>
            <a:r>
              <a:rPr lang="en-US" baseline="0" dirty="0">
                <a:latin typeface="Arial"/>
              </a:rPr>
              <a:t>values Sep. 2014.</a:t>
            </a:r>
          </a:p>
          <a:p>
            <a:pPr marL="90488" indent="-90488"/>
            <a:r>
              <a:rPr lang="en-US" baseline="0" dirty="0" smtClean="0">
                <a:latin typeface="Arial"/>
              </a:rPr>
              <a:t> </a:t>
            </a:r>
            <a:endParaRPr lang="en-US" baseline="0" dirty="0">
              <a:latin typeface="Arial"/>
            </a:endParaRPr>
          </a:p>
        </p:txBody>
      </p:sp>
      <p:sp>
        <p:nvSpPr>
          <p:cNvPr id="36" name="Rectangle 9"/>
          <p:cNvSpPr txBox="1">
            <a:spLocks noChangeArrowheads="1"/>
          </p:cNvSpPr>
          <p:nvPr/>
        </p:nvSpPr>
        <p:spPr>
          <a:xfrm>
            <a:off x="880324" y="1117264"/>
            <a:ext cx="10293643" cy="1211576"/>
          </a:xfrm>
          <a:prstGeom prst="rect">
            <a:avLst/>
          </a:prstGeom>
          <a:noFill/>
        </p:spPr>
        <p:txBody>
          <a:bodyPr lIns="0" rIns="0"/>
          <a:lstStyle/>
          <a:p>
            <a:pPr marL="228600" indent="-228600" defTabSz="820738">
              <a:spcAft>
                <a:spcPts val="1000"/>
              </a:spcAft>
              <a:buFont typeface="Arial"/>
              <a:buChar char="•"/>
            </a:pPr>
            <a:r>
              <a:rPr lang="en-US" sz="1600" dirty="0">
                <a:solidFill>
                  <a:prstClr val="black"/>
                </a:solidFill>
                <a:cs typeface="Arial"/>
              </a:rPr>
              <a:t>The most comprehensive degradation study ever done:  more than 800,000 panels from over 400 monitored inverters across 144 sites, for time spans averaging 6 years.</a:t>
            </a:r>
          </a:p>
          <a:p>
            <a:pPr marL="685800" lvl="2" indent="-228600" defTabSz="820738">
              <a:spcAft>
                <a:spcPts val="1000"/>
              </a:spcAft>
              <a:buFont typeface="Arial"/>
              <a:buChar char="•"/>
            </a:pPr>
            <a:r>
              <a:rPr lang="en-US" sz="1400" dirty="0">
                <a:solidFill>
                  <a:prstClr val="black"/>
                </a:solidFill>
                <a:cs typeface="Arial"/>
              </a:rPr>
              <a:t>SunPower systems: 86MW, age 3.5-7.5 </a:t>
            </a:r>
            <a:r>
              <a:rPr lang="en-US" sz="1400" dirty="0" smtClean="0">
                <a:solidFill>
                  <a:prstClr val="black"/>
                </a:solidFill>
                <a:cs typeface="Arial"/>
              </a:rPr>
              <a:t>years</a:t>
            </a:r>
            <a:endParaRPr lang="en-US" sz="1400" dirty="0">
              <a:solidFill>
                <a:prstClr val="black"/>
              </a:solidFill>
              <a:cs typeface="Arial"/>
            </a:endParaRPr>
          </a:p>
          <a:p>
            <a:pPr marL="685800" lvl="2" indent="-228600" defTabSz="820738">
              <a:spcAft>
                <a:spcPts val="1000"/>
              </a:spcAft>
              <a:buFont typeface="Arial"/>
              <a:buChar char="•"/>
            </a:pPr>
            <a:r>
              <a:rPr lang="en-US" sz="1400" dirty="0">
                <a:solidFill>
                  <a:prstClr val="black"/>
                </a:solidFill>
                <a:cs typeface="Arial"/>
              </a:rPr>
              <a:t>Non-SP systems: 42MW, age 4.5-13.5 </a:t>
            </a:r>
            <a:r>
              <a:rPr lang="en-US" sz="1400" dirty="0" smtClean="0">
                <a:solidFill>
                  <a:prstClr val="black"/>
                </a:solidFill>
                <a:cs typeface="Arial"/>
              </a:rPr>
              <a:t>years</a:t>
            </a:r>
            <a:endParaRPr lang="en-US" sz="1400" dirty="0">
              <a:solidFill>
                <a:prstClr val="black"/>
              </a:solidFill>
              <a:cs typeface="Arial"/>
            </a:endParaRPr>
          </a:p>
          <a:p>
            <a:pPr marL="228600" indent="-228600" defTabSz="820738">
              <a:spcAft>
                <a:spcPts val="1000"/>
              </a:spcAft>
              <a:buFont typeface="Arial"/>
              <a:buChar char="•"/>
            </a:pPr>
            <a:r>
              <a:rPr lang="en-US" sz="1600" dirty="0">
                <a:solidFill>
                  <a:prstClr val="black"/>
                </a:solidFill>
                <a:cs typeface="Arial"/>
              </a:rPr>
              <a:t>SunPower degradation rate affirmed by Black &amp; Veatch</a:t>
            </a:r>
            <a:r>
              <a:rPr lang="en-US" sz="1600" baseline="30000" dirty="0">
                <a:solidFill>
                  <a:prstClr val="black"/>
                </a:solidFill>
                <a:cs typeface="Arial"/>
              </a:rPr>
              <a:t>1</a:t>
            </a:r>
            <a:r>
              <a:rPr lang="en-US" sz="1600" dirty="0">
                <a:solidFill>
                  <a:prstClr val="black"/>
                </a:solidFill>
                <a:cs typeface="Arial"/>
              </a:rPr>
              <a:t>, one of the most experienced Independent Engineering firms in solar power plants, with over 2,000 MW of utility scale </a:t>
            </a:r>
            <a:r>
              <a:rPr lang="en-US" sz="1600" dirty="0" smtClean="0">
                <a:solidFill>
                  <a:prstClr val="black"/>
                </a:solidFill>
                <a:cs typeface="Arial"/>
              </a:rPr>
              <a:t>projects</a:t>
            </a:r>
            <a:endParaRPr lang="en-US" sz="1600" dirty="0">
              <a:solidFill>
                <a:prstClr val="black"/>
              </a:solidFill>
              <a:cs typeface="Arial"/>
            </a:endParaRPr>
          </a:p>
        </p:txBody>
      </p:sp>
      <p:sp>
        <p:nvSpPr>
          <p:cNvPr id="47" name="Text Box 5"/>
          <p:cNvSpPr txBox="1">
            <a:spLocks noChangeArrowheads="1"/>
          </p:cNvSpPr>
          <p:nvPr/>
        </p:nvSpPr>
        <p:spPr bwMode="auto">
          <a:xfrm rot="16200000">
            <a:off x="-536568" y="4417612"/>
            <a:ext cx="2706624" cy="253912"/>
          </a:xfrm>
          <a:prstGeom prst="rect">
            <a:avLst/>
          </a:prstGeom>
          <a:noFill/>
          <a:ln w="9525" algn="ctr">
            <a:noFill/>
            <a:miter lim="800000"/>
            <a:headEnd/>
            <a:tailEnd/>
          </a:ln>
        </p:spPr>
        <p:txBody>
          <a:bodyPr wrap="square" lIns="0" tIns="45718" rIns="91435" bIns="45718" anchor="ctr">
            <a:spAutoFit/>
          </a:bodyPr>
          <a:lstStyle/>
          <a:p>
            <a:pPr algn="ctr">
              <a:spcBef>
                <a:spcPct val="50000"/>
              </a:spcBef>
            </a:pPr>
            <a:r>
              <a:rPr lang="en-US" sz="1050" dirty="0" smtClean="0">
                <a:cs typeface="Arial"/>
              </a:rPr>
              <a:t>System Level (AC) Degradation</a:t>
            </a:r>
            <a:endParaRPr lang="en-US" sz="1050" dirty="0">
              <a:cs typeface="Arial"/>
            </a:endParaRPr>
          </a:p>
        </p:txBody>
      </p:sp>
      <p:sp>
        <p:nvSpPr>
          <p:cNvPr id="50" name="Text Box 5"/>
          <p:cNvSpPr txBox="1">
            <a:spLocks noChangeArrowheads="1"/>
          </p:cNvSpPr>
          <p:nvPr/>
        </p:nvSpPr>
        <p:spPr bwMode="auto">
          <a:xfrm>
            <a:off x="1444752" y="6163056"/>
            <a:ext cx="7232904" cy="253912"/>
          </a:xfrm>
          <a:prstGeom prst="rect">
            <a:avLst/>
          </a:prstGeom>
          <a:noFill/>
          <a:ln w="9525" algn="ctr">
            <a:noFill/>
            <a:miter lim="800000"/>
            <a:headEnd/>
            <a:tailEnd/>
          </a:ln>
        </p:spPr>
        <p:txBody>
          <a:bodyPr wrap="square" lIns="0" tIns="45718" rIns="91435" bIns="45718" anchor="ctr">
            <a:spAutoFit/>
          </a:bodyPr>
          <a:lstStyle/>
          <a:p>
            <a:pPr algn="ctr">
              <a:spcBef>
                <a:spcPct val="50000"/>
              </a:spcBef>
            </a:pPr>
            <a:r>
              <a:rPr lang="en-US" sz="1050" dirty="0" smtClean="0">
                <a:cs typeface="Arial"/>
              </a:rPr>
              <a:t>System Age (years)</a:t>
            </a:r>
            <a:endParaRPr lang="en-US" sz="1050" dirty="0">
              <a:cs typeface="Arial"/>
            </a:endParaRPr>
          </a:p>
        </p:txBody>
      </p:sp>
      <p:grpSp>
        <p:nvGrpSpPr>
          <p:cNvPr id="51" name="Group 50"/>
          <p:cNvGrpSpPr/>
          <p:nvPr/>
        </p:nvGrpSpPr>
        <p:grpSpPr>
          <a:xfrm>
            <a:off x="8925562" y="4269908"/>
            <a:ext cx="2431243" cy="561700"/>
            <a:chOff x="6569882" y="4409623"/>
            <a:chExt cx="2222663" cy="638330"/>
          </a:xfrm>
        </p:grpSpPr>
        <p:sp>
          <p:nvSpPr>
            <p:cNvPr id="52" name="Text Box 5"/>
            <p:cNvSpPr txBox="1">
              <a:spLocks noChangeArrowheads="1"/>
            </p:cNvSpPr>
            <p:nvPr/>
          </p:nvSpPr>
          <p:spPr bwMode="auto">
            <a:xfrm>
              <a:off x="6775457" y="4409623"/>
              <a:ext cx="2017088" cy="430883"/>
            </a:xfrm>
            <a:prstGeom prst="rect">
              <a:avLst/>
            </a:prstGeom>
            <a:noFill/>
            <a:ln w="9525" algn="ctr">
              <a:noFill/>
              <a:miter lim="800000"/>
              <a:headEnd/>
              <a:tailEnd/>
            </a:ln>
          </p:spPr>
          <p:txBody>
            <a:bodyPr wrap="square" lIns="0" tIns="45718" rIns="91435" bIns="45718">
              <a:spAutoFit/>
            </a:bodyPr>
            <a:lstStyle/>
            <a:p>
              <a:pPr>
                <a:spcBef>
                  <a:spcPct val="50000"/>
                </a:spcBef>
              </a:pPr>
              <a:r>
                <a:rPr lang="en-US" sz="1100" dirty="0" smtClean="0">
                  <a:cs typeface="Arial"/>
                </a:rPr>
                <a:t>SunPower Solar Fields</a:t>
              </a:r>
              <a:br>
                <a:rPr lang="en-US" sz="1100" dirty="0" smtClean="0">
                  <a:cs typeface="Arial"/>
                </a:rPr>
              </a:br>
              <a:endParaRPr lang="en-US" sz="1100" dirty="0">
                <a:cs typeface="Arial"/>
              </a:endParaRPr>
            </a:p>
          </p:txBody>
        </p:sp>
        <p:sp>
          <p:nvSpPr>
            <p:cNvPr id="53" name="Text Box 5"/>
            <p:cNvSpPr txBox="1">
              <a:spLocks noChangeArrowheads="1"/>
            </p:cNvSpPr>
            <p:nvPr/>
          </p:nvSpPr>
          <p:spPr bwMode="auto">
            <a:xfrm>
              <a:off x="6775456" y="4786347"/>
              <a:ext cx="1845221" cy="261606"/>
            </a:xfrm>
            <a:prstGeom prst="rect">
              <a:avLst/>
            </a:prstGeom>
            <a:noFill/>
            <a:ln w="9525" algn="ctr">
              <a:noFill/>
              <a:miter lim="800000"/>
              <a:headEnd/>
              <a:tailEnd/>
            </a:ln>
          </p:spPr>
          <p:txBody>
            <a:bodyPr wrap="square" lIns="0" tIns="45718" rIns="91435" bIns="45718">
              <a:spAutoFit/>
            </a:bodyPr>
            <a:lstStyle/>
            <a:p>
              <a:pPr>
                <a:spcBef>
                  <a:spcPct val="50000"/>
                </a:spcBef>
              </a:pPr>
              <a:r>
                <a:rPr lang="en-US" sz="1100" dirty="0" smtClean="0">
                  <a:cs typeface="Arial"/>
                </a:rPr>
                <a:t>Conventional Solar Fields</a:t>
              </a:r>
              <a:endParaRPr lang="en-US" sz="1100" dirty="0">
                <a:cs typeface="Arial"/>
              </a:endParaRPr>
            </a:p>
          </p:txBody>
        </p:sp>
        <p:pic>
          <p:nvPicPr>
            <p:cNvPr id="54" name="Picture 5"/>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a:stretch/>
          </p:blipFill>
          <p:spPr bwMode="auto">
            <a:xfrm>
              <a:off x="6569882" y="4481686"/>
              <a:ext cx="111893" cy="1073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5" name="Picture 7"/>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a:stretch/>
          </p:blipFill>
          <p:spPr bwMode="auto">
            <a:xfrm>
              <a:off x="6569883" y="4862977"/>
              <a:ext cx="111893" cy="1083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57" name="Rounded Rectangle 56"/>
          <p:cNvSpPr/>
          <p:nvPr/>
        </p:nvSpPr>
        <p:spPr>
          <a:xfrm>
            <a:off x="8598463" y="3536655"/>
            <a:ext cx="2302418" cy="279602"/>
          </a:xfrm>
          <a:prstGeom prst="roundRect">
            <a:avLst/>
          </a:prstGeom>
          <a:solidFill>
            <a:srgbClr val="FDB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cs typeface="Arial"/>
              </a:rPr>
              <a:t>SunPower -</a:t>
            </a:r>
            <a:r>
              <a:rPr lang="en-US" sz="1200" b="1" dirty="0" smtClean="0">
                <a:cs typeface="Arial"/>
              </a:rPr>
              <a:t>0.25%/year</a:t>
            </a:r>
            <a:endParaRPr lang="en-US" sz="1200" dirty="0">
              <a:solidFill>
                <a:srgbClr val="FDB924"/>
              </a:solidFill>
            </a:endParaRPr>
          </a:p>
        </p:txBody>
      </p:sp>
      <p:sp>
        <p:nvSpPr>
          <p:cNvPr id="59" name="Rounded Rectangle 58"/>
          <p:cNvSpPr/>
          <p:nvPr/>
        </p:nvSpPr>
        <p:spPr>
          <a:xfrm>
            <a:off x="8623176" y="5290740"/>
            <a:ext cx="2302418" cy="279602"/>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cs typeface="Arial"/>
              </a:rPr>
              <a:t>Conventional -1.25%/year</a:t>
            </a:r>
            <a:endParaRPr lang="en-US" sz="1200" dirty="0">
              <a:solidFill>
                <a:srgbClr val="FDB924"/>
              </a:solidFill>
            </a:endParaRPr>
          </a:p>
        </p:txBody>
      </p:sp>
    </p:spTree>
    <p:extLst>
      <p:ext uri="{BB962C8B-B14F-4D97-AF65-F5344CB8AC3E}">
        <p14:creationId xmlns="" xmlns:p14="http://schemas.microsoft.com/office/powerpoint/2010/main" val="25445609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56926" y="3312800"/>
            <a:ext cx="3459480" cy="17576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4256" y="229840"/>
            <a:ext cx="11116638" cy="600376"/>
          </a:xfrm>
        </p:spPr>
        <p:txBody>
          <a:bodyPr>
            <a:normAutofit fontScale="90000"/>
          </a:bodyPr>
          <a:lstStyle/>
          <a:p>
            <a:r>
              <a:rPr lang="en-US" dirty="0"/>
              <a:t>Durable Maxeon Cell Design Allows </a:t>
            </a:r>
            <a:r>
              <a:rPr lang="en-US" dirty="0" smtClean="0"/>
              <a:t>SunPower </a:t>
            </a:r>
            <a:r>
              <a:rPr lang="en-US" dirty="0"/>
              <a:t>to Offer the </a:t>
            </a:r>
            <a:r>
              <a:rPr lang="en-US" dirty="0" smtClean="0"/>
              <a:t/>
            </a:r>
            <a:br>
              <a:rPr lang="en-US" dirty="0" smtClean="0"/>
            </a:br>
            <a:r>
              <a:rPr lang="en-US" dirty="0" smtClean="0"/>
              <a:t>Best Combined </a:t>
            </a:r>
            <a:r>
              <a:rPr lang="en-US" dirty="0"/>
              <a:t>Power and Product Warranty</a:t>
            </a:r>
          </a:p>
        </p:txBody>
      </p:sp>
      <p:sp>
        <p:nvSpPr>
          <p:cNvPr id="21" name="Text Box 15"/>
          <p:cNvSpPr txBox="1">
            <a:spLocks noChangeArrowheads="1"/>
          </p:cNvSpPr>
          <p:nvPr/>
        </p:nvSpPr>
        <p:spPr bwMode="auto">
          <a:xfrm>
            <a:off x="9559636" y="5873218"/>
            <a:ext cx="2629189" cy="619022"/>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latin typeface="Arial"/>
              </a:rPr>
              <a:t>1</a:t>
            </a:r>
            <a:r>
              <a:rPr lang="en-US" baseline="0" dirty="0">
                <a:latin typeface="Arial"/>
              </a:rPr>
              <a:t> Compared with the top 15 manufacturers.  SunPower Warranty Review, Feb </a:t>
            </a:r>
            <a:r>
              <a:rPr lang="en-US" baseline="0" dirty="0" smtClean="0">
                <a:latin typeface="Arial"/>
              </a:rPr>
              <a:t>2013.</a:t>
            </a:r>
          </a:p>
          <a:p>
            <a:r>
              <a:rPr lang="en-US" dirty="0" smtClean="0">
                <a:latin typeface="Arial"/>
              </a:rPr>
              <a:t>2</a:t>
            </a:r>
            <a:r>
              <a:rPr lang="en-US" baseline="0" dirty="0" smtClean="0">
                <a:latin typeface="Arial"/>
              </a:rPr>
              <a:t> </a:t>
            </a:r>
            <a:r>
              <a:rPr lang="en-US" baseline="0" dirty="0">
                <a:latin typeface="Arial"/>
              </a:rPr>
              <a:t>Some restrictions apply.  </a:t>
            </a:r>
            <a:r>
              <a:rPr lang="en-US" baseline="0" dirty="0" smtClean="0">
                <a:latin typeface="Arial"/>
              </a:rPr>
              <a:t>See </a:t>
            </a:r>
            <a:r>
              <a:rPr lang="en-US" baseline="0" dirty="0">
                <a:latin typeface="Arial"/>
              </a:rPr>
              <a:t>warranty </a:t>
            </a:r>
            <a:r>
              <a:rPr lang="en-US" baseline="0" dirty="0" smtClean="0">
                <a:latin typeface="Arial"/>
              </a:rPr>
              <a:t/>
            </a:r>
            <a:br>
              <a:rPr lang="en-US" baseline="0" dirty="0" smtClean="0">
                <a:latin typeface="Arial"/>
              </a:rPr>
            </a:br>
            <a:r>
              <a:rPr lang="en-US" baseline="0" dirty="0" smtClean="0">
                <a:latin typeface="Arial"/>
              </a:rPr>
              <a:t>for </a:t>
            </a:r>
            <a:r>
              <a:rPr lang="en-US" baseline="0" dirty="0">
                <a:latin typeface="Arial"/>
              </a:rPr>
              <a:t>details</a:t>
            </a:r>
          </a:p>
        </p:txBody>
      </p:sp>
      <p:sp>
        <p:nvSpPr>
          <p:cNvPr id="36" name="Rectangle 9"/>
          <p:cNvSpPr txBox="1">
            <a:spLocks noChangeArrowheads="1"/>
          </p:cNvSpPr>
          <p:nvPr/>
        </p:nvSpPr>
        <p:spPr>
          <a:xfrm>
            <a:off x="880324" y="1117264"/>
            <a:ext cx="10293643" cy="1211576"/>
          </a:xfrm>
          <a:prstGeom prst="rect">
            <a:avLst/>
          </a:prstGeom>
          <a:noFill/>
        </p:spPr>
        <p:txBody>
          <a:bodyPr lIns="0" rIns="0"/>
          <a:lstStyle/>
          <a:p>
            <a:pPr marL="82296" defTabSz="820738">
              <a:spcAft>
                <a:spcPts val="1000"/>
              </a:spcAft>
            </a:pPr>
            <a:r>
              <a:rPr lang="en-US" dirty="0" smtClean="0">
                <a:solidFill>
                  <a:prstClr val="black"/>
                </a:solidFill>
                <a:cs typeface="Arial"/>
              </a:rPr>
              <a:t>Because </a:t>
            </a:r>
            <a:r>
              <a:rPr lang="en-US" dirty="0">
                <a:solidFill>
                  <a:prstClr val="black"/>
                </a:solidFill>
                <a:cs typeface="Arial"/>
              </a:rPr>
              <a:t>of the excellent reliability of the Maxeon cell, SunPower can deliver:</a:t>
            </a:r>
          </a:p>
          <a:p>
            <a:pPr marL="640080" lvl="1" indent="-100584" defTabSz="820738">
              <a:spcAft>
                <a:spcPts val="1000"/>
              </a:spcAft>
              <a:buFont typeface="Arial"/>
              <a:buChar char="•"/>
            </a:pPr>
            <a:r>
              <a:rPr lang="en-US" sz="1600" dirty="0">
                <a:solidFill>
                  <a:prstClr val="black"/>
                </a:solidFill>
                <a:cs typeface="Arial"/>
              </a:rPr>
              <a:t>Only 25 year Combined Product and Power Warranty on all products</a:t>
            </a:r>
          </a:p>
          <a:p>
            <a:pPr marL="640080" lvl="1" indent="-100584" defTabSz="820738">
              <a:spcAft>
                <a:spcPts val="1000"/>
              </a:spcAft>
              <a:buFont typeface="Arial"/>
              <a:buChar char="•"/>
            </a:pPr>
            <a:r>
              <a:rPr lang="en-US" sz="1600" dirty="0">
                <a:solidFill>
                  <a:prstClr val="black"/>
                </a:solidFill>
                <a:cs typeface="Arial"/>
              </a:rPr>
              <a:t>Lowest Guaranteed degradation rate: -0.4%/yr</a:t>
            </a:r>
            <a:r>
              <a:rPr lang="en-US" sz="1600" baseline="30000" dirty="0">
                <a:solidFill>
                  <a:prstClr val="black"/>
                </a:solidFill>
                <a:cs typeface="Arial"/>
              </a:rPr>
              <a:t>1</a:t>
            </a:r>
          </a:p>
          <a:p>
            <a:pPr marL="640080" lvl="1" indent="-100584" defTabSz="820738">
              <a:spcAft>
                <a:spcPts val="1000"/>
              </a:spcAft>
              <a:buFont typeface="Arial"/>
              <a:buChar char="•"/>
            </a:pPr>
            <a:r>
              <a:rPr lang="en-US" sz="1600" dirty="0">
                <a:solidFill>
                  <a:prstClr val="black"/>
                </a:solidFill>
                <a:cs typeface="Arial"/>
              </a:rPr>
              <a:t>Replacement costs are covered</a:t>
            </a:r>
            <a:r>
              <a:rPr lang="en-US" sz="1600" baseline="30000" dirty="0">
                <a:solidFill>
                  <a:prstClr val="black"/>
                </a:solidFill>
                <a:cs typeface="Arial"/>
              </a:rPr>
              <a:t>2</a:t>
            </a:r>
          </a:p>
          <a:p>
            <a:pPr marL="182880" indent="-100584" defTabSz="820738">
              <a:spcAft>
                <a:spcPts val="1000"/>
              </a:spcAft>
              <a:buFont typeface="Arial"/>
              <a:buChar char="•"/>
            </a:pPr>
            <a:endParaRPr lang="en-US" dirty="0">
              <a:solidFill>
                <a:prstClr val="black"/>
              </a:solidFill>
              <a:cs typeface="Arial"/>
            </a:endParaRPr>
          </a:p>
        </p:txBody>
      </p:sp>
      <p:sp>
        <p:nvSpPr>
          <p:cNvPr id="8" name="TextBox 15"/>
          <p:cNvSpPr txBox="1">
            <a:spLocks noChangeArrowheads="1"/>
          </p:cNvSpPr>
          <p:nvPr/>
        </p:nvSpPr>
        <p:spPr bwMode="auto">
          <a:xfrm>
            <a:off x="885426" y="4968944"/>
            <a:ext cx="736890" cy="184666"/>
          </a:xfrm>
          <a:prstGeom prst="rect">
            <a:avLst/>
          </a:prstGeom>
          <a:noFill/>
          <a:ln w="9525">
            <a:noFill/>
            <a:miter lim="800000"/>
            <a:headEnd/>
            <a:tailEnd/>
          </a:ln>
        </p:spPr>
        <p:txBody>
          <a:bodyPr wrap="square" lIns="0" tIns="0" rIns="0">
            <a:spAutoFit/>
          </a:bodyPr>
          <a:lstStyle/>
          <a:p>
            <a:pPr algn="r">
              <a:lnSpc>
                <a:spcPct val="90000"/>
              </a:lnSpc>
            </a:pPr>
            <a:r>
              <a:rPr lang="en-US" sz="1000" dirty="0" smtClean="0">
                <a:solidFill>
                  <a:srgbClr val="000000"/>
                </a:solidFill>
                <a:cs typeface="Arial"/>
              </a:rPr>
              <a:t>75%</a:t>
            </a:r>
            <a:endParaRPr lang="en-US" sz="1000" dirty="0">
              <a:solidFill>
                <a:srgbClr val="000000"/>
              </a:solidFill>
              <a:cs typeface="Arial"/>
            </a:endParaRPr>
          </a:p>
        </p:txBody>
      </p:sp>
      <p:sp>
        <p:nvSpPr>
          <p:cNvPr id="9" name="TextBox 15"/>
          <p:cNvSpPr txBox="1">
            <a:spLocks noChangeArrowheads="1"/>
          </p:cNvSpPr>
          <p:nvPr/>
        </p:nvSpPr>
        <p:spPr bwMode="auto">
          <a:xfrm>
            <a:off x="885426" y="4620644"/>
            <a:ext cx="736890" cy="184666"/>
          </a:xfrm>
          <a:prstGeom prst="rect">
            <a:avLst/>
          </a:prstGeom>
          <a:noFill/>
          <a:ln w="9525">
            <a:noFill/>
            <a:miter lim="800000"/>
            <a:headEnd/>
            <a:tailEnd/>
          </a:ln>
        </p:spPr>
        <p:txBody>
          <a:bodyPr wrap="square" lIns="0" tIns="0" rIns="0">
            <a:spAutoFit/>
          </a:bodyPr>
          <a:lstStyle/>
          <a:p>
            <a:pPr algn="r">
              <a:lnSpc>
                <a:spcPct val="90000"/>
              </a:lnSpc>
            </a:pPr>
            <a:r>
              <a:rPr lang="en-US" sz="1000" dirty="0" smtClean="0">
                <a:solidFill>
                  <a:srgbClr val="000000"/>
                </a:solidFill>
                <a:cs typeface="Arial"/>
              </a:rPr>
              <a:t>80%</a:t>
            </a:r>
            <a:endParaRPr lang="en-US" sz="1000" dirty="0">
              <a:solidFill>
                <a:srgbClr val="000000"/>
              </a:solidFill>
              <a:cs typeface="Arial"/>
            </a:endParaRPr>
          </a:p>
        </p:txBody>
      </p:sp>
      <p:sp>
        <p:nvSpPr>
          <p:cNvPr id="10" name="TextBox 15"/>
          <p:cNvSpPr txBox="1">
            <a:spLocks noChangeArrowheads="1"/>
          </p:cNvSpPr>
          <p:nvPr/>
        </p:nvSpPr>
        <p:spPr bwMode="auto">
          <a:xfrm>
            <a:off x="885426" y="3968644"/>
            <a:ext cx="736890" cy="184666"/>
          </a:xfrm>
          <a:prstGeom prst="rect">
            <a:avLst/>
          </a:prstGeom>
          <a:noFill/>
          <a:ln w="9525">
            <a:noFill/>
            <a:miter lim="800000"/>
            <a:headEnd/>
            <a:tailEnd/>
          </a:ln>
        </p:spPr>
        <p:txBody>
          <a:bodyPr wrap="square" lIns="0" tIns="0" rIns="0">
            <a:spAutoFit/>
          </a:bodyPr>
          <a:lstStyle/>
          <a:p>
            <a:pPr algn="r">
              <a:lnSpc>
                <a:spcPct val="90000"/>
              </a:lnSpc>
            </a:pPr>
            <a:r>
              <a:rPr lang="en-US" sz="1000" dirty="0" smtClean="0">
                <a:solidFill>
                  <a:srgbClr val="000000"/>
                </a:solidFill>
                <a:cs typeface="Arial"/>
              </a:rPr>
              <a:t>90%</a:t>
            </a:r>
            <a:endParaRPr lang="en-US" sz="1000" dirty="0">
              <a:solidFill>
                <a:srgbClr val="000000"/>
              </a:solidFill>
              <a:cs typeface="Arial"/>
            </a:endParaRPr>
          </a:p>
        </p:txBody>
      </p:sp>
      <p:sp>
        <p:nvSpPr>
          <p:cNvPr id="11" name="TextBox 15"/>
          <p:cNvSpPr txBox="1">
            <a:spLocks noChangeArrowheads="1"/>
          </p:cNvSpPr>
          <p:nvPr/>
        </p:nvSpPr>
        <p:spPr bwMode="auto">
          <a:xfrm>
            <a:off x="1264580" y="4283493"/>
            <a:ext cx="357736" cy="184666"/>
          </a:xfrm>
          <a:prstGeom prst="rect">
            <a:avLst/>
          </a:prstGeom>
          <a:noFill/>
          <a:ln w="9525">
            <a:noFill/>
            <a:miter lim="800000"/>
            <a:headEnd/>
            <a:tailEnd/>
          </a:ln>
        </p:spPr>
        <p:txBody>
          <a:bodyPr wrap="square" lIns="0" tIns="0" rIns="0">
            <a:spAutoFit/>
          </a:bodyPr>
          <a:lstStyle/>
          <a:p>
            <a:pPr algn="r">
              <a:lnSpc>
                <a:spcPct val="90000"/>
              </a:lnSpc>
            </a:pPr>
            <a:r>
              <a:rPr lang="en-US" sz="1000" dirty="0" smtClean="0">
                <a:solidFill>
                  <a:srgbClr val="000000"/>
                </a:solidFill>
                <a:cs typeface="Arial"/>
              </a:rPr>
              <a:t>85%</a:t>
            </a:r>
            <a:endParaRPr lang="en-US" sz="1000" dirty="0">
              <a:solidFill>
                <a:srgbClr val="000000"/>
              </a:solidFill>
              <a:cs typeface="Arial"/>
            </a:endParaRPr>
          </a:p>
        </p:txBody>
      </p:sp>
      <p:sp>
        <p:nvSpPr>
          <p:cNvPr id="12" name="TextBox 15"/>
          <p:cNvSpPr txBox="1">
            <a:spLocks noChangeArrowheads="1"/>
          </p:cNvSpPr>
          <p:nvPr/>
        </p:nvSpPr>
        <p:spPr bwMode="auto">
          <a:xfrm>
            <a:off x="1129849" y="3620342"/>
            <a:ext cx="492467" cy="184666"/>
          </a:xfrm>
          <a:prstGeom prst="rect">
            <a:avLst/>
          </a:prstGeom>
          <a:noFill/>
          <a:ln w="9525">
            <a:noFill/>
            <a:miter lim="800000"/>
            <a:headEnd/>
            <a:tailEnd/>
          </a:ln>
        </p:spPr>
        <p:txBody>
          <a:bodyPr wrap="square" lIns="0" tIns="0" rIns="0">
            <a:spAutoFit/>
          </a:bodyPr>
          <a:lstStyle/>
          <a:p>
            <a:pPr algn="r">
              <a:lnSpc>
                <a:spcPct val="90000"/>
              </a:lnSpc>
            </a:pPr>
            <a:r>
              <a:rPr lang="en-US" sz="1000" dirty="0" smtClean="0">
                <a:solidFill>
                  <a:srgbClr val="000000"/>
                </a:solidFill>
                <a:cs typeface="Arial"/>
              </a:rPr>
              <a:t>95%</a:t>
            </a:r>
            <a:endParaRPr lang="en-US" sz="1000" dirty="0">
              <a:solidFill>
                <a:srgbClr val="000000"/>
              </a:solidFill>
              <a:cs typeface="Arial"/>
            </a:endParaRPr>
          </a:p>
        </p:txBody>
      </p:sp>
      <p:sp>
        <p:nvSpPr>
          <p:cNvPr id="13" name="TextBox 15"/>
          <p:cNvSpPr txBox="1">
            <a:spLocks noChangeArrowheads="1"/>
          </p:cNvSpPr>
          <p:nvPr/>
        </p:nvSpPr>
        <p:spPr bwMode="auto">
          <a:xfrm>
            <a:off x="1222072" y="3283191"/>
            <a:ext cx="400244" cy="184666"/>
          </a:xfrm>
          <a:prstGeom prst="rect">
            <a:avLst/>
          </a:prstGeom>
          <a:noFill/>
          <a:ln w="9525">
            <a:noFill/>
            <a:miter lim="800000"/>
            <a:headEnd/>
            <a:tailEnd/>
          </a:ln>
        </p:spPr>
        <p:txBody>
          <a:bodyPr wrap="square" lIns="0" tIns="0" rIns="0">
            <a:spAutoFit/>
          </a:bodyPr>
          <a:lstStyle/>
          <a:p>
            <a:pPr algn="r">
              <a:lnSpc>
                <a:spcPct val="90000"/>
              </a:lnSpc>
            </a:pPr>
            <a:r>
              <a:rPr lang="en-US" sz="1000" dirty="0" smtClean="0">
                <a:solidFill>
                  <a:srgbClr val="000000"/>
                </a:solidFill>
                <a:cs typeface="Arial"/>
              </a:rPr>
              <a:t>100%</a:t>
            </a:r>
            <a:endParaRPr lang="en-US" sz="1000" dirty="0">
              <a:solidFill>
                <a:srgbClr val="000000"/>
              </a:solidFill>
              <a:cs typeface="Arial"/>
            </a:endParaRPr>
          </a:p>
        </p:txBody>
      </p:sp>
      <p:sp>
        <p:nvSpPr>
          <p:cNvPr id="14" name="TextBox 15"/>
          <p:cNvSpPr txBox="1">
            <a:spLocks noChangeArrowheads="1"/>
          </p:cNvSpPr>
          <p:nvPr/>
        </p:nvSpPr>
        <p:spPr bwMode="auto">
          <a:xfrm>
            <a:off x="2009650" y="5122102"/>
            <a:ext cx="724329" cy="184666"/>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solidFill>
                  <a:srgbClr val="000000"/>
                </a:solidFill>
                <a:cs typeface="Arial"/>
              </a:rPr>
              <a:t>5</a:t>
            </a:r>
            <a:endParaRPr lang="en-US" sz="1000" dirty="0">
              <a:solidFill>
                <a:srgbClr val="000000"/>
              </a:solidFill>
              <a:cs typeface="Arial"/>
            </a:endParaRPr>
          </a:p>
        </p:txBody>
      </p:sp>
      <p:sp>
        <p:nvSpPr>
          <p:cNvPr id="15" name="TextBox 15"/>
          <p:cNvSpPr txBox="1">
            <a:spLocks noChangeArrowheads="1"/>
          </p:cNvSpPr>
          <p:nvPr/>
        </p:nvSpPr>
        <p:spPr bwMode="auto">
          <a:xfrm>
            <a:off x="2715313" y="5122102"/>
            <a:ext cx="724329" cy="184666"/>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solidFill>
                  <a:srgbClr val="000000"/>
                </a:solidFill>
                <a:cs typeface="Arial"/>
              </a:rPr>
              <a:t>10</a:t>
            </a:r>
            <a:endParaRPr lang="en-US" sz="1000" dirty="0">
              <a:solidFill>
                <a:srgbClr val="000000"/>
              </a:solidFill>
              <a:cs typeface="Arial"/>
            </a:endParaRPr>
          </a:p>
        </p:txBody>
      </p:sp>
      <p:sp>
        <p:nvSpPr>
          <p:cNvPr id="16" name="TextBox 15"/>
          <p:cNvSpPr txBox="1">
            <a:spLocks noChangeArrowheads="1"/>
          </p:cNvSpPr>
          <p:nvPr/>
        </p:nvSpPr>
        <p:spPr bwMode="auto">
          <a:xfrm>
            <a:off x="3365219" y="5122102"/>
            <a:ext cx="724329" cy="184666"/>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solidFill>
                  <a:srgbClr val="000000"/>
                </a:solidFill>
                <a:cs typeface="Arial"/>
              </a:rPr>
              <a:t>15</a:t>
            </a:r>
            <a:endParaRPr lang="en-US" sz="1000" dirty="0">
              <a:solidFill>
                <a:srgbClr val="000000"/>
              </a:solidFill>
              <a:cs typeface="Arial"/>
            </a:endParaRPr>
          </a:p>
        </p:txBody>
      </p:sp>
      <p:sp>
        <p:nvSpPr>
          <p:cNvPr id="17" name="TextBox 15"/>
          <p:cNvSpPr txBox="1">
            <a:spLocks noChangeArrowheads="1"/>
          </p:cNvSpPr>
          <p:nvPr/>
        </p:nvSpPr>
        <p:spPr bwMode="auto">
          <a:xfrm>
            <a:off x="4082034" y="5122102"/>
            <a:ext cx="724329" cy="184666"/>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solidFill>
                  <a:srgbClr val="000000"/>
                </a:solidFill>
                <a:cs typeface="Arial"/>
              </a:rPr>
              <a:t>20</a:t>
            </a:r>
            <a:endParaRPr lang="en-US" sz="1000" dirty="0">
              <a:solidFill>
                <a:srgbClr val="000000"/>
              </a:solidFill>
              <a:cs typeface="Arial"/>
            </a:endParaRPr>
          </a:p>
        </p:txBody>
      </p:sp>
      <p:sp>
        <p:nvSpPr>
          <p:cNvPr id="18" name="TextBox 15"/>
          <p:cNvSpPr txBox="1">
            <a:spLocks noChangeArrowheads="1"/>
          </p:cNvSpPr>
          <p:nvPr/>
        </p:nvSpPr>
        <p:spPr bwMode="auto">
          <a:xfrm>
            <a:off x="4754242" y="5122102"/>
            <a:ext cx="724329" cy="184666"/>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solidFill>
                  <a:srgbClr val="000000"/>
                </a:solidFill>
                <a:cs typeface="Arial"/>
              </a:rPr>
              <a:t>25</a:t>
            </a:r>
            <a:endParaRPr lang="en-US" sz="1000" dirty="0">
              <a:solidFill>
                <a:srgbClr val="000000"/>
              </a:solidFill>
              <a:cs typeface="Arial"/>
            </a:endParaRPr>
          </a:p>
        </p:txBody>
      </p:sp>
      <p:sp>
        <p:nvSpPr>
          <p:cNvPr id="19" name="TextBox 15"/>
          <p:cNvSpPr txBox="1">
            <a:spLocks noChangeArrowheads="1"/>
          </p:cNvSpPr>
          <p:nvPr/>
        </p:nvSpPr>
        <p:spPr bwMode="auto">
          <a:xfrm>
            <a:off x="1326288" y="5122103"/>
            <a:ext cx="724329" cy="184666"/>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solidFill>
                  <a:srgbClr val="000000"/>
                </a:solidFill>
                <a:cs typeface="Arial"/>
              </a:rPr>
              <a:t>0</a:t>
            </a:r>
            <a:endParaRPr lang="en-US" sz="1000" dirty="0">
              <a:solidFill>
                <a:srgbClr val="000000"/>
              </a:solidFill>
              <a:cs typeface="Arial"/>
            </a:endParaRPr>
          </a:p>
        </p:txBody>
      </p:sp>
      <p:sp>
        <p:nvSpPr>
          <p:cNvPr id="20" name="TextBox 15"/>
          <p:cNvSpPr txBox="1">
            <a:spLocks noChangeArrowheads="1"/>
          </p:cNvSpPr>
          <p:nvPr/>
        </p:nvSpPr>
        <p:spPr bwMode="auto">
          <a:xfrm>
            <a:off x="1656926" y="5380848"/>
            <a:ext cx="3867969" cy="184666"/>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solidFill>
                  <a:srgbClr val="000000"/>
                </a:solidFill>
                <a:cs typeface="Arial"/>
              </a:rPr>
              <a:t>YEARS</a:t>
            </a:r>
            <a:endParaRPr lang="en-US" sz="1000" dirty="0">
              <a:solidFill>
                <a:srgbClr val="000000"/>
              </a:solidFill>
              <a:cs typeface="Arial"/>
            </a:endParaRPr>
          </a:p>
        </p:txBody>
      </p:sp>
      <p:sp>
        <p:nvSpPr>
          <p:cNvPr id="22" name="TextBox 15"/>
          <p:cNvSpPr txBox="1">
            <a:spLocks noChangeArrowheads="1"/>
          </p:cNvSpPr>
          <p:nvPr/>
        </p:nvSpPr>
        <p:spPr bwMode="auto">
          <a:xfrm>
            <a:off x="6625133" y="5069083"/>
            <a:ext cx="290326" cy="184666"/>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cs typeface="Arial"/>
              </a:rPr>
              <a:t>5</a:t>
            </a:r>
            <a:endParaRPr lang="en-US" sz="1000" dirty="0">
              <a:cs typeface="Arial"/>
            </a:endParaRPr>
          </a:p>
        </p:txBody>
      </p:sp>
      <p:sp>
        <p:nvSpPr>
          <p:cNvPr id="23" name="TextBox 15"/>
          <p:cNvSpPr txBox="1">
            <a:spLocks noChangeArrowheads="1"/>
          </p:cNvSpPr>
          <p:nvPr/>
        </p:nvSpPr>
        <p:spPr bwMode="auto">
          <a:xfrm>
            <a:off x="7445424" y="5069083"/>
            <a:ext cx="233248" cy="184666"/>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cs typeface="Arial"/>
              </a:rPr>
              <a:t>10</a:t>
            </a:r>
            <a:endParaRPr lang="en-US" sz="1000" dirty="0">
              <a:cs typeface="Arial"/>
            </a:endParaRPr>
          </a:p>
        </p:txBody>
      </p:sp>
      <p:sp>
        <p:nvSpPr>
          <p:cNvPr id="24" name="TextBox 15"/>
          <p:cNvSpPr txBox="1">
            <a:spLocks noChangeArrowheads="1"/>
          </p:cNvSpPr>
          <p:nvPr/>
        </p:nvSpPr>
        <p:spPr bwMode="auto">
          <a:xfrm>
            <a:off x="8195311" y="5069083"/>
            <a:ext cx="330037" cy="184666"/>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cs typeface="Arial"/>
              </a:rPr>
              <a:t>15</a:t>
            </a:r>
            <a:endParaRPr lang="en-US" sz="1000" dirty="0">
              <a:cs typeface="Arial"/>
            </a:endParaRPr>
          </a:p>
        </p:txBody>
      </p:sp>
      <p:sp>
        <p:nvSpPr>
          <p:cNvPr id="25" name="TextBox 15"/>
          <p:cNvSpPr txBox="1">
            <a:spLocks noChangeArrowheads="1"/>
          </p:cNvSpPr>
          <p:nvPr/>
        </p:nvSpPr>
        <p:spPr bwMode="auto">
          <a:xfrm>
            <a:off x="9040494" y="5069083"/>
            <a:ext cx="259217" cy="184666"/>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cs typeface="Arial"/>
              </a:rPr>
              <a:t>20</a:t>
            </a:r>
            <a:endParaRPr lang="en-US" sz="1000" dirty="0">
              <a:cs typeface="Arial"/>
            </a:endParaRPr>
          </a:p>
        </p:txBody>
      </p:sp>
      <p:sp>
        <p:nvSpPr>
          <p:cNvPr id="26" name="TextBox 15"/>
          <p:cNvSpPr txBox="1">
            <a:spLocks noChangeArrowheads="1"/>
          </p:cNvSpPr>
          <p:nvPr/>
        </p:nvSpPr>
        <p:spPr bwMode="auto">
          <a:xfrm>
            <a:off x="9798436" y="5069083"/>
            <a:ext cx="318001" cy="184666"/>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cs typeface="Arial"/>
              </a:rPr>
              <a:t>25</a:t>
            </a:r>
            <a:endParaRPr lang="en-US" sz="1000" dirty="0">
              <a:cs typeface="Arial"/>
            </a:endParaRPr>
          </a:p>
        </p:txBody>
      </p:sp>
      <p:sp>
        <p:nvSpPr>
          <p:cNvPr id="27" name="TextBox 15"/>
          <p:cNvSpPr txBox="1">
            <a:spLocks noChangeArrowheads="1"/>
          </p:cNvSpPr>
          <p:nvPr/>
        </p:nvSpPr>
        <p:spPr bwMode="auto">
          <a:xfrm>
            <a:off x="5864013" y="5069083"/>
            <a:ext cx="272310" cy="184666"/>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cs typeface="Arial"/>
              </a:rPr>
              <a:t>0</a:t>
            </a:r>
            <a:endParaRPr lang="en-US" sz="1000" dirty="0">
              <a:cs typeface="Arial"/>
            </a:endParaRPr>
          </a:p>
        </p:txBody>
      </p:sp>
      <p:sp>
        <p:nvSpPr>
          <p:cNvPr id="28" name="TextBox 15"/>
          <p:cNvSpPr txBox="1">
            <a:spLocks noChangeArrowheads="1"/>
          </p:cNvSpPr>
          <p:nvPr/>
        </p:nvSpPr>
        <p:spPr bwMode="auto">
          <a:xfrm>
            <a:off x="6203109" y="5376572"/>
            <a:ext cx="3717794" cy="184666"/>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solidFill>
                  <a:srgbClr val="000000"/>
                </a:solidFill>
                <a:cs typeface="Arial"/>
              </a:rPr>
              <a:t>YEARS</a:t>
            </a:r>
            <a:endParaRPr lang="en-US" sz="1000" dirty="0">
              <a:solidFill>
                <a:srgbClr val="000000"/>
              </a:solidFill>
              <a:cs typeface="Arial"/>
            </a:endParaRPr>
          </a:p>
        </p:txBody>
      </p:sp>
      <p:sp>
        <p:nvSpPr>
          <p:cNvPr id="29" name="TextBox 28"/>
          <p:cNvSpPr txBox="1"/>
          <p:nvPr/>
        </p:nvSpPr>
        <p:spPr>
          <a:xfrm>
            <a:off x="2236922" y="2976956"/>
            <a:ext cx="2388020" cy="369332"/>
          </a:xfrm>
          <a:prstGeom prst="rect">
            <a:avLst/>
          </a:prstGeom>
          <a:noFill/>
        </p:spPr>
        <p:txBody>
          <a:bodyPr wrap="square" rtlCol="0">
            <a:spAutoFit/>
          </a:bodyPr>
          <a:lstStyle/>
          <a:p>
            <a:pPr algn="ctr"/>
            <a:r>
              <a:rPr lang="en-US" b="1" dirty="0" smtClean="0"/>
              <a:t>Power Warranty</a:t>
            </a:r>
            <a:endParaRPr lang="en-US" b="1" dirty="0"/>
          </a:p>
        </p:txBody>
      </p:sp>
      <p:sp>
        <p:nvSpPr>
          <p:cNvPr id="30" name="TextBox 29"/>
          <p:cNvSpPr txBox="1"/>
          <p:nvPr/>
        </p:nvSpPr>
        <p:spPr>
          <a:xfrm>
            <a:off x="6789326" y="2976956"/>
            <a:ext cx="2388020" cy="369332"/>
          </a:xfrm>
          <a:prstGeom prst="rect">
            <a:avLst/>
          </a:prstGeom>
          <a:noFill/>
        </p:spPr>
        <p:txBody>
          <a:bodyPr wrap="square" rtlCol="0">
            <a:spAutoFit/>
          </a:bodyPr>
          <a:lstStyle/>
          <a:p>
            <a:pPr algn="ctr"/>
            <a:r>
              <a:rPr lang="en-US" b="1" dirty="0" smtClean="0"/>
              <a:t>Product Warranty</a:t>
            </a:r>
            <a:endParaRPr lang="en-US" b="1" dirty="0"/>
          </a:p>
        </p:txBody>
      </p:sp>
      <p:cxnSp>
        <p:nvCxnSpPr>
          <p:cNvPr id="31" name="Straight Connector 30"/>
          <p:cNvCxnSpPr/>
          <p:nvPr/>
        </p:nvCxnSpPr>
        <p:spPr>
          <a:xfrm>
            <a:off x="2187637" y="5750181"/>
            <a:ext cx="216136" cy="4276"/>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TextBox 15"/>
          <p:cNvSpPr txBox="1">
            <a:spLocks noChangeArrowheads="1"/>
          </p:cNvSpPr>
          <p:nvPr/>
        </p:nvSpPr>
        <p:spPr bwMode="auto">
          <a:xfrm>
            <a:off x="2492593" y="5702402"/>
            <a:ext cx="3238575" cy="170816"/>
          </a:xfrm>
          <a:prstGeom prst="rect">
            <a:avLst/>
          </a:prstGeom>
          <a:noFill/>
          <a:ln w="9525">
            <a:noFill/>
            <a:miter lim="800000"/>
            <a:headEnd/>
            <a:tailEnd/>
          </a:ln>
        </p:spPr>
        <p:txBody>
          <a:bodyPr wrap="square" lIns="0" tIns="0" rIns="0">
            <a:spAutoFit/>
          </a:bodyPr>
          <a:lstStyle/>
          <a:p>
            <a:pPr>
              <a:lnSpc>
                <a:spcPct val="90000"/>
              </a:lnSpc>
            </a:pPr>
            <a:r>
              <a:rPr lang="en-US" sz="900" dirty="0" smtClean="0">
                <a:solidFill>
                  <a:schemeClr val="bg1">
                    <a:lumMod val="50000"/>
                  </a:schemeClr>
                </a:solidFill>
                <a:cs typeface="Arial"/>
              </a:rPr>
              <a:t>Best available Conventional Panel “linear” warranty</a:t>
            </a:r>
            <a:endParaRPr lang="en-US" sz="900" dirty="0">
              <a:solidFill>
                <a:schemeClr val="bg1">
                  <a:lumMod val="50000"/>
                </a:schemeClr>
              </a:solidFill>
              <a:cs typeface="Arial"/>
            </a:endParaRPr>
          </a:p>
        </p:txBody>
      </p:sp>
      <p:sp>
        <p:nvSpPr>
          <p:cNvPr id="33" name="TextBox 15"/>
          <p:cNvSpPr txBox="1">
            <a:spLocks noChangeArrowheads="1"/>
          </p:cNvSpPr>
          <p:nvPr/>
        </p:nvSpPr>
        <p:spPr bwMode="auto">
          <a:xfrm rot="16200000">
            <a:off x="660101" y="4045208"/>
            <a:ext cx="1068888" cy="184666"/>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cs typeface="Arial"/>
              </a:rPr>
              <a:t>Nameplate Power</a:t>
            </a:r>
            <a:endParaRPr lang="en-US" sz="1000" dirty="0">
              <a:cs typeface="Arial"/>
            </a:endParaRPr>
          </a:p>
        </p:txBody>
      </p:sp>
      <p:cxnSp>
        <p:nvCxnSpPr>
          <p:cNvPr id="35" name="Straight Connector 34"/>
          <p:cNvCxnSpPr/>
          <p:nvPr/>
        </p:nvCxnSpPr>
        <p:spPr>
          <a:xfrm>
            <a:off x="1789783" y="3604273"/>
            <a:ext cx="3317098" cy="1132230"/>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670164" y="3604273"/>
            <a:ext cx="119619" cy="0"/>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88655" y="3319767"/>
            <a:ext cx="3968782" cy="1714097"/>
          </a:xfrm>
          <a:prstGeom prst="rect">
            <a:avLst/>
          </a:prstGeom>
          <a:noFill/>
          <a:ln w="9525">
            <a:solidFill>
              <a:schemeClr val="bg1">
                <a:lumMod val="5000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497408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Traditional Warranties</a:t>
            </a:r>
            <a:endParaRPr lang="en-US" dirty="0"/>
          </a:p>
        </p:txBody>
      </p:sp>
      <p:sp>
        <p:nvSpPr>
          <p:cNvPr id="41" name="Text Placeholder 3"/>
          <p:cNvSpPr>
            <a:spLocks noGrp="1"/>
          </p:cNvSpPr>
          <p:nvPr>
            <p:ph type="body" idx="11"/>
          </p:nvPr>
        </p:nvSpPr>
        <p:spPr>
          <a:xfrm>
            <a:off x="-138745" y="5511959"/>
            <a:ext cx="8726691" cy="811212"/>
          </a:xfrm>
        </p:spPr>
        <p:txBody>
          <a:bodyPr>
            <a:noAutofit/>
          </a:bodyPr>
          <a:lstStyle/>
          <a:p>
            <a:pPr marL="0" indent="0">
              <a:buNone/>
            </a:pPr>
            <a:r>
              <a:rPr lang="en-US" sz="2000" b="1" dirty="0">
                <a:solidFill>
                  <a:srgbClr val="000000"/>
                </a:solidFill>
                <a:cs typeface="Arial"/>
              </a:rPr>
              <a:t>SunPower’s remedy pays </a:t>
            </a:r>
            <a:r>
              <a:rPr lang="en-US" sz="2000" b="1" dirty="0" smtClean="0">
                <a:solidFill>
                  <a:srgbClr val="000000"/>
                </a:solidFill>
                <a:cs typeface="Arial"/>
              </a:rPr>
              <a:t>for replacement </a:t>
            </a:r>
            <a:r>
              <a:rPr lang="en-US" sz="2000" b="1" dirty="0">
                <a:solidFill>
                  <a:srgbClr val="000000"/>
                </a:solidFill>
                <a:cs typeface="Arial"/>
              </a:rPr>
              <a:t>and a new </a:t>
            </a:r>
            <a:r>
              <a:rPr lang="en-US" sz="2000" b="1" dirty="0" smtClean="0">
                <a:solidFill>
                  <a:srgbClr val="000000"/>
                </a:solidFill>
                <a:cs typeface="Arial"/>
              </a:rPr>
              <a:t>panel</a:t>
            </a:r>
            <a:endParaRPr lang="en-US" sz="2000" b="1" dirty="0">
              <a:solidFill>
                <a:srgbClr val="000000"/>
              </a:solidFill>
              <a:cs typeface="Arial"/>
            </a:endParaRPr>
          </a:p>
        </p:txBody>
      </p:sp>
      <p:sp>
        <p:nvSpPr>
          <p:cNvPr id="6" name="Text Box 15"/>
          <p:cNvSpPr txBox="1">
            <a:spLocks noChangeArrowheads="1"/>
          </p:cNvSpPr>
          <p:nvPr/>
        </p:nvSpPr>
        <p:spPr bwMode="auto">
          <a:xfrm>
            <a:off x="9559636" y="6132906"/>
            <a:ext cx="2629189" cy="402336"/>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latin typeface="Arial"/>
              </a:rPr>
              <a:t>1</a:t>
            </a:r>
            <a:r>
              <a:rPr lang="en-US" baseline="0" dirty="0">
                <a:latin typeface="Arial"/>
              </a:rPr>
              <a:t> Some restrictions apply.  See warranty </a:t>
            </a:r>
            <a:r>
              <a:rPr lang="en-US" baseline="0" dirty="0" smtClean="0">
                <a:latin typeface="Arial"/>
              </a:rPr>
              <a:t/>
            </a:r>
            <a:br>
              <a:rPr lang="en-US" baseline="0" dirty="0" smtClean="0">
                <a:latin typeface="Arial"/>
              </a:rPr>
            </a:br>
            <a:r>
              <a:rPr lang="en-US" baseline="0" dirty="0" smtClean="0">
                <a:latin typeface="Arial"/>
              </a:rPr>
              <a:t>for </a:t>
            </a:r>
            <a:r>
              <a:rPr lang="en-US" baseline="0" dirty="0">
                <a:latin typeface="Arial"/>
              </a:rPr>
              <a:t>details</a:t>
            </a:r>
          </a:p>
        </p:txBody>
      </p:sp>
      <p:graphicFrame>
        <p:nvGraphicFramePr>
          <p:cNvPr id="9" name="Table 8"/>
          <p:cNvGraphicFramePr>
            <a:graphicFrameLocks noGrp="1"/>
          </p:cNvGraphicFramePr>
          <p:nvPr>
            <p:extLst>
              <p:ext uri="{D42A27DB-BD31-4B8C-83A1-F6EECF244321}">
                <p14:modId xmlns="" xmlns:p14="http://schemas.microsoft.com/office/powerpoint/2010/main" val="419903371"/>
              </p:ext>
            </p:extLst>
          </p:nvPr>
        </p:nvGraphicFramePr>
        <p:xfrm>
          <a:off x="6536724" y="2038368"/>
          <a:ext cx="5347177" cy="2420655"/>
        </p:xfrm>
        <a:graphic>
          <a:graphicData uri="http://schemas.openxmlformats.org/drawingml/2006/table">
            <a:tbl>
              <a:tblPr firstRow="1" bandRow="1">
                <a:tableStyleId>{793D81CF-94F2-401A-BA57-92F5A7B2D0C5}</a:tableStyleId>
              </a:tblPr>
              <a:tblGrid>
                <a:gridCol w="2732979"/>
                <a:gridCol w="1314716"/>
                <a:gridCol w="1299482"/>
              </a:tblGrid>
              <a:tr h="375270">
                <a:tc>
                  <a:txBody>
                    <a:bodyPr/>
                    <a:lstStyle/>
                    <a:p>
                      <a:r>
                        <a:rPr lang="en-US" sz="1400" dirty="0" smtClean="0">
                          <a:solidFill>
                            <a:schemeClr val="tx1"/>
                          </a:solidFill>
                          <a:latin typeface="Arial"/>
                          <a:cs typeface="Arial"/>
                        </a:rPr>
                        <a:t>Coverage</a:t>
                      </a:r>
                      <a:r>
                        <a:rPr lang="en-US" sz="1400" baseline="30000" dirty="0" smtClean="0">
                          <a:solidFill>
                            <a:schemeClr val="tx1"/>
                          </a:solidFill>
                          <a:latin typeface="Arial"/>
                          <a:cs typeface="Arial"/>
                        </a:rPr>
                        <a:t>1</a:t>
                      </a:r>
                      <a:endParaRPr lang="en-US" sz="1400" baseline="30000" dirty="0">
                        <a:solidFill>
                          <a:schemeClr val="tx1"/>
                        </a:solidFill>
                        <a:latin typeface="Arial"/>
                        <a:cs typeface="Arial"/>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rgbClr val="FDB924"/>
                    </a:solidFill>
                  </a:tcPr>
                </a:tc>
                <a:tc>
                  <a:txBody>
                    <a:bodyPr/>
                    <a:lstStyle/>
                    <a:p>
                      <a:pPr algn="ctr"/>
                      <a:r>
                        <a:rPr lang="en-US" sz="1400" dirty="0" smtClean="0">
                          <a:solidFill>
                            <a:schemeClr val="tx1"/>
                          </a:solidFill>
                          <a:latin typeface="Arial"/>
                          <a:cs typeface="Arial"/>
                        </a:rPr>
                        <a:t>SunPower Warranty</a:t>
                      </a:r>
                      <a:endParaRPr lang="en-US" sz="1400" dirty="0">
                        <a:solidFill>
                          <a:schemeClr val="tx1"/>
                        </a:solidFill>
                        <a:latin typeface="Arial"/>
                        <a:cs typeface="Arial"/>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rgbClr val="FDB924"/>
                    </a:solidFill>
                  </a:tcPr>
                </a:tc>
                <a:tc>
                  <a:txBody>
                    <a:bodyPr/>
                    <a:lstStyle/>
                    <a:p>
                      <a:pPr algn="ctr"/>
                      <a:r>
                        <a:rPr lang="en-US" sz="1400" dirty="0" smtClean="0">
                          <a:solidFill>
                            <a:schemeClr val="tx1"/>
                          </a:solidFill>
                          <a:latin typeface="Arial"/>
                          <a:cs typeface="Arial"/>
                        </a:rPr>
                        <a:t>Traditional Warranty</a:t>
                      </a:r>
                      <a:endParaRPr lang="en-US" sz="1400" dirty="0">
                        <a:solidFill>
                          <a:schemeClr val="tx1"/>
                        </a:solidFill>
                        <a:latin typeface="Arial"/>
                        <a:cs typeface="Arial"/>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rgbClr val="FDB924"/>
                    </a:solidFill>
                  </a:tcPr>
                </a:tc>
              </a:tr>
              <a:tr h="502341">
                <a:tc>
                  <a:txBody>
                    <a:bodyPr/>
                    <a:lstStyle/>
                    <a:p>
                      <a:r>
                        <a:rPr lang="en-US" sz="1400" dirty="0" smtClean="0">
                          <a:latin typeface="Arial"/>
                          <a:cs typeface="Arial"/>
                        </a:rPr>
                        <a:t>Covers removal of bad panel?</a:t>
                      </a:r>
                      <a:endParaRPr lang="en-US" sz="1400" dirty="0">
                        <a:latin typeface="Arial"/>
                        <a:cs typeface="Arial"/>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75000"/>
                      </a:schemeClr>
                    </a:solidFill>
                  </a:tcPr>
                </a:tc>
                <a:tc>
                  <a:txBody>
                    <a:bodyPr/>
                    <a:lstStyle/>
                    <a:p>
                      <a:pPr algn="ctr"/>
                      <a:r>
                        <a:rPr lang="en-US" sz="1400" dirty="0" smtClean="0">
                          <a:latin typeface="Arial"/>
                          <a:cs typeface="Arial"/>
                        </a:rPr>
                        <a:t>Yes</a:t>
                      </a:r>
                      <a:endParaRPr lang="en-US" sz="1400" dirty="0">
                        <a:latin typeface="Arial"/>
                        <a:cs typeface="Arial"/>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rgbClr val="F58025"/>
                    </a:solidFill>
                  </a:tcPr>
                </a:tc>
                <a:tc>
                  <a:txBody>
                    <a:bodyPr/>
                    <a:lstStyle/>
                    <a:p>
                      <a:pPr algn="ctr"/>
                      <a:r>
                        <a:rPr lang="en-US" sz="1400" dirty="0" smtClean="0">
                          <a:latin typeface="Arial"/>
                          <a:cs typeface="Arial"/>
                        </a:rPr>
                        <a:t>No</a:t>
                      </a:r>
                      <a:endParaRPr lang="en-US" sz="1400" dirty="0">
                        <a:latin typeface="Arial"/>
                        <a:cs typeface="Arial"/>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75000"/>
                      </a:schemeClr>
                    </a:solidFill>
                  </a:tcPr>
                </a:tc>
              </a:tr>
              <a:tr h="5023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Covers shipping?</a:t>
                      </a: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rgbClr val="D9D9D9"/>
                    </a:solidFill>
                  </a:tcPr>
                </a:tc>
                <a:tc>
                  <a:txBody>
                    <a:bodyPr/>
                    <a:lstStyle/>
                    <a:p>
                      <a:pPr algn="ctr"/>
                      <a:r>
                        <a:rPr lang="en-US" sz="1400" dirty="0" smtClean="0">
                          <a:latin typeface="Arial"/>
                          <a:cs typeface="Arial"/>
                        </a:rPr>
                        <a:t>Yes</a:t>
                      </a:r>
                      <a:endParaRPr lang="en-US" sz="1400" dirty="0">
                        <a:latin typeface="Arial"/>
                        <a:cs typeface="Arial"/>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rgbClr val="F5802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No</a:t>
                      </a: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rgbClr val="D9D9D9"/>
                    </a:solidFill>
                  </a:tcPr>
                </a:tc>
              </a:tr>
              <a:tr h="5023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Covers new panel installation?</a:t>
                      </a: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75000"/>
                      </a:schemeClr>
                    </a:solidFill>
                  </a:tcPr>
                </a:tc>
                <a:tc>
                  <a:txBody>
                    <a:bodyPr/>
                    <a:lstStyle/>
                    <a:p>
                      <a:pPr algn="ctr"/>
                      <a:r>
                        <a:rPr lang="en-US" sz="1400" dirty="0" smtClean="0">
                          <a:latin typeface="Arial"/>
                          <a:cs typeface="Arial"/>
                        </a:rPr>
                        <a:t>Yes</a:t>
                      </a:r>
                      <a:endParaRPr lang="en-US" sz="1400" dirty="0">
                        <a:latin typeface="Arial"/>
                        <a:cs typeface="Arial"/>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rgbClr val="F5802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No</a:t>
                      </a: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75000"/>
                      </a:schemeClr>
                    </a:solidFill>
                  </a:tcPr>
                </a:tc>
              </a:tr>
              <a:tr h="3954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FFFFFF"/>
                          </a:solidFill>
                          <a:latin typeface="Arial"/>
                          <a:cs typeface="Arial"/>
                        </a:rPr>
                        <a:t>Product</a:t>
                      </a:r>
                      <a:r>
                        <a:rPr lang="en-US" sz="1400" b="1" baseline="0" dirty="0" smtClean="0">
                          <a:solidFill>
                            <a:srgbClr val="FFFFFF"/>
                          </a:solidFill>
                          <a:latin typeface="Arial"/>
                          <a:cs typeface="Arial"/>
                        </a:rPr>
                        <a:t> Warranty Term</a:t>
                      </a:r>
                      <a:endParaRPr lang="en-US" sz="1400" b="1" dirty="0" smtClean="0">
                        <a:solidFill>
                          <a:srgbClr val="FFFFFF"/>
                        </a:solidFill>
                        <a:latin typeface="Arial"/>
                        <a:cs typeface="Arial"/>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rgbClr val="7F7F7F"/>
                    </a:solidFill>
                  </a:tcPr>
                </a:tc>
                <a:tc>
                  <a:txBody>
                    <a:bodyPr/>
                    <a:lstStyle/>
                    <a:p>
                      <a:pPr algn="ctr"/>
                      <a:r>
                        <a:rPr lang="en-US" sz="1400" b="1" dirty="0" smtClean="0">
                          <a:solidFill>
                            <a:srgbClr val="FFFFFF"/>
                          </a:solidFill>
                          <a:latin typeface="Arial"/>
                          <a:cs typeface="Arial"/>
                        </a:rPr>
                        <a:t>25 Years</a:t>
                      </a:r>
                      <a:endParaRPr lang="en-US" sz="1400" b="1" dirty="0">
                        <a:solidFill>
                          <a:srgbClr val="FFFFFF"/>
                        </a:solidFill>
                        <a:latin typeface="Arial"/>
                        <a:cs typeface="Arial"/>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rgbClr val="7F7F7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FFFFFF"/>
                          </a:solidFill>
                          <a:latin typeface="Arial"/>
                          <a:cs typeface="Arial"/>
                        </a:rPr>
                        <a:t>10 Years</a:t>
                      </a: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rgbClr val="7F7F7F"/>
                    </a:solidFill>
                  </a:tcPr>
                </a:tc>
              </a:tr>
            </a:tbl>
          </a:graphicData>
        </a:graphic>
      </p:graphicFrame>
      <p:sp>
        <p:nvSpPr>
          <p:cNvPr id="10" name="Chevron 4"/>
          <p:cNvSpPr/>
          <p:nvPr/>
        </p:nvSpPr>
        <p:spPr>
          <a:xfrm>
            <a:off x="1280604" y="1798418"/>
            <a:ext cx="1973415" cy="559372"/>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37338" rIns="18669" bIns="37338" numCol="1" spcCol="1270" anchor="ctr" anchorCtr="0">
            <a:noAutofit/>
          </a:bodyPr>
          <a:lstStyle/>
          <a:p>
            <a:pPr lvl="0" algn="ctr" defTabSz="622300"/>
            <a:r>
              <a:rPr lang="en-US" sz="1200" b="1" dirty="0" smtClean="0">
                <a:solidFill>
                  <a:schemeClr val="tx1"/>
                </a:solidFill>
                <a:cs typeface="Arial"/>
              </a:rPr>
              <a:t>Yes</a:t>
            </a:r>
            <a:endParaRPr lang="en-US" sz="1200" b="1" kern="1200" dirty="0" smtClean="0">
              <a:solidFill>
                <a:schemeClr val="tx1"/>
              </a:solidFill>
              <a:cs typeface="Arial"/>
            </a:endParaRPr>
          </a:p>
        </p:txBody>
      </p:sp>
      <p:grpSp>
        <p:nvGrpSpPr>
          <p:cNvPr id="11" name="Group 10"/>
          <p:cNvGrpSpPr/>
          <p:nvPr/>
        </p:nvGrpSpPr>
        <p:grpSpPr>
          <a:xfrm>
            <a:off x="438455" y="1739233"/>
            <a:ext cx="1614715" cy="1237114"/>
            <a:chOff x="-2177143" y="595779"/>
            <a:chExt cx="1614714" cy="1237114"/>
          </a:xfrm>
        </p:grpSpPr>
        <p:sp>
          <p:nvSpPr>
            <p:cNvPr id="12" name="Flowchart: Decision 24"/>
            <p:cNvSpPr/>
            <p:nvPr/>
          </p:nvSpPr>
          <p:spPr>
            <a:xfrm>
              <a:off x="-2177143" y="595779"/>
              <a:ext cx="1614714" cy="1237114"/>
            </a:xfrm>
            <a:prstGeom prst="flowChartDecision">
              <a:avLst/>
            </a:prstGeom>
            <a:solidFill>
              <a:srgbClr val="FDB924"/>
            </a:solidFill>
            <a:ln w="19050">
              <a:solidFill>
                <a:schemeClr val="tx1"/>
              </a:solidFill>
            </a:ln>
            <a:effectLst/>
          </p:spPr>
          <p:style>
            <a:lnRef idx="2">
              <a:schemeClr val="accent5"/>
            </a:lnRef>
            <a:fillRef idx="1">
              <a:schemeClr val="lt1"/>
            </a:fillRef>
            <a:effectRef idx="0">
              <a:schemeClr val="accent5"/>
            </a:effectRef>
            <a:fontRef idx="minor">
              <a:schemeClr val="dk1"/>
            </a:fontRef>
          </p:style>
          <p:txBody>
            <a:bodyPr wrap="none" lIns="0" tIns="0" rIns="0"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endParaRPr lang="en-US" sz="1600" kern="1200" dirty="0"/>
            </a:p>
          </p:txBody>
        </p:sp>
        <p:sp>
          <p:nvSpPr>
            <p:cNvPr id="13" name="Chevron 4"/>
            <p:cNvSpPr/>
            <p:nvPr/>
          </p:nvSpPr>
          <p:spPr>
            <a:xfrm>
              <a:off x="-2018234" y="919399"/>
              <a:ext cx="1296896" cy="559372"/>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37338" rIns="18669" bIns="37338" numCol="1" spcCol="1270" anchor="ctr" anchorCtr="0">
              <a:noAutofit/>
            </a:bodyPr>
            <a:lstStyle/>
            <a:p>
              <a:pPr lvl="0" algn="ctr" defTabSz="622300"/>
              <a:r>
                <a:rPr lang="en-US" sz="1000" b="1" dirty="0" smtClean="0">
                  <a:solidFill>
                    <a:schemeClr val="tx1"/>
                  </a:solidFill>
                  <a:cs typeface="Arial"/>
                </a:rPr>
                <a:t>Will Conventional Panels fail?</a:t>
              </a:r>
              <a:endParaRPr lang="en-US" sz="1000" b="1" kern="1200" dirty="0" smtClean="0">
                <a:solidFill>
                  <a:schemeClr val="tx1"/>
                </a:solidFill>
                <a:cs typeface="Arial"/>
              </a:endParaRPr>
            </a:p>
          </p:txBody>
        </p:sp>
      </p:grpSp>
      <p:grpSp>
        <p:nvGrpSpPr>
          <p:cNvPr id="14" name="Group 13"/>
          <p:cNvGrpSpPr/>
          <p:nvPr/>
        </p:nvGrpSpPr>
        <p:grpSpPr>
          <a:xfrm>
            <a:off x="2497806" y="1739233"/>
            <a:ext cx="1614715" cy="1237114"/>
            <a:chOff x="-2177143" y="595779"/>
            <a:chExt cx="1614714" cy="1237114"/>
          </a:xfrm>
        </p:grpSpPr>
        <p:sp>
          <p:nvSpPr>
            <p:cNvPr id="15" name="Flowchart: Decision 24"/>
            <p:cNvSpPr/>
            <p:nvPr/>
          </p:nvSpPr>
          <p:spPr>
            <a:xfrm>
              <a:off x="-2177143" y="595779"/>
              <a:ext cx="1614714" cy="1237114"/>
            </a:xfrm>
            <a:prstGeom prst="flowChartDecision">
              <a:avLst/>
            </a:prstGeom>
            <a:solidFill>
              <a:srgbClr val="FDB924"/>
            </a:solidFill>
            <a:ln w="19050">
              <a:solidFill>
                <a:schemeClr val="tx1"/>
              </a:solidFill>
            </a:ln>
            <a:effectLst/>
          </p:spPr>
          <p:style>
            <a:lnRef idx="2">
              <a:schemeClr val="accent5"/>
            </a:lnRef>
            <a:fillRef idx="1">
              <a:schemeClr val="lt1"/>
            </a:fillRef>
            <a:effectRef idx="0">
              <a:schemeClr val="accent5"/>
            </a:effectRef>
            <a:fontRef idx="minor">
              <a:schemeClr val="dk1"/>
            </a:fontRef>
          </p:style>
          <p:txBody>
            <a:bodyPr wrap="none" lIns="0" tIns="0" rIns="0"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endParaRPr lang="en-US" sz="1600" kern="1200" dirty="0"/>
            </a:p>
          </p:txBody>
        </p:sp>
        <p:sp>
          <p:nvSpPr>
            <p:cNvPr id="16" name="Chevron 4"/>
            <p:cNvSpPr/>
            <p:nvPr/>
          </p:nvSpPr>
          <p:spPr>
            <a:xfrm>
              <a:off x="-2018234" y="919399"/>
              <a:ext cx="1296896" cy="559372"/>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37338" rIns="18669" bIns="37338" numCol="1" spcCol="1270" anchor="ctr" anchorCtr="0">
              <a:noAutofit/>
            </a:bodyPr>
            <a:lstStyle/>
            <a:p>
              <a:pPr lvl="0" algn="ctr" defTabSz="622300"/>
              <a:r>
                <a:rPr lang="en-US" sz="1000" b="1" dirty="0">
                  <a:solidFill>
                    <a:schemeClr val="tx1"/>
                  </a:solidFill>
                  <a:cs typeface="Arial"/>
                </a:rPr>
                <a:t>Will the company</a:t>
              </a:r>
              <a:br>
                <a:rPr lang="en-US" sz="1000" b="1" dirty="0">
                  <a:solidFill>
                    <a:schemeClr val="tx1"/>
                  </a:solidFill>
                  <a:cs typeface="Arial"/>
                </a:rPr>
              </a:br>
              <a:r>
                <a:rPr lang="en-US" sz="1000" b="1" dirty="0">
                  <a:solidFill>
                    <a:schemeClr val="tx1"/>
                  </a:solidFill>
                  <a:cs typeface="Arial"/>
                </a:rPr>
                <a:t>be around?</a:t>
              </a:r>
            </a:p>
          </p:txBody>
        </p:sp>
      </p:grpSp>
      <p:grpSp>
        <p:nvGrpSpPr>
          <p:cNvPr id="17" name="Group 16"/>
          <p:cNvGrpSpPr/>
          <p:nvPr/>
        </p:nvGrpSpPr>
        <p:grpSpPr>
          <a:xfrm>
            <a:off x="4480323" y="1739233"/>
            <a:ext cx="1614715" cy="1237114"/>
            <a:chOff x="-2177143" y="595779"/>
            <a:chExt cx="1614714" cy="1237114"/>
          </a:xfrm>
        </p:grpSpPr>
        <p:sp>
          <p:nvSpPr>
            <p:cNvPr id="18" name="Flowchart: Decision 24"/>
            <p:cNvSpPr/>
            <p:nvPr/>
          </p:nvSpPr>
          <p:spPr>
            <a:xfrm>
              <a:off x="-2177143" y="595779"/>
              <a:ext cx="1614714" cy="1237114"/>
            </a:xfrm>
            <a:prstGeom prst="flowChartDecision">
              <a:avLst/>
            </a:prstGeom>
            <a:solidFill>
              <a:srgbClr val="FDB924"/>
            </a:solidFill>
            <a:ln w="19050">
              <a:solidFill>
                <a:schemeClr val="tx1"/>
              </a:solidFill>
            </a:ln>
            <a:effectLst/>
          </p:spPr>
          <p:style>
            <a:lnRef idx="2">
              <a:schemeClr val="accent5"/>
            </a:lnRef>
            <a:fillRef idx="1">
              <a:schemeClr val="lt1"/>
            </a:fillRef>
            <a:effectRef idx="0">
              <a:schemeClr val="accent5"/>
            </a:effectRef>
            <a:fontRef idx="minor">
              <a:schemeClr val="dk1"/>
            </a:fontRef>
          </p:style>
          <p:txBody>
            <a:bodyPr wrap="none" lIns="0" tIns="0" rIns="0"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endParaRPr lang="en-US" sz="1600" kern="1200" dirty="0"/>
            </a:p>
          </p:txBody>
        </p:sp>
        <p:sp>
          <p:nvSpPr>
            <p:cNvPr id="19" name="Chevron 4"/>
            <p:cNvSpPr/>
            <p:nvPr/>
          </p:nvSpPr>
          <p:spPr>
            <a:xfrm>
              <a:off x="-2018234" y="919399"/>
              <a:ext cx="1296896" cy="559372"/>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37338" rIns="18669" bIns="37338" numCol="1" spcCol="1270" anchor="ctr" anchorCtr="0">
              <a:noAutofit/>
            </a:bodyPr>
            <a:lstStyle/>
            <a:p>
              <a:pPr lvl="0" algn="ctr" defTabSz="622300"/>
              <a:r>
                <a:rPr lang="en-US" sz="1000" b="1" dirty="0">
                  <a:solidFill>
                    <a:schemeClr val="tx1"/>
                  </a:solidFill>
                  <a:cs typeface="Arial"/>
                </a:rPr>
                <a:t>What do I get for a failed panel?</a:t>
              </a:r>
            </a:p>
          </p:txBody>
        </p:sp>
      </p:grpSp>
      <p:cxnSp>
        <p:nvCxnSpPr>
          <p:cNvPr id="20" name="Straight Arrow Connector 19"/>
          <p:cNvCxnSpPr>
            <a:stCxn id="12" idx="3"/>
            <a:endCxn id="15" idx="1"/>
          </p:cNvCxnSpPr>
          <p:nvPr/>
        </p:nvCxnSpPr>
        <p:spPr>
          <a:xfrm>
            <a:off x="2053170" y="2357790"/>
            <a:ext cx="444636"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5" idx="3"/>
            <a:endCxn id="18" idx="1"/>
          </p:cNvCxnSpPr>
          <p:nvPr/>
        </p:nvCxnSpPr>
        <p:spPr>
          <a:xfrm>
            <a:off x="4112521" y="2357790"/>
            <a:ext cx="36780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Chevron 4"/>
          <p:cNvSpPr/>
          <p:nvPr/>
        </p:nvSpPr>
        <p:spPr>
          <a:xfrm>
            <a:off x="3301910" y="1798418"/>
            <a:ext cx="1973415" cy="559372"/>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37338" rIns="18669" bIns="37338" numCol="1" spcCol="1270" anchor="ctr" anchorCtr="0">
            <a:noAutofit/>
          </a:bodyPr>
          <a:lstStyle/>
          <a:p>
            <a:pPr lvl="0" algn="ctr" defTabSz="622300"/>
            <a:r>
              <a:rPr lang="en-US" sz="1200" b="1" dirty="0" smtClean="0">
                <a:solidFill>
                  <a:schemeClr val="tx1"/>
                </a:solidFill>
                <a:cs typeface="Arial"/>
              </a:rPr>
              <a:t>?</a:t>
            </a:r>
            <a:endParaRPr lang="en-US" sz="1200" b="1" kern="1200" dirty="0" smtClean="0">
              <a:solidFill>
                <a:schemeClr val="tx1"/>
              </a:solidFill>
              <a:cs typeface="Arial"/>
            </a:endParaRPr>
          </a:p>
        </p:txBody>
      </p:sp>
      <p:sp>
        <p:nvSpPr>
          <p:cNvPr id="25" name="Rectangle 24"/>
          <p:cNvSpPr/>
          <p:nvPr/>
        </p:nvSpPr>
        <p:spPr>
          <a:xfrm>
            <a:off x="438455" y="3569615"/>
            <a:ext cx="4896193" cy="1632582"/>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82880" indent="-100584" defTabSz="820738">
              <a:lnSpc>
                <a:spcPct val="70000"/>
              </a:lnSpc>
              <a:spcAft>
                <a:spcPts val="1000"/>
              </a:spcAft>
              <a:buFont typeface="Arial"/>
              <a:buChar char="•"/>
            </a:pPr>
            <a:r>
              <a:rPr lang="en-US" sz="1400" b="1" dirty="0">
                <a:solidFill>
                  <a:schemeClr val="tx1"/>
                </a:solidFill>
                <a:cs typeface="Arial"/>
              </a:rPr>
              <a:t>Traditional Warranty legal remedy (chosen by manufacturer):</a:t>
            </a:r>
          </a:p>
          <a:p>
            <a:pPr marL="530352" indent="-137160" defTabSz="820738">
              <a:lnSpc>
                <a:spcPct val="70000"/>
              </a:lnSpc>
              <a:spcAft>
                <a:spcPts val="1000"/>
              </a:spcAft>
              <a:buClr>
                <a:srgbClr val="FDB924"/>
              </a:buClr>
              <a:buFont typeface="Arial"/>
              <a:buChar char="•"/>
            </a:pPr>
            <a:r>
              <a:rPr lang="en-US" sz="1400" dirty="0" smtClean="0">
                <a:solidFill>
                  <a:schemeClr val="tx1"/>
                </a:solidFill>
                <a:cs typeface="Arial"/>
              </a:rPr>
              <a:t>~R1 </a:t>
            </a:r>
            <a:r>
              <a:rPr lang="en-US" sz="1400" dirty="0">
                <a:solidFill>
                  <a:schemeClr val="tx1"/>
                </a:solidFill>
                <a:cs typeface="Arial"/>
              </a:rPr>
              <a:t>per Watt below guaranteed power level 1-time payment</a:t>
            </a:r>
          </a:p>
          <a:p>
            <a:pPr marL="530352" indent="-137160" defTabSz="820738">
              <a:lnSpc>
                <a:spcPct val="70000"/>
              </a:lnSpc>
              <a:spcAft>
                <a:spcPts val="1000"/>
              </a:spcAft>
              <a:buClr>
                <a:srgbClr val="FDB924"/>
              </a:buClr>
            </a:pPr>
            <a:r>
              <a:rPr lang="en-US" sz="1400" dirty="0">
                <a:solidFill>
                  <a:schemeClr val="tx1"/>
                </a:solidFill>
                <a:cs typeface="Arial"/>
              </a:rPr>
              <a:t>    </a:t>
            </a:r>
            <a:r>
              <a:rPr lang="en-US" sz="1400" b="1" dirty="0">
                <a:solidFill>
                  <a:schemeClr val="tx1"/>
                </a:solidFill>
                <a:cs typeface="Arial"/>
              </a:rPr>
              <a:t>OR</a:t>
            </a:r>
            <a:r>
              <a:rPr lang="en-US" sz="1400" dirty="0">
                <a:solidFill>
                  <a:schemeClr val="tx1"/>
                </a:solidFill>
                <a:cs typeface="Arial"/>
              </a:rPr>
              <a:t> </a:t>
            </a:r>
          </a:p>
          <a:p>
            <a:pPr marL="530352" indent="-137160" defTabSz="820738">
              <a:lnSpc>
                <a:spcPct val="70000"/>
              </a:lnSpc>
              <a:spcAft>
                <a:spcPts val="1000"/>
              </a:spcAft>
              <a:buClr>
                <a:srgbClr val="FDB924"/>
              </a:buClr>
              <a:buFont typeface="Arial"/>
              <a:buChar char="•"/>
            </a:pPr>
            <a:r>
              <a:rPr lang="en-US" sz="1400" dirty="0">
                <a:solidFill>
                  <a:schemeClr val="tx1"/>
                </a:solidFill>
                <a:cs typeface="Arial"/>
              </a:rPr>
              <a:t>A new or used panel of the then-current model </a:t>
            </a:r>
            <a:endParaRPr lang="en-US" sz="1400" dirty="0">
              <a:solidFill>
                <a:schemeClr val="tx1"/>
              </a:solidFill>
            </a:endParaRPr>
          </a:p>
        </p:txBody>
      </p:sp>
      <p:cxnSp>
        <p:nvCxnSpPr>
          <p:cNvPr id="26" name="Elbow Connector 25"/>
          <p:cNvCxnSpPr>
            <a:stCxn id="18" idx="2"/>
            <a:endCxn id="25" idx="0"/>
          </p:cNvCxnSpPr>
          <p:nvPr/>
        </p:nvCxnSpPr>
        <p:spPr>
          <a:xfrm rot="5400000">
            <a:off x="3790483" y="2072417"/>
            <a:ext cx="593268" cy="2401129"/>
          </a:xfrm>
          <a:prstGeom prst="bentConnector3">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7497408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Useful Life Beyond 25 Years</a:t>
            </a:r>
          </a:p>
        </p:txBody>
      </p:sp>
      <p:sp>
        <p:nvSpPr>
          <p:cNvPr id="41" name="Text Placeholder 3"/>
          <p:cNvSpPr>
            <a:spLocks noGrp="1"/>
          </p:cNvSpPr>
          <p:nvPr>
            <p:ph type="body" idx="11"/>
          </p:nvPr>
        </p:nvSpPr>
        <p:spPr>
          <a:xfrm>
            <a:off x="-138745" y="5511959"/>
            <a:ext cx="6960169" cy="811212"/>
          </a:xfrm>
        </p:spPr>
        <p:txBody>
          <a:bodyPr>
            <a:noAutofit/>
          </a:bodyPr>
          <a:lstStyle/>
          <a:p>
            <a:pPr marL="0" indent="0">
              <a:buNone/>
            </a:pPr>
            <a:r>
              <a:rPr lang="en-US" sz="2000" b="1" dirty="0">
                <a:solidFill>
                  <a:srgbClr val="000000"/>
                </a:solidFill>
                <a:cs typeface="Arial"/>
              </a:rPr>
              <a:t>Much more energy for same upfront </a:t>
            </a:r>
            <a:r>
              <a:rPr lang="en-US" sz="2000" b="1" dirty="0" smtClean="0">
                <a:solidFill>
                  <a:srgbClr val="000000"/>
                </a:solidFill>
                <a:cs typeface="Arial"/>
              </a:rPr>
              <a:t>cost, higher </a:t>
            </a:r>
            <a:r>
              <a:rPr lang="en-US" sz="2000" b="1" dirty="0">
                <a:solidFill>
                  <a:srgbClr val="000000"/>
                </a:solidFill>
                <a:cs typeface="Arial"/>
              </a:rPr>
              <a:t>potential resale value</a:t>
            </a:r>
            <a:r>
              <a:rPr lang="en-US" sz="2000" b="1" dirty="0" smtClean="0">
                <a:solidFill>
                  <a:srgbClr val="000000"/>
                </a:solidFill>
                <a:cs typeface="Arial"/>
              </a:rPr>
              <a:t>.</a:t>
            </a:r>
            <a:endParaRPr lang="en-US" sz="2000" b="1" dirty="0">
              <a:solidFill>
                <a:srgbClr val="000000"/>
              </a:solidFill>
              <a:cs typeface="Arial"/>
            </a:endParaRPr>
          </a:p>
        </p:txBody>
      </p:sp>
      <p:sp>
        <p:nvSpPr>
          <p:cNvPr id="6" name="Text Box 15"/>
          <p:cNvSpPr txBox="1">
            <a:spLocks noChangeArrowheads="1"/>
          </p:cNvSpPr>
          <p:nvPr/>
        </p:nvSpPr>
        <p:spPr bwMode="auto">
          <a:xfrm>
            <a:off x="9559636" y="6108192"/>
            <a:ext cx="2629189" cy="402336"/>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latin typeface="Arial"/>
              </a:rPr>
              <a:t>1</a:t>
            </a:r>
            <a:r>
              <a:rPr lang="en-US" baseline="0" dirty="0">
                <a:latin typeface="Arial"/>
              </a:rPr>
              <a:t>  SunPower Module 40-year Useful Life.  </a:t>
            </a:r>
            <a:r>
              <a:rPr lang="en-US" baseline="0" dirty="0" smtClean="0">
                <a:latin typeface="Arial"/>
              </a:rPr>
              <a:t/>
            </a:r>
            <a:br>
              <a:rPr lang="en-US" baseline="0" dirty="0" smtClean="0">
                <a:latin typeface="Arial"/>
              </a:rPr>
            </a:br>
            <a:r>
              <a:rPr lang="en-US" baseline="0" dirty="0" smtClean="0">
                <a:latin typeface="Arial"/>
              </a:rPr>
              <a:t>SunPower </a:t>
            </a:r>
            <a:r>
              <a:rPr lang="en-US" baseline="0" dirty="0">
                <a:latin typeface="Arial"/>
              </a:rPr>
              <a:t>whitepaper. 2013.</a:t>
            </a:r>
          </a:p>
          <a:p>
            <a:endParaRPr lang="en-US" baseline="0" dirty="0">
              <a:latin typeface="Arial"/>
            </a:endParaRPr>
          </a:p>
        </p:txBody>
      </p:sp>
      <p:sp>
        <p:nvSpPr>
          <p:cNvPr id="29" name="Text Placeholder 1"/>
          <p:cNvSpPr txBox="1">
            <a:spLocks/>
          </p:cNvSpPr>
          <p:nvPr/>
        </p:nvSpPr>
        <p:spPr>
          <a:xfrm>
            <a:off x="533018" y="1071562"/>
            <a:ext cx="11133519" cy="395287"/>
          </a:xfrm>
          <a:prstGeom prst="rect">
            <a:avLst/>
          </a:prstGeom>
        </p:spPr>
        <p:txBody>
          <a:bodyPr/>
          <a:lstStyle>
            <a:lvl1pPr marL="225425" indent="-225425" algn="l" defTabSz="914400" rtl="0" eaLnBrk="1" latinLnBrk="0" hangingPunct="1">
              <a:lnSpc>
                <a:spcPct val="100000"/>
              </a:lnSpc>
              <a:spcBef>
                <a:spcPts val="800"/>
              </a:spcBef>
              <a:spcAft>
                <a:spcPts val="800"/>
              </a:spcAft>
              <a:buClr>
                <a:schemeClr val="accent4"/>
              </a:buClr>
              <a:buFont typeface="Arial" panose="020B0604020202020204" pitchFamily="34" charset="0"/>
              <a:buChar char="•"/>
              <a:defRPr lang="en-US" sz="2000" b="0" kern="1200" dirty="0" smtClean="0">
                <a:solidFill>
                  <a:schemeClr val="tx2">
                    <a:lumMod val="50000"/>
                  </a:schemeClr>
                </a:solidFill>
                <a:latin typeface="+mn-lt"/>
                <a:ea typeface="+mn-ea"/>
                <a:cs typeface="+mn-cs"/>
              </a:defRPr>
            </a:lvl1pPr>
            <a:lvl2pPr marL="533400" indent="-190500" algn="l" defTabSz="914400" rtl="0" eaLnBrk="1" latinLnBrk="0" hangingPunct="1">
              <a:spcBef>
                <a:spcPts val="400"/>
              </a:spcBef>
              <a:spcAft>
                <a:spcPts val="800"/>
              </a:spcAft>
              <a:buClr>
                <a:schemeClr val="accent4"/>
              </a:buClr>
              <a:buFont typeface="Open Sans" panose="020B0606030504020204" pitchFamily="34" charset="0"/>
              <a:buChar char="–"/>
              <a:defRPr lang="en-US" sz="1600" kern="1200" dirty="0" smtClean="0">
                <a:solidFill>
                  <a:schemeClr val="tx2">
                    <a:lumMod val="50000"/>
                  </a:schemeClr>
                </a:solidFill>
                <a:latin typeface="+mn-lt"/>
                <a:ea typeface="+mn-ea"/>
                <a:cs typeface="+mn-cs"/>
              </a:defRPr>
            </a:lvl2pPr>
            <a:lvl3pPr marL="790575" indent="-163513" algn="l" defTabSz="914400" rtl="0" eaLnBrk="1" latinLnBrk="0" hangingPunct="1">
              <a:spcBef>
                <a:spcPct val="20000"/>
              </a:spcBef>
              <a:spcAft>
                <a:spcPts val="800"/>
              </a:spcAft>
              <a:buClr>
                <a:schemeClr val="accent4"/>
              </a:buClr>
              <a:buFont typeface="Arial" panose="020B0604020202020204" pitchFamily="34" charset="0"/>
              <a:buChar char="•"/>
              <a:tabLst>
                <a:tab pos="342900" algn="l"/>
              </a:tabLst>
              <a:defRPr lang="en-US" sz="1400" kern="1200" baseline="0" dirty="0" smtClean="0">
                <a:solidFill>
                  <a:schemeClr val="tx2">
                    <a:lumMod val="50000"/>
                  </a:schemeClr>
                </a:solidFill>
                <a:latin typeface="+mn-lt"/>
                <a:ea typeface="+mn-ea"/>
                <a:cs typeface="+mn-cs"/>
              </a:defRPr>
            </a:lvl3pPr>
            <a:lvl4pPr marL="1022350" indent="-171450" algn="l" defTabSz="914400" rtl="0" eaLnBrk="1" latinLnBrk="0" hangingPunct="1">
              <a:spcBef>
                <a:spcPct val="20000"/>
              </a:spcBef>
              <a:buClr>
                <a:schemeClr val="accent4"/>
              </a:buClr>
              <a:buFont typeface="Open Sans" panose="020B0606030504020204" pitchFamily="34" charset="0"/>
              <a:buChar char="–"/>
              <a:defRPr lang="en-US" sz="1200" kern="1200" dirty="0">
                <a:solidFill>
                  <a:schemeClr val="tx2">
                    <a:lumMod val="50000"/>
                  </a:schemeClr>
                </a:solidFill>
                <a:latin typeface="+mn-lt"/>
                <a:ea typeface="+mn-ea"/>
                <a:cs typeface="+mn-cs"/>
              </a:defRPr>
            </a:lvl4pPr>
            <a:lvl5pPr marL="1022350" indent="-171450" algn="l" defTabSz="914400" rtl="0" eaLnBrk="1" latinLnBrk="0" hangingPunct="1">
              <a:spcBef>
                <a:spcPct val="20000"/>
              </a:spcBef>
              <a:buClr>
                <a:schemeClr val="accent4"/>
              </a:buClr>
              <a:buFont typeface="Open Sans" panose="020B0606030504020204" pitchFamily="34" charset="0"/>
              <a:buChar char="–"/>
              <a:defRPr sz="1200" kern="1200">
                <a:solidFill>
                  <a:schemeClr val="tx2"/>
                </a:solidFill>
                <a:latin typeface="+mn-lt"/>
                <a:ea typeface="+mn-ea"/>
                <a:cs typeface="+mn-cs"/>
              </a:defRPr>
            </a:lvl5pPr>
            <a:lvl6pPr marL="2686050" indent="-342900" algn="l" defTabSz="914400" rtl="0" eaLnBrk="1" latinLnBrk="0" hangingPunct="1">
              <a:spcBef>
                <a:spcPct val="20000"/>
              </a:spcBef>
              <a:buClr>
                <a:schemeClr val="accent3"/>
              </a:buClr>
              <a:buFont typeface="Arial" panose="020B0604020202020204" pitchFamily="34" charset="0"/>
              <a:buChar char="•"/>
              <a:defRPr sz="2000" kern="1200">
                <a:solidFill>
                  <a:schemeClr val="tx2"/>
                </a:solidFill>
                <a:latin typeface="+mn-lt"/>
                <a:ea typeface="+mn-ea"/>
                <a:cs typeface="+mn-cs"/>
              </a:defRPr>
            </a:lvl6pPr>
            <a:lvl7pPr marL="3143250" indent="-342900" algn="l" defTabSz="914400" rtl="0" eaLnBrk="1" latinLnBrk="0" hangingPunct="1">
              <a:spcBef>
                <a:spcPct val="20000"/>
              </a:spcBef>
              <a:buClr>
                <a:schemeClr val="accent3"/>
              </a:buClr>
              <a:buFont typeface="Arial" panose="020B0604020202020204" pitchFamily="34" charset="0"/>
              <a:buChar char="•"/>
              <a:defRPr sz="2000" kern="1200">
                <a:solidFill>
                  <a:schemeClr val="tx2"/>
                </a:solidFill>
                <a:latin typeface="+mn-lt"/>
                <a:ea typeface="+mn-ea"/>
                <a:cs typeface="+mn-cs"/>
              </a:defRPr>
            </a:lvl7pPr>
            <a:lvl8pPr marL="3600450" indent="-342900" algn="l" defTabSz="914400" rtl="0" eaLnBrk="1" latinLnBrk="0" hangingPunct="1">
              <a:spcBef>
                <a:spcPct val="20000"/>
              </a:spcBef>
              <a:buClr>
                <a:schemeClr val="accent3"/>
              </a:buClr>
              <a:buFont typeface="Arial" panose="020B0604020202020204" pitchFamily="34" charset="0"/>
              <a:buChar char="•"/>
              <a:defRPr sz="2000" kern="1200">
                <a:solidFill>
                  <a:schemeClr val="tx2"/>
                </a:solidFill>
                <a:latin typeface="+mn-lt"/>
                <a:ea typeface="+mn-ea"/>
                <a:cs typeface="+mn-cs"/>
              </a:defRPr>
            </a:lvl8pPr>
            <a:lvl9pPr marL="4057650" indent="-342900" algn="l" defTabSz="914400" rtl="0" eaLnBrk="1" latinLnBrk="0" hangingPunct="1">
              <a:spcBef>
                <a:spcPct val="20000"/>
              </a:spcBef>
              <a:buClr>
                <a:schemeClr val="accent3"/>
              </a:buClr>
              <a:buFont typeface="Arial" panose="020B0604020202020204" pitchFamily="34" charset="0"/>
              <a:buChar char="•"/>
              <a:defRPr sz="2000" kern="1200">
                <a:solidFill>
                  <a:schemeClr val="tx2"/>
                </a:solidFill>
                <a:latin typeface="+mn-lt"/>
                <a:ea typeface="+mn-ea"/>
                <a:cs typeface="+mn-cs"/>
              </a:defRPr>
            </a:lvl9pPr>
          </a:lstStyle>
          <a:p>
            <a:pPr marL="0" indent="0">
              <a:buNone/>
            </a:pPr>
            <a:r>
              <a:rPr lang="en-US" dirty="0">
                <a:latin typeface="Open Sans Light" panose="020B0306030504020204" pitchFamily="34" charset="0"/>
                <a:ea typeface="Open Sans Light" panose="020B0306030504020204" pitchFamily="34" charset="0"/>
                <a:cs typeface="Open Sans Light" panose="020B0306030504020204" pitchFamily="34" charset="0"/>
              </a:rPr>
              <a:t>SunPower panels are designed for at least 40 years of service</a:t>
            </a:r>
          </a:p>
        </p:txBody>
      </p:sp>
      <p:sp>
        <p:nvSpPr>
          <p:cNvPr id="30" name="Rectangle 9"/>
          <p:cNvSpPr txBox="1">
            <a:spLocks noChangeArrowheads="1"/>
          </p:cNvSpPr>
          <p:nvPr/>
        </p:nvSpPr>
        <p:spPr>
          <a:xfrm>
            <a:off x="1097279" y="1473880"/>
            <a:ext cx="9802367" cy="1211576"/>
          </a:xfrm>
          <a:prstGeom prst="rect">
            <a:avLst/>
          </a:prstGeom>
          <a:noFill/>
        </p:spPr>
        <p:txBody>
          <a:bodyPr lIns="0" rIns="0"/>
          <a:lstStyle/>
          <a:p>
            <a:pPr defTabSz="820738">
              <a:spcAft>
                <a:spcPts val="1000"/>
              </a:spcAft>
            </a:pPr>
            <a:r>
              <a:rPr lang="en-US" sz="1400" dirty="0">
                <a:solidFill>
                  <a:prstClr val="black"/>
                </a:solidFill>
                <a:cs typeface="Arial"/>
              </a:rPr>
              <a:t>Useful Life is defined as 99% of the panels producing at least 70% of their rated power.</a:t>
            </a:r>
          </a:p>
          <a:p>
            <a:pPr marL="228600" indent="-228600" defTabSz="820738">
              <a:spcAft>
                <a:spcPts val="1000"/>
              </a:spcAft>
              <a:buFont typeface="Arial"/>
              <a:buChar char="•"/>
            </a:pPr>
            <a:r>
              <a:rPr lang="en-US" sz="1400" dirty="0">
                <a:solidFill>
                  <a:prstClr val="black"/>
                </a:solidFill>
                <a:cs typeface="Arial"/>
              </a:rPr>
              <a:t>SunPower’s robust design and industry leading research on accelerated ageing shows SunPower panels are expected to last well beyond their warranty period – at least 40 years.</a:t>
            </a:r>
          </a:p>
          <a:p>
            <a:pPr marL="228600" indent="-228600" defTabSz="820738">
              <a:spcAft>
                <a:spcPts val="1000"/>
              </a:spcAft>
              <a:buFont typeface="Arial"/>
              <a:buChar char="•"/>
            </a:pPr>
            <a:r>
              <a:rPr lang="en-US" sz="1400" dirty="0">
                <a:solidFill>
                  <a:prstClr val="black"/>
                </a:solidFill>
                <a:cs typeface="Arial"/>
              </a:rPr>
              <a:t>This is the same in other industries: home electronics and automobiles have a useful life well in excess of their warranty</a:t>
            </a:r>
          </a:p>
        </p:txBody>
      </p:sp>
      <p:pic>
        <p:nvPicPr>
          <p:cNvPr id="31"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96197" y="3088088"/>
            <a:ext cx="2200275" cy="962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2"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90725" y="2873774"/>
            <a:ext cx="5553075" cy="2352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003604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nSpc>
                <a:spcPct val="100000"/>
              </a:lnSpc>
            </a:pPr>
            <a:r>
              <a:rPr lang="en-US" sz="5400" b="1" dirty="0" smtClean="0"/>
              <a:t>Energy Production</a:t>
            </a:r>
            <a:endParaRPr lang="en-US" sz="5400" b="1" dirty="0"/>
          </a:p>
        </p:txBody>
      </p:sp>
    </p:spTree>
    <p:extLst>
      <p:ext uri="{BB962C8B-B14F-4D97-AF65-F5344CB8AC3E}">
        <p14:creationId xmlns="" xmlns:p14="http://schemas.microsoft.com/office/powerpoint/2010/main" val="20198461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 of E-Series Energy Comparisons</a:t>
            </a: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291747" y="145846"/>
            <a:ext cx="881062" cy="8373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163282" y="1443681"/>
            <a:ext cx="3267634" cy="3642746"/>
            <a:chOff x="485021" y="739474"/>
            <a:chExt cx="3267634" cy="3642746"/>
          </a:xfrm>
        </p:grpSpPr>
        <p:sp>
          <p:nvSpPr>
            <p:cNvPr id="8" name="Rounded Rectangle 7"/>
            <p:cNvSpPr/>
            <p:nvPr/>
          </p:nvSpPr>
          <p:spPr>
            <a:xfrm>
              <a:off x="518150" y="739474"/>
              <a:ext cx="3203052" cy="3642746"/>
            </a:xfrm>
            <a:prstGeom prst="roundRect">
              <a:avLst>
                <a:gd name="adj" fmla="val 382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6"/>
            <p:cNvPicPr>
              <a:picLocks noChangeAspect="1" noChangeArrowheads="1"/>
            </p:cNvPicPr>
            <p:nvPr/>
          </p:nvPicPr>
          <p:blipFill>
            <a:blip r:embed="rId4" cstate="print"/>
            <a:srcRect/>
            <a:stretch>
              <a:fillRect/>
            </a:stretch>
          </p:blipFill>
          <p:spPr bwMode="auto">
            <a:xfrm>
              <a:off x="603129" y="1167400"/>
              <a:ext cx="3039655" cy="3130287"/>
            </a:xfrm>
            <a:prstGeom prst="rect">
              <a:avLst/>
            </a:prstGeom>
            <a:noFill/>
            <a:ln w="9525">
              <a:noFill/>
              <a:miter lim="800000"/>
              <a:headEnd/>
              <a:tailEnd/>
            </a:ln>
          </p:spPr>
        </p:pic>
        <p:sp>
          <p:nvSpPr>
            <p:cNvPr id="10" name="TextBox 9"/>
            <p:cNvSpPr txBox="1"/>
            <p:nvPr/>
          </p:nvSpPr>
          <p:spPr>
            <a:xfrm>
              <a:off x="485021" y="764848"/>
              <a:ext cx="3267634" cy="338554"/>
            </a:xfrm>
            <a:prstGeom prst="rect">
              <a:avLst/>
            </a:prstGeom>
            <a:noFill/>
          </p:spPr>
          <p:txBody>
            <a:bodyPr wrap="square" rtlCol="0">
              <a:spAutoFit/>
            </a:bodyPr>
            <a:lstStyle/>
            <a:p>
              <a:pPr algn="ctr"/>
              <a:r>
                <a:rPr lang="en-US" sz="1600" b="1" dirty="0" smtClean="0"/>
                <a:t>Year-One Energy Production</a:t>
              </a:r>
              <a:endParaRPr lang="en-US" sz="1600" b="1" dirty="0"/>
            </a:p>
          </p:txBody>
        </p:sp>
        <p:sp>
          <p:nvSpPr>
            <p:cNvPr id="11" name="TextBox 10"/>
            <p:cNvSpPr txBox="1"/>
            <p:nvPr/>
          </p:nvSpPr>
          <p:spPr>
            <a:xfrm rot="16200000">
              <a:off x="-497660" y="2784369"/>
              <a:ext cx="2478174" cy="230643"/>
            </a:xfrm>
            <a:prstGeom prst="rect">
              <a:avLst/>
            </a:prstGeom>
            <a:noFill/>
          </p:spPr>
          <p:txBody>
            <a:bodyPr wrap="square" rtlCol="0">
              <a:spAutoFit/>
            </a:bodyPr>
            <a:lstStyle/>
            <a:p>
              <a:pPr algn="ctr"/>
              <a:r>
                <a:rPr lang="en-US" sz="900" dirty="0" smtClean="0">
                  <a:solidFill>
                    <a:schemeClr val="bg1">
                      <a:lumMod val="50000"/>
                    </a:schemeClr>
                  </a:solidFill>
                  <a:cs typeface="Arial" pitchFamily="34" charset="0"/>
                </a:rPr>
                <a:t>ENERGY PRODUCTION PER WATT</a:t>
              </a:r>
              <a:endParaRPr lang="en-US" sz="900" dirty="0">
                <a:solidFill>
                  <a:schemeClr val="bg1">
                    <a:lumMod val="50000"/>
                  </a:schemeClr>
                </a:solidFill>
                <a:cs typeface="Arial" pitchFamily="34" charset="0"/>
              </a:endParaRPr>
            </a:p>
          </p:txBody>
        </p:sp>
        <p:sp>
          <p:nvSpPr>
            <p:cNvPr id="12" name="TextBox 11"/>
            <p:cNvSpPr txBox="1"/>
            <p:nvPr/>
          </p:nvSpPr>
          <p:spPr>
            <a:xfrm>
              <a:off x="555309" y="1167048"/>
              <a:ext cx="3171867" cy="338554"/>
            </a:xfrm>
            <a:prstGeom prst="rect">
              <a:avLst/>
            </a:prstGeom>
            <a:noFill/>
          </p:spPr>
          <p:txBody>
            <a:bodyPr wrap="square" rtlCol="0">
              <a:spAutoFit/>
            </a:bodyPr>
            <a:lstStyle/>
            <a:p>
              <a:pPr algn="ctr"/>
              <a:r>
                <a:rPr lang="en-US" sz="1600" b="1" dirty="0" smtClean="0"/>
                <a:t>Same Rated Watts</a:t>
              </a:r>
              <a:endParaRPr lang="en-US" sz="1600" b="1" baseline="30000" dirty="0"/>
            </a:p>
          </p:txBody>
        </p:sp>
        <p:pic>
          <p:nvPicPr>
            <p:cNvPr id="13"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5180" y="1574583"/>
              <a:ext cx="2505075" cy="2628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ext Box 5"/>
            <p:cNvSpPr txBox="1">
              <a:spLocks noChangeArrowheads="1"/>
            </p:cNvSpPr>
            <p:nvPr/>
          </p:nvSpPr>
          <p:spPr bwMode="auto">
            <a:xfrm>
              <a:off x="1895698" y="3594879"/>
              <a:ext cx="965964"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High-Performance Anti-Reflective Glass</a:t>
              </a:r>
              <a:endParaRPr lang="en-US" sz="700" dirty="0">
                <a:cs typeface="Arial"/>
              </a:endParaRPr>
            </a:p>
          </p:txBody>
        </p:sp>
        <p:sp>
          <p:nvSpPr>
            <p:cNvPr id="15" name="Text Box 5"/>
            <p:cNvSpPr txBox="1">
              <a:spLocks noChangeArrowheads="1"/>
            </p:cNvSpPr>
            <p:nvPr/>
          </p:nvSpPr>
          <p:spPr bwMode="auto">
            <a:xfrm>
              <a:off x="1881410" y="2746315"/>
              <a:ext cx="946234"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No Light-Induced Degradation</a:t>
              </a:r>
              <a:endParaRPr lang="en-US" sz="700" dirty="0">
                <a:cs typeface="Arial"/>
              </a:endParaRPr>
            </a:p>
          </p:txBody>
        </p:sp>
        <p:sp>
          <p:nvSpPr>
            <p:cNvPr id="16" name="Text Box 5"/>
            <p:cNvSpPr txBox="1">
              <a:spLocks noChangeArrowheads="1"/>
            </p:cNvSpPr>
            <p:nvPr/>
          </p:nvSpPr>
          <p:spPr bwMode="auto">
            <a:xfrm>
              <a:off x="1868710" y="2228301"/>
              <a:ext cx="1019941"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Maintains High </a:t>
              </a:r>
              <a:r>
                <a:rPr lang="en-US" sz="700" dirty="0">
                  <a:cs typeface="Arial"/>
                </a:rPr>
                <a:t>P</a:t>
              </a:r>
              <a:r>
                <a:rPr lang="en-US" sz="700" dirty="0" smtClean="0">
                  <a:cs typeface="Arial"/>
                </a:rPr>
                <a:t>ower at High Temps</a:t>
              </a:r>
              <a:endParaRPr lang="en-US" sz="700" dirty="0">
                <a:cs typeface="Arial"/>
              </a:endParaRPr>
            </a:p>
          </p:txBody>
        </p:sp>
        <p:sp>
          <p:nvSpPr>
            <p:cNvPr id="17" name="Text Box 5"/>
            <p:cNvSpPr txBox="1">
              <a:spLocks noChangeArrowheads="1"/>
            </p:cNvSpPr>
            <p:nvPr/>
          </p:nvSpPr>
          <p:spPr bwMode="auto">
            <a:xfrm>
              <a:off x="1868710" y="3136638"/>
              <a:ext cx="983087"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Better Low-Light and Spectral Response</a:t>
              </a:r>
              <a:endParaRPr lang="en-US" sz="700" dirty="0">
                <a:cs typeface="Arial"/>
              </a:endParaRPr>
            </a:p>
          </p:txBody>
        </p:sp>
        <p:sp>
          <p:nvSpPr>
            <p:cNvPr id="18" name="Text Box 5"/>
            <p:cNvSpPr txBox="1">
              <a:spLocks noChangeArrowheads="1"/>
            </p:cNvSpPr>
            <p:nvPr/>
          </p:nvSpPr>
          <p:spPr bwMode="auto">
            <a:xfrm>
              <a:off x="1898628" y="2494392"/>
              <a:ext cx="999777" cy="200051"/>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Higher Average Watts</a:t>
              </a:r>
              <a:endParaRPr lang="en-US" sz="700" dirty="0">
                <a:cs typeface="Arial"/>
              </a:endParaRPr>
            </a:p>
          </p:txBody>
        </p:sp>
      </p:grpSp>
      <p:sp>
        <p:nvSpPr>
          <p:cNvPr id="62" name="Rectangle 61"/>
          <p:cNvSpPr/>
          <p:nvPr/>
        </p:nvSpPr>
        <p:spPr>
          <a:xfrm>
            <a:off x="9624524" y="6242552"/>
            <a:ext cx="1850186" cy="215444"/>
          </a:xfrm>
          <a:prstGeom prst="rect">
            <a:avLst/>
          </a:prstGeom>
        </p:spPr>
        <p:txBody>
          <a:bodyPr wrap="none">
            <a:spAutoFit/>
          </a:bodyPr>
          <a:lstStyle/>
          <a:p>
            <a:r>
              <a:rPr lang="en-US" sz="800" dirty="0">
                <a:solidFill>
                  <a:schemeClr val="tx1">
                    <a:lumMod val="50000"/>
                    <a:lumOff val="50000"/>
                  </a:schemeClr>
                </a:solidFill>
                <a:ea typeface="ＭＳ Ｐゴシック" pitchFamily="34" charset="-128"/>
                <a:cs typeface="Arial"/>
              </a:rPr>
              <a:t>See Slides 56 and 57 for footnotes.</a:t>
            </a:r>
            <a:endParaRPr lang="en-US" sz="800" dirty="0">
              <a:solidFill>
                <a:schemeClr val="tx1">
                  <a:lumMod val="50000"/>
                  <a:lumOff val="50000"/>
                </a:schemeClr>
              </a:solidFill>
            </a:endParaRPr>
          </a:p>
        </p:txBody>
      </p:sp>
    </p:spTree>
    <p:extLst>
      <p:ext uri="{BB962C8B-B14F-4D97-AF65-F5344CB8AC3E}">
        <p14:creationId xmlns="" xmlns:p14="http://schemas.microsoft.com/office/powerpoint/2010/main" val="17497408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 of E-Series Energy Comparisons</a:t>
            </a: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291747" y="145846"/>
            <a:ext cx="881062" cy="8373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163282" y="1443681"/>
            <a:ext cx="3267634" cy="3642746"/>
            <a:chOff x="485021" y="739474"/>
            <a:chExt cx="3267634" cy="3642746"/>
          </a:xfrm>
        </p:grpSpPr>
        <p:sp>
          <p:nvSpPr>
            <p:cNvPr id="8" name="Rounded Rectangle 7"/>
            <p:cNvSpPr/>
            <p:nvPr/>
          </p:nvSpPr>
          <p:spPr>
            <a:xfrm>
              <a:off x="518150" y="739474"/>
              <a:ext cx="3203052" cy="3642746"/>
            </a:xfrm>
            <a:prstGeom prst="roundRect">
              <a:avLst>
                <a:gd name="adj" fmla="val 382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6"/>
            <p:cNvPicPr>
              <a:picLocks noChangeAspect="1" noChangeArrowheads="1"/>
            </p:cNvPicPr>
            <p:nvPr/>
          </p:nvPicPr>
          <p:blipFill>
            <a:blip r:embed="rId4" cstate="print"/>
            <a:srcRect/>
            <a:stretch>
              <a:fillRect/>
            </a:stretch>
          </p:blipFill>
          <p:spPr bwMode="auto">
            <a:xfrm>
              <a:off x="603129" y="1167400"/>
              <a:ext cx="3039655" cy="3130287"/>
            </a:xfrm>
            <a:prstGeom prst="rect">
              <a:avLst/>
            </a:prstGeom>
            <a:noFill/>
            <a:ln w="9525">
              <a:noFill/>
              <a:miter lim="800000"/>
              <a:headEnd/>
              <a:tailEnd/>
            </a:ln>
          </p:spPr>
        </p:pic>
        <p:sp>
          <p:nvSpPr>
            <p:cNvPr id="10" name="TextBox 9"/>
            <p:cNvSpPr txBox="1"/>
            <p:nvPr/>
          </p:nvSpPr>
          <p:spPr>
            <a:xfrm>
              <a:off x="485021" y="764848"/>
              <a:ext cx="3267634" cy="338554"/>
            </a:xfrm>
            <a:prstGeom prst="rect">
              <a:avLst/>
            </a:prstGeom>
            <a:noFill/>
          </p:spPr>
          <p:txBody>
            <a:bodyPr wrap="square" rtlCol="0">
              <a:spAutoFit/>
            </a:bodyPr>
            <a:lstStyle/>
            <a:p>
              <a:pPr algn="ctr"/>
              <a:r>
                <a:rPr lang="en-US" sz="1600" b="1" dirty="0" smtClean="0"/>
                <a:t>Year-One Energy Production</a:t>
              </a:r>
              <a:endParaRPr lang="en-US" sz="1600" b="1" dirty="0"/>
            </a:p>
          </p:txBody>
        </p:sp>
        <p:sp>
          <p:nvSpPr>
            <p:cNvPr id="11" name="TextBox 10"/>
            <p:cNvSpPr txBox="1"/>
            <p:nvPr/>
          </p:nvSpPr>
          <p:spPr>
            <a:xfrm rot="16200000">
              <a:off x="-497660" y="2784369"/>
              <a:ext cx="2478174" cy="230643"/>
            </a:xfrm>
            <a:prstGeom prst="rect">
              <a:avLst/>
            </a:prstGeom>
            <a:noFill/>
          </p:spPr>
          <p:txBody>
            <a:bodyPr wrap="square" rtlCol="0">
              <a:spAutoFit/>
            </a:bodyPr>
            <a:lstStyle/>
            <a:p>
              <a:pPr algn="ctr"/>
              <a:r>
                <a:rPr lang="en-US" sz="900" dirty="0" smtClean="0">
                  <a:solidFill>
                    <a:schemeClr val="bg1">
                      <a:lumMod val="50000"/>
                    </a:schemeClr>
                  </a:solidFill>
                  <a:cs typeface="Arial" pitchFamily="34" charset="0"/>
                </a:rPr>
                <a:t>ENERGY PRODUCTION PER WATT</a:t>
              </a:r>
              <a:endParaRPr lang="en-US" sz="900" dirty="0">
                <a:solidFill>
                  <a:schemeClr val="bg1">
                    <a:lumMod val="50000"/>
                  </a:schemeClr>
                </a:solidFill>
                <a:cs typeface="Arial" pitchFamily="34" charset="0"/>
              </a:endParaRPr>
            </a:p>
          </p:txBody>
        </p:sp>
        <p:sp>
          <p:nvSpPr>
            <p:cNvPr id="12" name="TextBox 11"/>
            <p:cNvSpPr txBox="1"/>
            <p:nvPr/>
          </p:nvSpPr>
          <p:spPr>
            <a:xfrm>
              <a:off x="555309" y="1167048"/>
              <a:ext cx="3171867" cy="338554"/>
            </a:xfrm>
            <a:prstGeom prst="rect">
              <a:avLst/>
            </a:prstGeom>
            <a:noFill/>
          </p:spPr>
          <p:txBody>
            <a:bodyPr wrap="square" rtlCol="0">
              <a:spAutoFit/>
            </a:bodyPr>
            <a:lstStyle/>
            <a:p>
              <a:pPr algn="ctr"/>
              <a:r>
                <a:rPr lang="en-US" sz="1600" b="1" dirty="0" smtClean="0"/>
                <a:t>Same Rated Watts</a:t>
              </a:r>
              <a:endParaRPr lang="en-US" sz="1600" b="1" baseline="30000" dirty="0"/>
            </a:p>
          </p:txBody>
        </p:sp>
        <p:pic>
          <p:nvPicPr>
            <p:cNvPr id="13"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5180" y="1574583"/>
              <a:ext cx="2505075" cy="2628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ext Box 5"/>
            <p:cNvSpPr txBox="1">
              <a:spLocks noChangeArrowheads="1"/>
            </p:cNvSpPr>
            <p:nvPr/>
          </p:nvSpPr>
          <p:spPr bwMode="auto">
            <a:xfrm>
              <a:off x="1895698" y="3594879"/>
              <a:ext cx="965964"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High-Performance Anti-Reflective Glass</a:t>
              </a:r>
              <a:endParaRPr lang="en-US" sz="700" dirty="0">
                <a:cs typeface="Arial"/>
              </a:endParaRPr>
            </a:p>
          </p:txBody>
        </p:sp>
        <p:sp>
          <p:nvSpPr>
            <p:cNvPr id="15" name="Text Box 5"/>
            <p:cNvSpPr txBox="1">
              <a:spLocks noChangeArrowheads="1"/>
            </p:cNvSpPr>
            <p:nvPr/>
          </p:nvSpPr>
          <p:spPr bwMode="auto">
            <a:xfrm>
              <a:off x="1881410" y="2746315"/>
              <a:ext cx="946234"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No Light-Induced Degradation</a:t>
              </a:r>
              <a:endParaRPr lang="en-US" sz="700" dirty="0">
                <a:cs typeface="Arial"/>
              </a:endParaRPr>
            </a:p>
          </p:txBody>
        </p:sp>
        <p:sp>
          <p:nvSpPr>
            <p:cNvPr id="16" name="Text Box 5"/>
            <p:cNvSpPr txBox="1">
              <a:spLocks noChangeArrowheads="1"/>
            </p:cNvSpPr>
            <p:nvPr/>
          </p:nvSpPr>
          <p:spPr bwMode="auto">
            <a:xfrm>
              <a:off x="1868710" y="2228301"/>
              <a:ext cx="1019941"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Maintains High </a:t>
              </a:r>
              <a:r>
                <a:rPr lang="en-US" sz="700" dirty="0">
                  <a:cs typeface="Arial"/>
                </a:rPr>
                <a:t>P</a:t>
              </a:r>
              <a:r>
                <a:rPr lang="en-US" sz="700" dirty="0" smtClean="0">
                  <a:cs typeface="Arial"/>
                </a:rPr>
                <a:t>ower at High Temps</a:t>
              </a:r>
              <a:endParaRPr lang="en-US" sz="700" dirty="0">
                <a:cs typeface="Arial"/>
              </a:endParaRPr>
            </a:p>
          </p:txBody>
        </p:sp>
        <p:sp>
          <p:nvSpPr>
            <p:cNvPr id="17" name="Text Box 5"/>
            <p:cNvSpPr txBox="1">
              <a:spLocks noChangeArrowheads="1"/>
            </p:cNvSpPr>
            <p:nvPr/>
          </p:nvSpPr>
          <p:spPr bwMode="auto">
            <a:xfrm>
              <a:off x="1868710" y="3136638"/>
              <a:ext cx="983087"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Better Low-Light and Spectral Response</a:t>
              </a:r>
              <a:endParaRPr lang="en-US" sz="700" dirty="0">
                <a:cs typeface="Arial"/>
              </a:endParaRPr>
            </a:p>
          </p:txBody>
        </p:sp>
        <p:sp>
          <p:nvSpPr>
            <p:cNvPr id="18" name="Text Box 5"/>
            <p:cNvSpPr txBox="1">
              <a:spLocks noChangeArrowheads="1"/>
            </p:cNvSpPr>
            <p:nvPr/>
          </p:nvSpPr>
          <p:spPr bwMode="auto">
            <a:xfrm>
              <a:off x="1898628" y="2494392"/>
              <a:ext cx="999777" cy="200051"/>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Higher Average Watts</a:t>
              </a:r>
              <a:endParaRPr lang="en-US" sz="700" dirty="0">
                <a:cs typeface="Arial"/>
              </a:endParaRPr>
            </a:p>
          </p:txBody>
        </p:sp>
      </p:grpSp>
      <p:grpSp>
        <p:nvGrpSpPr>
          <p:cNvPr id="20" name="Group 88"/>
          <p:cNvGrpSpPr/>
          <p:nvPr/>
        </p:nvGrpSpPr>
        <p:grpSpPr>
          <a:xfrm>
            <a:off x="2546971" y="1088144"/>
            <a:ext cx="6973867" cy="5367520"/>
            <a:chOff x="1318571" y="739474"/>
            <a:chExt cx="7276781" cy="5815487"/>
          </a:xfrm>
        </p:grpSpPr>
        <p:sp>
          <p:nvSpPr>
            <p:cNvPr id="22" name="Round Same Side Corner Rectangle 21"/>
            <p:cNvSpPr/>
            <p:nvPr/>
          </p:nvSpPr>
          <p:spPr>
            <a:xfrm>
              <a:off x="4222133" y="739474"/>
              <a:ext cx="4373219" cy="5815487"/>
            </a:xfrm>
            <a:prstGeom prst="round2SameRect">
              <a:avLst>
                <a:gd name="adj1" fmla="val 4849"/>
                <a:gd name="adj2" fmla="val 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3" name="Group 77"/>
            <p:cNvGrpSpPr/>
            <p:nvPr/>
          </p:nvGrpSpPr>
          <p:grpSpPr>
            <a:xfrm>
              <a:off x="4288972" y="1173673"/>
              <a:ext cx="4240713" cy="2646444"/>
              <a:chOff x="4026588" y="1284986"/>
              <a:chExt cx="4240712" cy="2646445"/>
            </a:xfrm>
          </p:grpSpPr>
          <p:pic>
            <p:nvPicPr>
              <p:cNvPr id="27" name="Picture 4"/>
              <p:cNvPicPr>
                <a:picLocks noChangeAspect="1" noChangeArrowheads="1"/>
              </p:cNvPicPr>
              <p:nvPr/>
            </p:nvPicPr>
            <p:blipFill>
              <a:blip r:embed="rId6" cstate="print"/>
              <a:srcRect/>
              <a:stretch>
                <a:fillRect/>
              </a:stretch>
            </p:blipFill>
            <p:spPr bwMode="auto">
              <a:xfrm>
                <a:off x="4026588" y="1286620"/>
                <a:ext cx="4240712" cy="2593618"/>
              </a:xfrm>
              <a:prstGeom prst="rect">
                <a:avLst/>
              </a:prstGeom>
              <a:solidFill>
                <a:schemeClr val="bg1">
                  <a:lumMod val="95000"/>
                </a:schemeClr>
              </a:solidFill>
              <a:ln>
                <a:noFill/>
              </a:ln>
            </p:spPr>
          </p:pic>
          <p:sp>
            <p:nvSpPr>
              <p:cNvPr id="28" name="TextBox 27"/>
              <p:cNvSpPr txBox="1"/>
              <p:nvPr/>
            </p:nvSpPr>
            <p:spPr>
              <a:xfrm>
                <a:off x="4874791" y="3253803"/>
                <a:ext cx="2417960" cy="305846"/>
              </a:xfrm>
              <a:prstGeom prst="rect">
                <a:avLst/>
              </a:prstGeom>
              <a:noFill/>
            </p:spPr>
            <p:txBody>
              <a:bodyPr wrap="square" rtlCol="0">
                <a:spAutoFit/>
              </a:bodyPr>
              <a:lstStyle/>
              <a:p>
                <a:pPr algn="ctr"/>
                <a:r>
                  <a:rPr lang="en-US" sz="1400" dirty="0" smtClean="0">
                    <a:solidFill>
                      <a:schemeClr val="bg1"/>
                    </a:solidFill>
                  </a:rPr>
                  <a:t>CONVENTIONAL</a:t>
                </a:r>
                <a:endParaRPr lang="en-US" sz="1400" dirty="0">
                  <a:solidFill>
                    <a:schemeClr val="bg1"/>
                  </a:solidFill>
                </a:endParaRPr>
              </a:p>
            </p:txBody>
          </p:sp>
          <p:sp>
            <p:nvSpPr>
              <p:cNvPr id="29" name="TextBox 28"/>
              <p:cNvSpPr txBox="1"/>
              <p:nvPr/>
            </p:nvSpPr>
            <p:spPr>
              <a:xfrm>
                <a:off x="4874791" y="2245959"/>
                <a:ext cx="2417960" cy="307777"/>
              </a:xfrm>
              <a:prstGeom prst="rect">
                <a:avLst/>
              </a:prstGeom>
              <a:noFill/>
            </p:spPr>
            <p:txBody>
              <a:bodyPr wrap="square" rtlCol="0">
                <a:spAutoFit/>
              </a:bodyPr>
              <a:lstStyle/>
              <a:p>
                <a:pPr algn="ctr"/>
                <a:r>
                  <a:rPr lang="en-US" sz="1400" dirty="0" smtClean="0">
                    <a:solidFill>
                      <a:schemeClr val="bg1"/>
                    </a:solidFill>
                  </a:rPr>
                  <a:t>SUNPOWER</a:t>
                </a:r>
                <a:endParaRPr lang="en-US" sz="1400" dirty="0">
                  <a:solidFill>
                    <a:schemeClr val="bg1"/>
                  </a:solidFill>
                </a:endParaRPr>
              </a:p>
            </p:txBody>
          </p:sp>
          <p:sp>
            <p:nvSpPr>
              <p:cNvPr id="30" name="TextBox 29"/>
              <p:cNvSpPr txBox="1"/>
              <p:nvPr/>
            </p:nvSpPr>
            <p:spPr>
              <a:xfrm>
                <a:off x="4798951" y="3700599"/>
                <a:ext cx="2569640" cy="230832"/>
              </a:xfrm>
              <a:prstGeom prst="rect">
                <a:avLst/>
              </a:prstGeom>
              <a:noFill/>
            </p:spPr>
            <p:txBody>
              <a:bodyPr wrap="square" rtlCol="0">
                <a:spAutoFit/>
              </a:bodyPr>
              <a:lstStyle/>
              <a:p>
                <a:pPr algn="ctr"/>
                <a:r>
                  <a:rPr lang="en-US" sz="900" dirty="0" smtClean="0">
                    <a:solidFill>
                      <a:schemeClr val="bg1">
                        <a:lumMod val="50000"/>
                      </a:schemeClr>
                    </a:solidFill>
                    <a:latin typeface="Arial" pitchFamily="34" charset="0"/>
                    <a:cs typeface="Arial" pitchFamily="34" charset="0"/>
                  </a:rPr>
                  <a:t>YEARS</a:t>
                </a:r>
                <a:endParaRPr lang="en-US" sz="900" dirty="0">
                  <a:solidFill>
                    <a:schemeClr val="bg1">
                      <a:lumMod val="50000"/>
                    </a:schemeClr>
                  </a:solidFill>
                  <a:latin typeface="Arial" pitchFamily="34" charset="0"/>
                  <a:cs typeface="Arial" pitchFamily="34" charset="0"/>
                </a:endParaRPr>
              </a:p>
            </p:txBody>
          </p:sp>
          <p:sp>
            <p:nvSpPr>
              <p:cNvPr id="31" name="Rectangle 30"/>
              <p:cNvSpPr/>
              <p:nvPr/>
            </p:nvSpPr>
            <p:spPr>
              <a:xfrm>
                <a:off x="6993845" y="1566685"/>
                <a:ext cx="881495" cy="39297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p:cNvSpPr txBox="1"/>
              <p:nvPr/>
            </p:nvSpPr>
            <p:spPr>
              <a:xfrm>
                <a:off x="6990399" y="1475625"/>
                <a:ext cx="910081" cy="553998"/>
              </a:xfrm>
              <a:prstGeom prst="rect">
                <a:avLst/>
              </a:prstGeom>
              <a:noFill/>
            </p:spPr>
            <p:txBody>
              <a:bodyPr wrap="square" lIns="0" tIns="0" rIns="0" bIns="0" rtlCol="0">
                <a:spAutoFit/>
              </a:bodyPr>
              <a:lstStyle/>
              <a:p>
                <a:r>
                  <a:rPr lang="en-US" sz="3600" spc="190" dirty="0" smtClean="0">
                    <a:solidFill>
                      <a:srgbClr val="FFC000"/>
                    </a:solidFill>
                    <a:latin typeface="Arial Narrow" pitchFamily="34" charset="0"/>
                    <a:cs typeface="Arial" pitchFamily="34" charset="0"/>
                  </a:rPr>
                  <a:t>20%</a:t>
                </a:r>
                <a:endParaRPr lang="en-US" sz="3600" spc="190" dirty="0">
                  <a:solidFill>
                    <a:srgbClr val="FFC000"/>
                  </a:solidFill>
                  <a:latin typeface="Arial Narrow" pitchFamily="34" charset="0"/>
                  <a:cs typeface="Arial" pitchFamily="34" charset="0"/>
                </a:endParaRPr>
              </a:p>
            </p:txBody>
          </p:sp>
          <p:cxnSp>
            <p:nvCxnSpPr>
              <p:cNvPr id="33" name="Straight Connector 32"/>
              <p:cNvCxnSpPr/>
              <p:nvPr/>
            </p:nvCxnSpPr>
            <p:spPr>
              <a:xfrm flipH="1">
                <a:off x="5900721" y="1505466"/>
                <a:ext cx="1008225" cy="748618"/>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990242" y="1985938"/>
                <a:ext cx="1106372" cy="169278"/>
              </a:xfrm>
              <a:prstGeom prst="rect">
                <a:avLst/>
              </a:prstGeom>
              <a:solidFill>
                <a:schemeClr val="bg1"/>
              </a:solidFill>
            </p:spPr>
            <p:txBody>
              <a:bodyPr wrap="square" lIns="0" tIns="0" rIns="0" bIns="0" rtlCol="0">
                <a:spAutoFit/>
              </a:bodyPr>
              <a:lstStyle/>
              <a:p>
                <a:pPr algn="ctr"/>
                <a:r>
                  <a:rPr lang="en-US" sz="1100" dirty="0" smtClean="0">
                    <a:solidFill>
                      <a:schemeClr val="bg1">
                        <a:lumMod val="50000"/>
                      </a:schemeClr>
                    </a:solidFill>
                    <a:latin typeface="Arial" pitchFamily="34" charset="0"/>
                    <a:cs typeface="Arial" pitchFamily="34" charset="0"/>
                  </a:rPr>
                  <a:t>MORE ENERGY</a:t>
                </a:r>
                <a:endParaRPr lang="en-US" sz="1400" dirty="0">
                  <a:solidFill>
                    <a:schemeClr val="bg1">
                      <a:lumMod val="50000"/>
                    </a:schemeClr>
                  </a:solidFill>
                  <a:latin typeface="Arial" pitchFamily="34" charset="0"/>
                  <a:cs typeface="Arial" pitchFamily="34" charset="0"/>
                </a:endParaRPr>
              </a:p>
            </p:txBody>
          </p:sp>
          <p:cxnSp>
            <p:nvCxnSpPr>
              <p:cNvPr id="35" name="Straight Connector 34"/>
              <p:cNvCxnSpPr/>
              <p:nvPr/>
            </p:nvCxnSpPr>
            <p:spPr>
              <a:xfrm flipH="1">
                <a:off x="6903594" y="1500887"/>
                <a:ext cx="999304" cy="3"/>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7" name="Right Brace 36"/>
              <p:cNvSpPr/>
              <p:nvPr/>
            </p:nvSpPr>
            <p:spPr>
              <a:xfrm>
                <a:off x="7488060" y="2288625"/>
                <a:ext cx="121336" cy="663060"/>
              </a:xfrm>
              <a:prstGeom prst="rightBrac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8" name="Right Brace 37"/>
              <p:cNvSpPr/>
              <p:nvPr/>
            </p:nvSpPr>
            <p:spPr>
              <a:xfrm>
                <a:off x="4708310" y="2114094"/>
                <a:ext cx="97775" cy="197953"/>
              </a:xfrm>
              <a:prstGeom prst="rightBrac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9" name="TextBox 38"/>
              <p:cNvSpPr txBox="1"/>
              <p:nvPr/>
            </p:nvSpPr>
            <p:spPr>
              <a:xfrm>
                <a:off x="7512576" y="2513134"/>
                <a:ext cx="748437" cy="315114"/>
              </a:xfrm>
              <a:prstGeom prst="rect">
                <a:avLst/>
              </a:prstGeom>
              <a:noFill/>
            </p:spPr>
            <p:txBody>
              <a:bodyPr wrap="square" rtlCol="0">
                <a:spAutoFit/>
              </a:bodyPr>
              <a:lstStyle/>
              <a:p>
                <a:pPr algn="r">
                  <a:lnSpc>
                    <a:spcPts val="1000"/>
                  </a:lnSpc>
                </a:pPr>
                <a:r>
                  <a:rPr lang="en-US" sz="900" dirty="0" smtClean="0">
                    <a:solidFill>
                      <a:schemeClr val="bg1">
                        <a:lumMod val="50000"/>
                      </a:schemeClr>
                    </a:solidFill>
                    <a:latin typeface="Arial" pitchFamily="34" charset="0"/>
                    <a:cs typeface="Arial" pitchFamily="34" charset="0"/>
                  </a:rPr>
                  <a:t>35% more  Year 25</a:t>
                </a:r>
                <a:endParaRPr lang="en-US" sz="900" dirty="0">
                  <a:solidFill>
                    <a:schemeClr val="bg1">
                      <a:lumMod val="50000"/>
                    </a:schemeClr>
                  </a:solidFill>
                  <a:latin typeface="Arial" pitchFamily="34" charset="0"/>
                  <a:cs typeface="Arial" pitchFamily="34" charset="0"/>
                </a:endParaRPr>
              </a:p>
            </p:txBody>
          </p:sp>
          <p:sp>
            <p:nvSpPr>
              <p:cNvPr id="40" name="TextBox 39"/>
              <p:cNvSpPr txBox="1"/>
              <p:nvPr/>
            </p:nvSpPr>
            <p:spPr>
              <a:xfrm>
                <a:off x="4644336" y="2092970"/>
                <a:ext cx="748437" cy="315114"/>
              </a:xfrm>
              <a:prstGeom prst="rect">
                <a:avLst/>
              </a:prstGeom>
              <a:noFill/>
            </p:spPr>
            <p:txBody>
              <a:bodyPr wrap="square" rtlCol="0">
                <a:spAutoFit/>
              </a:bodyPr>
              <a:lstStyle/>
              <a:p>
                <a:pPr algn="r">
                  <a:lnSpc>
                    <a:spcPts val="1000"/>
                  </a:lnSpc>
                </a:pPr>
                <a:r>
                  <a:rPr lang="en-US" sz="900" dirty="0" smtClean="0">
                    <a:solidFill>
                      <a:schemeClr val="bg1">
                        <a:lumMod val="50000"/>
                      </a:schemeClr>
                    </a:solidFill>
                    <a:latin typeface="Arial" pitchFamily="34" charset="0"/>
                    <a:cs typeface="Arial" pitchFamily="34" charset="0"/>
                  </a:rPr>
                  <a:t>8% more  Year 1</a:t>
                </a:r>
                <a:endParaRPr lang="en-US" sz="900" dirty="0">
                  <a:solidFill>
                    <a:schemeClr val="bg1">
                      <a:lumMod val="50000"/>
                    </a:schemeClr>
                  </a:solidFill>
                  <a:latin typeface="Arial" pitchFamily="34" charset="0"/>
                  <a:cs typeface="Arial" pitchFamily="34" charset="0"/>
                </a:endParaRPr>
              </a:p>
            </p:txBody>
          </p:sp>
          <p:sp>
            <p:nvSpPr>
              <p:cNvPr id="42" name="TextBox 41"/>
              <p:cNvSpPr txBox="1"/>
              <p:nvPr/>
            </p:nvSpPr>
            <p:spPr>
              <a:xfrm>
                <a:off x="4434229" y="1284986"/>
                <a:ext cx="3171866" cy="338554"/>
              </a:xfrm>
              <a:prstGeom prst="rect">
                <a:avLst/>
              </a:prstGeom>
              <a:noFill/>
            </p:spPr>
            <p:txBody>
              <a:bodyPr wrap="square" rtlCol="0">
                <a:spAutoFit/>
              </a:bodyPr>
              <a:lstStyle/>
              <a:p>
                <a:pPr algn="ctr"/>
                <a:r>
                  <a:rPr lang="en-US" sz="1400" b="1" dirty="0" smtClean="0"/>
                  <a:t>Same Rated Watts</a:t>
                </a:r>
                <a:endParaRPr lang="en-US" sz="1400" b="1" baseline="30000" dirty="0"/>
              </a:p>
            </p:txBody>
          </p:sp>
          <p:sp>
            <p:nvSpPr>
              <p:cNvPr id="43" name="TextBox 42"/>
              <p:cNvSpPr txBox="1"/>
              <p:nvPr/>
            </p:nvSpPr>
            <p:spPr>
              <a:xfrm rot="16200000">
                <a:off x="2994300" y="2571007"/>
                <a:ext cx="2478174" cy="230643"/>
              </a:xfrm>
              <a:prstGeom prst="rect">
                <a:avLst/>
              </a:prstGeom>
              <a:noFill/>
            </p:spPr>
            <p:txBody>
              <a:bodyPr wrap="square" rtlCol="0">
                <a:spAutoFit/>
              </a:bodyPr>
              <a:lstStyle/>
              <a:p>
                <a:pPr algn="ctr"/>
                <a:r>
                  <a:rPr lang="en-US" sz="900" dirty="0" smtClean="0">
                    <a:solidFill>
                      <a:schemeClr val="bg1">
                        <a:lumMod val="50000"/>
                      </a:schemeClr>
                    </a:solidFill>
                    <a:latin typeface="Arial" pitchFamily="34" charset="0"/>
                    <a:cs typeface="Arial" pitchFamily="34" charset="0"/>
                  </a:rPr>
                  <a:t>ENERGY PRODUCTION PER WATT</a:t>
                </a:r>
                <a:endParaRPr lang="en-US" sz="900" dirty="0">
                  <a:solidFill>
                    <a:schemeClr val="bg1">
                      <a:lumMod val="50000"/>
                    </a:schemeClr>
                  </a:solidFill>
                  <a:latin typeface="Arial" pitchFamily="34" charset="0"/>
                  <a:cs typeface="Arial" pitchFamily="34" charset="0"/>
                </a:endParaRPr>
              </a:p>
            </p:txBody>
          </p:sp>
        </p:grpSp>
        <p:sp>
          <p:nvSpPr>
            <p:cNvPr id="24" name="TextBox 23"/>
            <p:cNvSpPr txBox="1"/>
            <p:nvPr/>
          </p:nvSpPr>
          <p:spPr>
            <a:xfrm>
              <a:off x="4833110" y="764848"/>
              <a:ext cx="3171868" cy="338554"/>
            </a:xfrm>
            <a:prstGeom prst="rect">
              <a:avLst/>
            </a:prstGeom>
            <a:noFill/>
          </p:spPr>
          <p:txBody>
            <a:bodyPr wrap="square" rtlCol="0">
              <a:spAutoFit/>
            </a:bodyPr>
            <a:lstStyle/>
            <a:p>
              <a:pPr algn="ctr"/>
              <a:r>
                <a:rPr lang="en-US" sz="1600" b="1" dirty="0" smtClean="0"/>
                <a:t>25-Year Energy Production</a:t>
              </a:r>
              <a:endParaRPr lang="en-US" sz="1600" b="1" baseline="30000" dirty="0"/>
            </a:p>
          </p:txBody>
        </p:sp>
        <p:cxnSp>
          <p:nvCxnSpPr>
            <p:cNvPr id="25" name="Straight Connector 24"/>
            <p:cNvCxnSpPr/>
            <p:nvPr/>
          </p:nvCxnSpPr>
          <p:spPr>
            <a:xfrm flipH="1">
              <a:off x="1318571" y="2010727"/>
              <a:ext cx="3627929" cy="706208"/>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344359" y="2203367"/>
              <a:ext cx="2612133" cy="2674428"/>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62" name="Rectangle 61"/>
          <p:cNvSpPr/>
          <p:nvPr/>
        </p:nvSpPr>
        <p:spPr>
          <a:xfrm>
            <a:off x="9624524" y="6242552"/>
            <a:ext cx="1850186" cy="215444"/>
          </a:xfrm>
          <a:prstGeom prst="rect">
            <a:avLst/>
          </a:prstGeom>
        </p:spPr>
        <p:txBody>
          <a:bodyPr wrap="none">
            <a:spAutoFit/>
          </a:bodyPr>
          <a:lstStyle/>
          <a:p>
            <a:r>
              <a:rPr lang="en-US" sz="800" dirty="0">
                <a:solidFill>
                  <a:schemeClr val="tx1">
                    <a:lumMod val="50000"/>
                    <a:lumOff val="50000"/>
                  </a:schemeClr>
                </a:solidFill>
                <a:ea typeface="ＭＳ Ｐゴシック" pitchFamily="34" charset="-128"/>
                <a:cs typeface="Arial"/>
              </a:rPr>
              <a:t>See Slides 56 and 57 for footnotes.</a:t>
            </a:r>
            <a:endParaRPr lang="en-US" sz="800" dirty="0">
              <a:solidFill>
                <a:schemeClr val="tx1">
                  <a:lumMod val="50000"/>
                  <a:lumOff val="50000"/>
                </a:schemeClr>
              </a:solidFill>
            </a:endParaRPr>
          </a:p>
        </p:txBody>
      </p:sp>
    </p:spTree>
    <p:extLst>
      <p:ext uri="{BB962C8B-B14F-4D97-AF65-F5344CB8AC3E}">
        <p14:creationId xmlns="" xmlns:p14="http://schemas.microsoft.com/office/powerpoint/2010/main" val="32273337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 of E-Series Energy Comparisons</a:t>
            </a: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291747" y="145846"/>
            <a:ext cx="881062" cy="8373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163282" y="1443681"/>
            <a:ext cx="3267634" cy="3642746"/>
            <a:chOff x="485021" y="739474"/>
            <a:chExt cx="3267634" cy="3642746"/>
          </a:xfrm>
        </p:grpSpPr>
        <p:sp>
          <p:nvSpPr>
            <p:cNvPr id="8" name="Rounded Rectangle 7"/>
            <p:cNvSpPr/>
            <p:nvPr/>
          </p:nvSpPr>
          <p:spPr>
            <a:xfrm>
              <a:off x="518150" y="739474"/>
              <a:ext cx="3203052" cy="3642746"/>
            </a:xfrm>
            <a:prstGeom prst="roundRect">
              <a:avLst>
                <a:gd name="adj" fmla="val 382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6"/>
            <p:cNvPicPr>
              <a:picLocks noChangeAspect="1" noChangeArrowheads="1"/>
            </p:cNvPicPr>
            <p:nvPr/>
          </p:nvPicPr>
          <p:blipFill>
            <a:blip r:embed="rId4" cstate="print"/>
            <a:srcRect/>
            <a:stretch>
              <a:fillRect/>
            </a:stretch>
          </p:blipFill>
          <p:spPr bwMode="auto">
            <a:xfrm>
              <a:off x="603129" y="1167400"/>
              <a:ext cx="3039655" cy="3130287"/>
            </a:xfrm>
            <a:prstGeom prst="rect">
              <a:avLst/>
            </a:prstGeom>
            <a:noFill/>
            <a:ln w="9525">
              <a:noFill/>
              <a:miter lim="800000"/>
              <a:headEnd/>
              <a:tailEnd/>
            </a:ln>
          </p:spPr>
        </p:pic>
        <p:sp>
          <p:nvSpPr>
            <p:cNvPr id="10" name="TextBox 9"/>
            <p:cNvSpPr txBox="1"/>
            <p:nvPr/>
          </p:nvSpPr>
          <p:spPr>
            <a:xfrm>
              <a:off x="485021" y="764848"/>
              <a:ext cx="3267634" cy="338554"/>
            </a:xfrm>
            <a:prstGeom prst="rect">
              <a:avLst/>
            </a:prstGeom>
            <a:noFill/>
          </p:spPr>
          <p:txBody>
            <a:bodyPr wrap="square" rtlCol="0">
              <a:spAutoFit/>
            </a:bodyPr>
            <a:lstStyle/>
            <a:p>
              <a:pPr algn="ctr"/>
              <a:r>
                <a:rPr lang="en-US" sz="1600" b="1" dirty="0" smtClean="0"/>
                <a:t>Year-One Energy Production</a:t>
              </a:r>
              <a:endParaRPr lang="en-US" sz="1600" b="1" dirty="0"/>
            </a:p>
          </p:txBody>
        </p:sp>
        <p:sp>
          <p:nvSpPr>
            <p:cNvPr id="11" name="TextBox 10"/>
            <p:cNvSpPr txBox="1"/>
            <p:nvPr/>
          </p:nvSpPr>
          <p:spPr>
            <a:xfrm rot="16200000">
              <a:off x="-497660" y="2784369"/>
              <a:ext cx="2478174" cy="230643"/>
            </a:xfrm>
            <a:prstGeom prst="rect">
              <a:avLst/>
            </a:prstGeom>
            <a:noFill/>
          </p:spPr>
          <p:txBody>
            <a:bodyPr wrap="square" rtlCol="0">
              <a:spAutoFit/>
            </a:bodyPr>
            <a:lstStyle/>
            <a:p>
              <a:pPr algn="ctr"/>
              <a:r>
                <a:rPr lang="en-US" sz="900" dirty="0" smtClean="0">
                  <a:solidFill>
                    <a:schemeClr val="bg1">
                      <a:lumMod val="50000"/>
                    </a:schemeClr>
                  </a:solidFill>
                  <a:cs typeface="Arial" pitchFamily="34" charset="0"/>
                </a:rPr>
                <a:t>ENERGY PRODUCTION PER WATT</a:t>
              </a:r>
              <a:endParaRPr lang="en-US" sz="900" dirty="0">
                <a:solidFill>
                  <a:schemeClr val="bg1">
                    <a:lumMod val="50000"/>
                  </a:schemeClr>
                </a:solidFill>
                <a:cs typeface="Arial" pitchFamily="34" charset="0"/>
              </a:endParaRPr>
            </a:p>
          </p:txBody>
        </p:sp>
        <p:sp>
          <p:nvSpPr>
            <p:cNvPr id="12" name="TextBox 11"/>
            <p:cNvSpPr txBox="1"/>
            <p:nvPr/>
          </p:nvSpPr>
          <p:spPr>
            <a:xfrm>
              <a:off x="555309" y="1167048"/>
              <a:ext cx="3171867" cy="338554"/>
            </a:xfrm>
            <a:prstGeom prst="rect">
              <a:avLst/>
            </a:prstGeom>
            <a:noFill/>
          </p:spPr>
          <p:txBody>
            <a:bodyPr wrap="square" rtlCol="0">
              <a:spAutoFit/>
            </a:bodyPr>
            <a:lstStyle/>
            <a:p>
              <a:pPr algn="ctr"/>
              <a:r>
                <a:rPr lang="en-US" sz="1600" b="1" dirty="0" smtClean="0"/>
                <a:t>Same Rated Watts</a:t>
              </a:r>
              <a:endParaRPr lang="en-US" sz="1600" b="1" baseline="30000" dirty="0"/>
            </a:p>
          </p:txBody>
        </p:sp>
        <p:pic>
          <p:nvPicPr>
            <p:cNvPr id="13"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5180" y="1574583"/>
              <a:ext cx="2505075" cy="2628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ext Box 5"/>
            <p:cNvSpPr txBox="1">
              <a:spLocks noChangeArrowheads="1"/>
            </p:cNvSpPr>
            <p:nvPr/>
          </p:nvSpPr>
          <p:spPr bwMode="auto">
            <a:xfrm>
              <a:off x="1895698" y="3594879"/>
              <a:ext cx="965964"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High-Performance Anti-Reflective Glass</a:t>
              </a:r>
              <a:endParaRPr lang="en-US" sz="700" dirty="0">
                <a:cs typeface="Arial"/>
              </a:endParaRPr>
            </a:p>
          </p:txBody>
        </p:sp>
        <p:sp>
          <p:nvSpPr>
            <p:cNvPr id="15" name="Text Box 5"/>
            <p:cNvSpPr txBox="1">
              <a:spLocks noChangeArrowheads="1"/>
            </p:cNvSpPr>
            <p:nvPr/>
          </p:nvSpPr>
          <p:spPr bwMode="auto">
            <a:xfrm>
              <a:off x="1881410" y="2746315"/>
              <a:ext cx="946234"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No Light-Induced Degradation</a:t>
              </a:r>
              <a:endParaRPr lang="en-US" sz="700" dirty="0">
                <a:cs typeface="Arial"/>
              </a:endParaRPr>
            </a:p>
          </p:txBody>
        </p:sp>
        <p:sp>
          <p:nvSpPr>
            <p:cNvPr id="16" name="Text Box 5"/>
            <p:cNvSpPr txBox="1">
              <a:spLocks noChangeArrowheads="1"/>
            </p:cNvSpPr>
            <p:nvPr/>
          </p:nvSpPr>
          <p:spPr bwMode="auto">
            <a:xfrm>
              <a:off x="1868710" y="2228301"/>
              <a:ext cx="1019941"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Maintains High </a:t>
              </a:r>
              <a:r>
                <a:rPr lang="en-US" sz="700" dirty="0">
                  <a:cs typeface="Arial"/>
                </a:rPr>
                <a:t>P</a:t>
              </a:r>
              <a:r>
                <a:rPr lang="en-US" sz="700" dirty="0" smtClean="0">
                  <a:cs typeface="Arial"/>
                </a:rPr>
                <a:t>ower at High Temps</a:t>
              </a:r>
              <a:endParaRPr lang="en-US" sz="700" dirty="0">
                <a:cs typeface="Arial"/>
              </a:endParaRPr>
            </a:p>
          </p:txBody>
        </p:sp>
        <p:sp>
          <p:nvSpPr>
            <p:cNvPr id="17" name="Text Box 5"/>
            <p:cNvSpPr txBox="1">
              <a:spLocks noChangeArrowheads="1"/>
            </p:cNvSpPr>
            <p:nvPr/>
          </p:nvSpPr>
          <p:spPr bwMode="auto">
            <a:xfrm>
              <a:off x="1868710" y="3136638"/>
              <a:ext cx="983087"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Better Low-Light and Spectral Response</a:t>
              </a:r>
              <a:endParaRPr lang="en-US" sz="700" dirty="0">
                <a:cs typeface="Arial"/>
              </a:endParaRPr>
            </a:p>
          </p:txBody>
        </p:sp>
        <p:sp>
          <p:nvSpPr>
            <p:cNvPr id="18" name="Text Box 5"/>
            <p:cNvSpPr txBox="1">
              <a:spLocks noChangeArrowheads="1"/>
            </p:cNvSpPr>
            <p:nvPr/>
          </p:nvSpPr>
          <p:spPr bwMode="auto">
            <a:xfrm>
              <a:off x="1898628" y="2494392"/>
              <a:ext cx="999777" cy="200051"/>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Higher Average Watts</a:t>
              </a:r>
              <a:endParaRPr lang="en-US" sz="700" dirty="0">
                <a:cs typeface="Arial"/>
              </a:endParaRPr>
            </a:p>
          </p:txBody>
        </p:sp>
      </p:grpSp>
      <p:grpSp>
        <p:nvGrpSpPr>
          <p:cNvPr id="20" name="Group 88"/>
          <p:cNvGrpSpPr/>
          <p:nvPr/>
        </p:nvGrpSpPr>
        <p:grpSpPr>
          <a:xfrm>
            <a:off x="2546971" y="1088144"/>
            <a:ext cx="6973867" cy="5367520"/>
            <a:chOff x="1318571" y="739474"/>
            <a:chExt cx="7276781" cy="5815487"/>
          </a:xfrm>
        </p:grpSpPr>
        <p:sp>
          <p:nvSpPr>
            <p:cNvPr id="22" name="Round Same Side Corner Rectangle 21"/>
            <p:cNvSpPr/>
            <p:nvPr/>
          </p:nvSpPr>
          <p:spPr>
            <a:xfrm>
              <a:off x="4222133" y="739474"/>
              <a:ext cx="4373219" cy="5815487"/>
            </a:xfrm>
            <a:prstGeom prst="round2SameRect">
              <a:avLst>
                <a:gd name="adj1" fmla="val 4849"/>
                <a:gd name="adj2" fmla="val 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3" name="Group 77"/>
            <p:cNvGrpSpPr/>
            <p:nvPr/>
          </p:nvGrpSpPr>
          <p:grpSpPr>
            <a:xfrm>
              <a:off x="4288972" y="1173673"/>
              <a:ext cx="4240713" cy="2646444"/>
              <a:chOff x="4026588" y="1284986"/>
              <a:chExt cx="4240712" cy="2646445"/>
            </a:xfrm>
          </p:grpSpPr>
          <p:pic>
            <p:nvPicPr>
              <p:cNvPr id="27" name="Picture 4"/>
              <p:cNvPicPr>
                <a:picLocks noChangeAspect="1" noChangeArrowheads="1"/>
              </p:cNvPicPr>
              <p:nvPr/>
            </p:nvPicPr>
            <p:blipFill>
              <a:blip r:embed="rId6" cstate="print"/>
              <a:srcRect/>
              <a:stretch>
                <a:fillRect/>
              </a:stretch>
            </p:blipFill>
            <p:spPr bwMode="auto">
              <a:xfrm>
                <a:off x="4026588" y="1286620"/>
                <a:ext cx="4240712" cy="2593618"/>
              </a:xfrm>
              <a:prstGeom prst="rect">
                <a:avLst/>
              </a:prstGeom>
              <a:solidFill>
                <a:schemeClr val="bg1">
                  <a:lumMod val="95000"/>
                </a:schemeClr>
              </a:solidFill>
              <a:ln>
                <a:noFill/>
              </a:ln>
            </p:spPr>
          </p:pic>
          <p:sp>
            <p:nvSpPr>
              <p:cNvPr id="28" name="TextBox 27"/>
              <p:cNvSpPr txBox="1"/>
              <p:nvPr/>
            </p:nvSpPr>
            <p:spPr>
              <a:xfrm>
                <a:off x="4874791" y="3253803"/>
                <a:ext cx="2417960" cy="305846"/>
              </a:xfrm>
              <a:prstGeom prst="rect">
                <a:avLst/>
              </a:prstGeom>
              <a:noFill/>
            </p:spPr>
            <p:txBody>
              <a:bodyPr wrap="square" rtlCol="0">
                <a:spAutoFit/>
              </a:bodyPr>
              <a:lstStyle/>
              <a:p>
                <a:pPr algn="ctr"/>
                <a:r>
                  <a:rPr lang="en-US" sz="1400" dirty="0" smtClean="0">
                    <a:solidFill>
                      <a:schemeClr val="bg1"/>
                    </a:solidFill>
                  </a:rPr>
                  <a:t>CONVENTIONAL</a:t>
                </a:r>
                <a:endParaRPr lang="en-US" sz="1400" dirty="0">
                  <a:solidFill>
                    <a:schemeClr val="bg1"/>
                  </a:solidFill>
                </a:endParaRPr>
              </a:p>
            </p:txBody>
          </p:sp>
          <p:sp>
            <p:nvSpPr>
              <p:cNvPr id="29" name="TextBox 28"/>
              <p:cNvSpPr txBox="1"/>
              <p:nvPr/>
            </p:nvSpPr>
            <p:spPr>
              <a:xfrm>
                <a:off x="4874791" y="2245959"/>
                <a:ext cx="2417960" cy="307777"/>
              </a:xfrm>
              <a:prstGeom prst="rect">
                <a:avLst/>
              </a:prstGeom>
              <a:noFill/>
            </p:spPr>
            <p:txBody>
              <a:bodyPr wrap="square" rtlCol="0">
                <a:spAutoFit/>
              </a:bodyPr>
              <a:lstStyle/>
              <a:p>
                <a:pPr algn="ctr"/>
                <a:r>
                  <a:rPr lang="en-US" sz="1400" dirty="0" smtClean="0">
                    <a:solidFill>
                      <a:schemeClr val="bg1"/>
                    </a:solidFill>
                  </a:rPr>
                  <a:t>SUNPOWER</a:t>
                </a:r>
                <a:endParaRPr lang="en-US" sz="1400" dirty="0">
                  <a:solidFill>
                    <a:schemeClr val="bg1"/>
                  </a:solidFill>
                </a:endParaRPr>
              </a:p>
            </p:txBody>
          </p:sp>
          <p:sp>
            <p:nvSpPr>
              <p:cNvPr id="30" name="TextBox 29"/>
              <p:cNvSpPr txBox="1"/>
              <p:nvPr/>
            </p:nvSpPr>
            <p:spPr>
              <a:xfrm>
                <a:off x="4798951" y="3700599"/>
                <a:ext cx="2569640" cy="230832"/>
              </a:xfrm>
              <a:prstGeom prst="rect">
                <a:avLst/>
              </a:prstGeom>
              <a:noFill/>
            </p:spPr>
            <p:txBody>
              <a:bodyPr wrap="square" rtlCol="0">
                <a:spAutoFit/>
              </a:bodyPr>
              <a:lstStyle/>
              <a:p>
                <a:pPr algn="ctr"/>
                <a:r>
                  <a:rPr lang="en-US" sz="900" dirty="0" smtClean="0">
                    <a:solidFill>
                      <a:schemeClr val="bg1">
                        <a:lumMod val="50000"/>
                      </a:schemeClr>
                    </a:solidFill>
                    <a:latin typeface="Arial" pitchFamily="34" charset="0"/>
                    <a:cs typeface="Arial" pitchFamily="34" charset="0"/>
                  </a:rPr>
                  <a:t>YEARS</a:t>
                </a:r>
                <a:endParaRPr lang="en-US" sz="900" dirty="0">
                  <a:solidFill>
                    <a:schemeClr val="bg1">
                      <a:lumMod val="50000"/>
                    </a:schemeClr>
                  </a:solidFill>
                  <a:latin typeface="Arial" pitchFamily="34" charset="0"/>
                  <a:cs typeface="Arial" pitchFamily="34" charset="0"/>
                </a:endParaRPr>
              </a:p>
            </p:txBody>
          </p:sp>
          <p:sp>
            <p:nvSpPr>
              <p:cNvPr id="31" name="Rectangle 30"/>
              <p:cNvSpPr/>
              <p:nvPr/>
            </p:nvSpPr>
            <p:spPr>
              <a:xfrm>
                <a:off x="6993845" y="1566685"/>
                <a:ext cx="881495" cy="39297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p:cNvSpPr txBox="1"/>
              <p:nvPr/>
            </p:nvSpPr>
            <p:spPr>
              <a:xfrm>
                <a:off x="6990399" y="1475625"/>
                <a:ext cx="910081" cy="553998"/>
              </a:xfrm>
              <a:prstGeom prst="rect">
                <a:avLst/>
              </a:prstGeom>
              <a:noFill/>
            </p:spPr>
            <p:txBody>
              <a:bodyPr wrap="square" lIns="0" tIns="0" rIns="0" bIns="0" rtlCol="0">
                <a:spAutoFit/>
              </a:bodyPr>
              <a:lstStyle/>
              <a:p>
                <a:r>
                  <a:rPr lang="en-US" sz="3600" spc="190" dirty="0" smtClean="0">
                    <a:solidFill>
                      <a:srgbClr val="FFC000"/>
                    </a:solidFill>
                    <a:latin typeface="Arial Narrow" pitchFamily="34" charset="0"/>
                    <a:cs typeface="Arial" pitchFamily="34" charset="0"/>
                  </a:rPr>
                  <a:t>20%</a:t>
                </a:r>
                <a:endParaRPr lang="en-US" sz="3600" spc="190" dirty="0">
                  <a:solidFill>
                    <a:srgbClr val="FFC000"/>
                  </a:solidFill>
                  <a:latin typeface="Arial Narrow" pitchFamily="34" charset="0"/>
                  <a:cs typeface="Arial" pitchFamily="34" charset="0"/>
                </a:endParaRPr>
              </a:p>
            </p:txBody>
          </p:sp>
          <p:cxnSp>
            <p:nvCxnSpPr>
              <p:cNvPr id="33" name="Straight Connector 32"/>
              <p:cNvCxnSpPr/>
              <p:nvPr/>
            </p:nvCxnSpPr>
            <p:spPr>
              <a:xfrm flipH="1">
                <a:off x="5900721" y="1505466"/>
                <a:ext cx="1008225" cy="748618"/>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990242" y="1985938"/>
                <a:ext cx="1106372" cy="169278"/>
              </a:xfrm>
              <a:prstGeom prst="rect">
                <a:avLst/>
              </a:prstGeom>
              <a:solidFill>
                <a:schemeClr val="bg1"/>
              </a:solidFill>
            </p:spPr>
            <p:txBody>
              <a:bodyPr wrap="square" lIns="0" tIns="0" rIns="0" bIns="0" rtlCol="0">
                <a:spAutoFit/>
              </a:bodyPr>
              <a:lstStyle/>
              <a:p>
                <a:pPr algn="ctr"/>
                <a:r>
                  <a:rPr lang="en-US" sz="1100" dirty="0" smtClean="0">
                    <a:solidFill>
                      <a:schemeClr val="bg1">
                        <a:lumMod val="50000"/>
                      </a:schemeClr>
                    </a:solidFill>
                    <a:latin typeface="Arial" pitchFamily="34" charset="0"/>
                    <a:cs typeface="Arial" pitchFamily="34" charset="0"/>
                  </a:rPr>
                  <a:t>MORE ENERGY</a:t>
                </a:r>
                <a:endParaRPr lang="en-US" sz="1400" dirty="0">
                  <a:solidFill>
                    <a:schemeClr val="bg1">
                      <a:lumMod val="50000"/>
                    </a:schemeClr>
                  </a:solidFill>
                  <a:latin typeface="Arial" pitchFamily="34" charset="0"/>
                  <a:cs typeface="Arial" pitchFamily="34" charset="0"/>
                </a:endParaRPr>
              </a:p>
            </p:txBody>
          </p:sp>
          <p:cxnSp>
            <p:nvCxnSpPr>
              <p:cNvPr id="35" name="Straight Connector 34"/>
              <p:cNvCxnSpPr/>
              <p:nvPr/>
            </p:nvCxnSpPr>
            <p:spPr>
              <a:xfrm flipH="1">
                <a:off x="6903594" y="1500887"/>
                <a:ext cx="999304" cy="3"/>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7" name="Right Brace 36"/>
              <p:cNvSpPr/>
              <p:nvPr/>
            </p:nvSpPr>
            <p:spPr>
              <a:xfrm>
                <a:off x="7488060" y="2288625"/>
                <a:ext cx="121336" cy="663060"/>
              </a:xfrm>
              <a:prstGeom prst="rightBrac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8" name="Right Brace 37"/>
              <p:cNvSpPr/>
              <p:nvPr/>
            </p:nvSpPr>
            <p:spPr>
              <a:xfrm>
                <a:off x="4708310" y="2114094"/>
                <a:ext cx="97775" cy="197953"/>
              </a:xfrm>
              <a:prstGeom prst="rightBrac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9" name="TextBox 38"/>
              <p:cNvSpPr txBox="1"/>
              <p:nvPr/>
            </p:nvSpPr>
            <p:spPr>
              <a:xfrm>
                <a:off x="7512576" y="2513134"/>
                <a:ext cx="748437" cy="315114"/>
              </a:xfrm>
              <a:prstGeom prst="rect">
                <a:avLst/>
              </a:prstGeom>
              <a:noFill/>
            </p:spPr>
            <p:txBody>
              <a:bodyPr wrap="square" rtlCol="0">
                <a:spAutoFit/>
              </a:bodyPr>
              <a:lstStyle/>
              <a:p>
                <a:pPr algn="r">
                  <a:lnSpc>
                    <a:spcPts val="1000"/>
                  </a:lnSpc>
                </a:pPr>
                <a:r>
                  <a:rPr lang="en-US" sz="900" dirty="0" smtClean="0">
                    <a:solidFill>
                      <a:schemeClr val="bg1">
                        <a:lumMod val="50000"/>
                      </a:schemeClr>
                    </a:solidFill>
                    <a:latin typeface="Arial" pitchFamily="34" charset="0"/>
                    <a:cs typeface="Arial" pitchFamily="34" charset="0"/>
                  </a:rPr>
                  <a:t>35% more  Year 25</a:t>
                </a:r>
                <a:endParaRPr lang="en-US" sz="900" dirty="0">
                  <a:solidFill>
                    <a:schemeClr val="bg1">
                      <a:lumMod val="50000"/>
                    </a:schemeClr>
                  </a:solidFill>
                  <a:latin typeface="Arial" pitchFamily="34" charset="0"/>
                  <a:cs typeface="Arial" pitchFamily="34" charset="0"/>
                </a:endParaRPr>
              </a:p>
            </p:txBody>
          </p:sp>
          <p:sp>
            <p:nvSpPr>
              <p:cNvPr id="40" name="TextBox 39"/>
              <p:cNvSpPr txBox="1"/>
              <p:nvPr/>
            </p:nvSpPr>
            <p:spPr>
              <a:xfrm>
                <a:off x="4644336" y="2092970"/>
                <a:ext cx="748437" cy="315114"/>
              </a:xfrm>
              <a:prstGeom prst="rect">
                <a:avLst/>
              </a:prstGeom>
              <a:noFill/>
            </p:spPr>
            <p:txBody>
              <a:bodyPr wrap="square" rtlCol="0">
                <a:spAutoFit/>
              </a:bodyPr>
              <a:lstStyle/>
              <a:p>
                <a:pPr algn="r">
                  <a:lnSpc>
                    <a:spcPts val="1000"/>
                  </a:lnSpc>
                </a:pPr>
                <a:r>
                  <a:rPr lang="en-US" sz="900" dirty="0" smtClean="0">
                    <a:solidFill>
                      <a:schemeClr val="bg1">
                        <a:lumMod val="50000"/>
                      </a:schemeClr>
                    </a:solidFill>
                    <a:latin typeface="Arial" pitchFamily="34" charset="0"/>
                    <a:cs typeface="Arial" pitchFamily="34" charset="0"/>
                  </a:rPr>
                  <a:t>8% more  Year 1</a:t>
                </a:r>
                <a:endParaRPr lang="en-US" sz="900" dirty="0">
                  <a:solidFill>
                    <a:schemeClr val="bg1">
                      <a:lumMod val="50000"/>
                    </a:schemeClr>
                  </a:solidFill>
                  <a:latin typeface="Arial" pitchFamily="34" charset="0"/>
                  <a:cs typeface="Arial" pitchFamily="34" charset="0"/>
                </a:endParaRPr>
              </a:p>
            </p:txBody>
          </p:sp>
          <p:sp>
            <p:nvSpPr>
              <p:cNvPr id="42" name="TextBox 41"/>
              <p:cNvSpPr txBox="1"/>
              <p:nvPr/>
            </p:nvSpPr>
            <p:spPr>
              <a:xfrm>
                <a:off x="4434229" y="1284986"/>
                <a:ext cx="3171866" cy="338554"/>
              </a:xfrm>
              <a:prstGeom prst="rect">
                <a:avLst/>
              </a:prstGeom>
              <a:noFill/>
            </p:spPr>
            <p:txBody>
              <a:bodyPr wrap="square" rtlCol="0">
                <a:spAutoFit/>
              </a:bodyPr>
              <a:lstStyle/>
              <a:p>
                <a:pPr algn="ctr"/>
                <a:r>
                  <a:rPr lang="en-US" sz="1400" b="1" dirty="0" smtClean="0"/>
                  <a:t>Same Rated Watts</a:t>
                </a:r>
                <a:endParaRPr lang="en-US" sz="1400" b="1" baseline="30000" dirty="0"/>
              </a:p>
            </p:txBody>
          </p:sp>
          <p:sp>
            <p:nvSpPr>
              <p:cNvPr id="43" name="TextBox 42"/>
              <p:cNvSpPr txBox="1"/>
              <p:nvPr/>
            </p:nvSpPr>
            <p:spPr>
              <a:xfrm rot="16200000">
                <a:off x="2994300" y="2571007"/>
                <a:ext cx="2478174" cy="230643"/>
              </a:xfrm>
              <a:prstGeom prst="rect">
                <a:avLst/>
              </a:prstGeom>
              <a:noFill/>
            </p:spPr>
            <p:txBody>
              <a:bodyPr wrap="square" rtlCol="0">
                <a:spAutoFit/>
              </a:bodyPr>
              <a:lstStyle/>
              <a:p>
                <a:pPr algn="ctr"/>
                <a:r>
                  <a:rPr lang="en-US" sz="900" dirty="0" smtClean="0">
                    <a:solidFill>
                      <a:schemeClr val="bg1">
                        <a:lumMod val="50000"/>
                      </a:schemeClr>
                    </a:solidFill>
                    <a:latin typeface="Arial" pitchFamily="34" charset="0"/>
                    <a:cs typeface="Arial" pitchFamily="34" charset="0"/>
                  </a:rPr>
                  <a:t>ENERGY PRODUCTION PER WATT</a:t>
                </a:r>
                <a:endParaRPr lang="en-US" sz="900" dirty="0">
                  <a:solidFill>
                    <a:schemeClr val="bg1">
                      <a:lumMod val="50000"/>
                    </a:schemeClr>
                  </a:solidFill>
                  <a:latin typeface="Arial" pitchFamily="34" charset="0"/>
                  <a:cs typeface="Arial" pitchFamily="34" charset="0"/>
                </a:endParaRPr>
              </a:p>
            </p:txBody>
          </p:sp>
        </p:grpSp>
        <p:sp>
          <p:nvSpPr>
            <p:cNvPr id="24" name="TextBox 23"/>
            <p:cNvSpPr txBox="1"/>
            <p:nvPr/>
          </p:nvSpPr>
          <p:spPr>
            <a:xfrm>
              <a:off x="4833110" y="764848"/>
              <a:ext cx="3171868" cy="338554"/>
            </a:xfrm>
            <a:prstGeom prst="rect">
              <a:avLst/>
            </a:prstGeom>
            <a:noFill/>
          </p:spPr>
          <p:txBody>
            <a:bodyPr wrap="square" rtlCol="0">
              <a:spAutoFit/>
            </a:bodyPr>
            <a:lstStyle/>
            <a:p>
              <a:pPr algn="ctr"/>
              <a:r>
                <a:rPr lang="en-US" sz="1600" b="1" dirty="0" smtClean="0"/>
                <a:t>25-Year Energy Production</a:t>
              </a:r>
              <a:endParaRPr lang="en-US" sz="1600" b="1" baseline="30000" dirty="0"/>
            </a:p>
          </p:txBody>
        </p:sp>
        <p:cxnSp>
          <p:nvCxnSpPr>
            <p:cNvPr id="25" name="Straight Connector 24"/>
            <p:cNvCxnSpPr/>
            <p:nvPr/>
          </p:nvCxnSpPr>
          <p:spPr>
            <a:xfrm flipH="1">
              <a:off x="1318571" y="2010727"/>
              <a:ext cx="3627929" cy="706208"/>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344359" y="2203367"/>
              <a:ext cx="2612133" cy="2674428"/>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grpSp>
      <p:pic>
        <p:nvPicPr>
          <p:cNvPr id="4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403248" y="3938856"/>
            <a:ext cx="4061648" cy="2473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47" name="Group 46"/>
          <p:cNvGrpSpPr/>
          <p:nvPr/>
        </p:nvGrpSpPr>
        <p:grpSpPr>
          <a:xfrm>
            <a:off x="5499524" y="3965309"/>
            <a:ext cx="3965006" cy="2499245"/>
            <a:chOff x="4373412" y="3880244"/>
            <a:chExt cx="4156453" cy="2598226"/>
          </a:xfrm>
        </p:grpSpPr>
        <p:sp>
          <p:nvSpPr>
            <p:cNvPr id="48" name="TextBox 47"/>
            <p:cNvSpPr txBox="1"/>
            <p:nvPr/>
          </p:nvSpPr>
          <p:spPr>
            <a:xfrm rot="16200000">
              <a:off x="3250131" y="5123577"/>
              <a:ext cx="2478174" cy="231611"/>
            </a:xfrm>
            <a:prstGeom prst="rect">
              <a:avLst/>
            </a:prstGeom>
            <a:noFill/>
          </p:spPr>
          <p:txBody>
            <a:bodyPr wrap="square" rtlCol="0">
              <a:spAutoFit/>
            </a:bodyPr>
            <a:lstStyle/>
            <a:p>
              <a:pPr algn="ctr"/>
              <a:r>
                <a:rPr lang="en-US" sz="900" dirty="0" smtClean="0">
                  <a:solidFill>
                    <a:schemeClr val="bg1">
                      <a:lumMod val="50000"/>
                    </a:schemeClr>
                  </a:solidFill>
                  <a:latin typeface="Arial" pitchFamily="34" charset="0"/>
                  <a:cs typeface="Arial" pitchFamily="34" charset="0"/>
                </a:rPr>
                <a:t>ENERGY PRODUCTION PER ROOF</a:t>
              </a:r>
              <a:endParaRPr lang="en-US" sz="900" dirty="0">
                <a:solidFill>
                  <a:schemeClr val="bg1">
                    <a:lumMod val="50000"/>
                  </a:schemeClr>
                </a:solidFill>
                <a:latin typeface="Arial" pitchFamily="34" charset="0"/>
                <a:cs typeface="Arial" pitchFamily="34" charset="0"/>
              </a:endParaRPr>
            </a:p>
          </p:txBody>
        </p:sp>
        <p:sp>
          <p:nvSpPr>
            <p:cNvPr id="49" name="TextBox 48"/>
            <p:cNvSpPr txBox="1"/>
            <p:nvPr/>
          </p:nvSpPr>
          <p:spPr>
            <a:xfrm>
              <a:off x="5056593" y="6238391"/>
              <a:ext cx="2580421" cy="230832"/>
            </a:xfrm>
            <a:prstGeom prst="rect">
              <a:avLst/>
            </a:prstGeom>
            <a:noFill/>
          </p:spPr>
          <p:txBody>
            <a:bodyPr wrap="square" rtlCol="0">
              <a:spAutoFit/>
            </a:bodyPr>
            <a:lstStyle/>
            <a:p>
              <a:pPr algn="ctr"/>
              <a:r>
                <a:rPr lang="en-US" sz="900" dirty="0" smtClean="0">
                  <a:solidFill>
                    <a:schemeClr val="bg1">
                      <a:lumMod val="50000"/>
                    </a:schemeClr>
                  </a:solidFill>
                  <a:latin typeface="Arial" pitchFamily="34" charset="0"/>
                  <a:cs typeface="Arial" pitchFamily="34" charset="0"/>
                </a:rPr>
                <a:t>YEARS</a:t>
              </a:r>
              <a:endParaRPr lang="en-US" sz="900" dirty="0">
                <a:solidFill>
                  <a:schemeClr val="bg1">
                    <a:lumMod val="50000"/>
                  </a:schemeClr>
                </a:solidFill>
                <a:latin typeface="Arial" pitchFamily="34" charset="0"/>
                <a:cs typeface="Arial" pitchFamily="34" charset="0"/>
              </a:endParaRPr>
            </a:p>
          </p:txBody>
        </p:sp>
        <p:sp>
          <p:nvSpPr>
            <p:cNvPr id="50" name="TextBox 49"/>
            <p:cNvSpPr txBox="1"/>
            <p:nvPr/>
          </p:nvSpPr>
          <p:spPr>
            <a:xfrm>
              <a:off x="5132751" y="5809252"/>
              <a:ext cx="2428105" cy="305846"/>
            </a:xfrm>
            <a:prstGeom prst="rect">
              <a:avLst/>
            </a:prstGeom>
            <a:noFill/>
          </p:spPr>
          <p:txBody>
            <a:bodyPr wrap="square" rtlCol="0">
              <a:spAutoFit/>
            </a:bodyPr>
            <a:lstStyle/>
            <a:p>
              <a:pPr algn="ctr"/>
              <a:r>
                <a:rPr lang="en-US" sz="1400" dirty="0" smtClean="0">
                  <a:solidFill>
                    <a:schemeClr val="bg1"/>
                  </a:solidFill>
                </a:rPr>
                <a:t>CONVENTIONAL</a:t>
              </a:r>
              <a:endParaRPr lang="en-US" sz="1400" dirty="0">
                <a:solidFill>
                  <a:schemeClr val="bg1"/>
                </a:solidFill>
              </a:endParaRPr>
            </a:p>
          </p:txBody>
        </p:sp>
        <p:sp>
          <p:nvSpPr>
            <p:cNvPr id="51" name="TextBox 50"/>
            <p:cNvSpPr txBox="1"/>
            <p:nvPr/>
          </p:nvSpPr>
          <p:spPr>
            <a:xfrm>
              <a:off x="5132751" y="4882314"/>
              <a:ext cx="2428105" cy="307777"/>
            </a:xfrm>
            <a:prstGeom prst="rect">
              <a:avLst/>
            </a:prstGeom>
            <a:noFill/>
          </p:spPr>
          <p:txBody>
            <a:bodyPr wrap="square" rtlCol="0">
              <a:spAutoFit/>
            </a:bodyPr>
            <a:lstStyle/>
            <a:p>
              <a:pPr algn="ctr"/>
              <a:r>
                <a:rPr lang="en-US" sz="1400" dirty="0" smtClean="0">
                  <a:solidFill>
                    <a:schemeClr val="bg1"/>
                  </a:solidFill>
                </a:rPr>
                <a:t>SUNPOWER</a:t>
              </a:r>
              <a:endParaRPr lang="en-US" sz="1400" dirty="0">
                <a:solidFill>
                  <a:schemeClr val="bg1"/>
                </a:solidFill>
              </a:endParaRPr>
            </a:p>
          </p:txBody>
        </p:sp>
        <p:sp>
          <p:nvSpPr>
            <p:cNvPr id="52" name="Rectangle 51"/>
            <p:cNvSpPr/>
            <p:nvPr/>
          </p:nvSpPr>
          <p:spPr>
            <a:xfrm>
              <a:off x="7359499" y="4088790"/>
              <a:ext cx="885193" cy="39297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TextBox 52"/>
            <p:cNvSpPr txBox="1"/>
            <p:nvPr/>
          </p:nvSpPr>
          <p:spPr>
            <a:xfrm>
              <a:off x="7371975" y="3997730"/>
              <a:ext cx="913899" cy="553998"/>
            </a:xfrm>
            <a:prstGeom prst="rect">
              <a:avLst/>
            </a:prstGeom>
            <a:noFill/>
          </p:spPr>
          <p:txBody>
            <a:bodyPr wrap="square" lIns="0" tIns="0" rIns="0" bIns="0" rtlCol="0">
              <a:spAutoFit/>
            </a:bodyPr>
            <a:lstStyle/>
            <a:p>
              <a:r>
                <a:rPr lang="en-US" sz="3600" spc="190" dirty="0" smtClean="0">
                  <a:solidFill>
                    <a:srgbClr val="FFC000"/>
                  </a:solidFill>
                  <a:latin typeface="Arial Narrow" pitchFamily="34" charset="0"/>
                  <a:cs typeface="Arial" pitchFamily="34" charset="0"/>
                </a:rPr>
                <a:t>60%</a:t>
              </a:r>
              <a:endParaRPr lang="en-US" sz="3600" spc="190" dirty="0">
                <a:solidFill>
                  <a:srgbClr val="FFC000"/>
                </a:solidFill>
                <a:latin typeface="Arial Narrow" pitchFamily="34" charset="0"/>
                <a:cs typeface="Arial" pitchFamily="34" charset="0"/>
              </a:endParaRPr>
            </a:p>
          </p:txBody>
        </p:sp>
        <p:cxnSp>
          <p:nvCxnSpPr>
            <p:cNvPr id="54" name="Straight Connector 53"/>
            <p:cNvCxnSpPr/>
            <p:nvPr/>
          </p:nvCxnSpPr>
          <p:spPr>
            <a:xfrm flipH="1">
              <a:off x="6190752" y="4022995"/>
              <a:ext cx="1091907" cy="86420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7355848" y="4475019"/>
              <a:ext cx="1111013" cy="169277"/>
            </a:xfrm>
            <a:prstGeom prst="rect">
              <a:avLst/>
            </a:prstGeom>
            <a:solidFill>
              <a:schemeClr val="bg1"/>
            </a:solidFill>
          </p:spPr>
          <p:txBody>
            <a:bodyPr wrap="square" lIns="0" tIns="0" rIns="0" bIns="0" rtlCol="0">
              <a:spAutoFit/>
            </a:bodyPr>
            <a:lstStyle/>
            <a:p>
              <a:pPr algn="ctr"/>
              <a:r>
                <a:rPr lang="en-US" sz="1100" dirty="0" smtClean="0">
                  <a:solidFill>
                    <a:schemeClr val="bg1">
                      <a:lumMod val="50000"/>
                    </a:schemeClr>
                  </a:solidFill>
                  <a:latin typeface="Arial" pitchFamily="34" charset="0"/>
                  <a:cs typeface="Arial" pitchFamily="34" charset="0"/>
                </a:rPr>
                <a:t>MORE ENERGY</a:t>
              </a:r>
              <a:endParaRPr lang="en-US" sz="1400" dirty="0">
                <a:solidFill>
                  <a:schemeClr val="bg1">
                    <a:lumMod val="50000"/>
                  </a:schemeClr>
                </a:solidFill>
                <a:latin typeface="Arial" pitchFamily="34" charset="0"/>
                <a:cs typeface="Arial" pitchFamily="34" charset="0"/>
              </a:endParaRPr>
            </a:p>
          </p:txBody>
        </p:sp>
        <p:cxnSp>
          <p:nvCxnSpPr>
            <p:cNvPr id="56" name="Straight Connector 55"/>
            <p:cNvCxnSpPr/>
            <p:nvPr/>
          </p:nvCxnSpPr>
          <p:spPr>
            <a:xfrm flipH="1">
              <a:off x="7277121" y="4022992"/>
              <a:ext cx="1003496" cy="3"/>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7" name="Right Brace 56"/>
            <p:cNvSpPr/>
            <p:nvPr/>
          </p:nvSpPr>
          <p:spPr>
            <a:xfrm>
              <a:off x="7758313" y="4739352"/>
              <a:ext cx="113467" cy="630463"/>
            </a:xfrm>
            <a:prstGeom prst="rightBrac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8" name="TextBox 57"/>
            <p:cNvSpPr txBox="1"/>
            <p:nvPr/>
          </p:nvSpPr>
          <p:spPr>
            <a:xfrm>
              <a:off x="7778288" y="4951828"/>
              <a:ext cx="751577" cy="348813"/>
            </a:xfrm>
            <a:prstGeom prst="rect">
              <a:avLst/>
            </a:prstGeom>
            <a:noFill/>
          </p:spPr>
          <p:txBody>
            <a:bodyPr wrap="square" rtlCol="0">
              <a:spAutoFit/>
            </a:bodyPr>
            <a:lstStyle/>
            <a:p>
              <a:pPr algn="r">
                <a:lnSpc>
                  <a:spcPts val="1000"/>
                </a:lnSpc>
              </a:pPr>
              <a:r>
                <a:rPr lang="en-US" sz="900" dirty="0" smtClean="0">
                  <a:solidFill>
                    <a:schemeClr val="bg1">
                      <a:lumMod val="50000"/>
                    </a:schemeClr>
                  </a:solidFill>
                  <a:latin typeface="Arial" pitchFamily="34" charset="0"/>
                  <a:cs typeface="Arial" pitchFamily="34" charset="0"/>
                </a:rPr>
                <a:t>80% more  Year 25</a:t>
              </a:r>
              <a:endParaRPr lang="en-US" sz="900" dirty="0">
                <a:solidFill>
                  <a:schemeClr val="bg1">
                    <a:lumMod val="50000"/>
                  </a:schemeClr>
                </a:solidFill>
                <a:latin typeface="Arial" pitchFamily="34" charset="0"/>
                <a:cs typeface="Arial" pitchFamily="34" charset="0"/>
              </a:endParaRPr>
            </a:p>
          </p:txBody>
        </p:sp>
        <p:sp>
          <p:nvSpPr>
            <p:cNvPr id="59" name="TextBox 58"/>
            <p:cNvSpPr txBox="1"/>
            <p:nvPr/>
          </p:nvSpPr>
          <p:spPr>
            <a:xfrm>
              <a:off x="4975516" y="4769620"/>
              <a:ext cx="751577" cy="348813"/>
            </a:xfrm>
            <a:prstGeom prst="rect">
              <a:avLst/>
            </a:prstGeom>
            <a:noFill/>
          </p:spPr>
          <p:txBody>
            <a:bodyPr wrap="square" rtlCol="0">
              <a:spAutoFit/>
            </a:bodyPr>
            <a:lstStyle/>
            <a:p>
              <a:pPr algn="r">
                <a:lnSpc>
                  <a:spcPts val="1000"/>
                </a:lnSpc>
              </a:pPr>
              <a:r>
                <a:rPr lang="en-US" sz="900" dirty="0" smtClean="0">
                  <a:solidFill>
                    <a:schemeClr val="bg1">
                      <a:lumMod val="50000"/>
                    </a:schemeClr>
                  </a:solidFill>
                  <a:latin typeface="Arial" pitchFamily="34" charset="0"/>
                  <a:cs typeface="Arial" pitchFamily="34" charset="0"/>
                </a:rPr>
                <a:t>45% more  Year 1</a:t>
              </a:r>
              <a:endParaRPr lang="en-US" sz="900" dirty="0">
                <a:solidFill>
                  <a:schemeClr val="bg1">
                    <a:lumMod val="50000"/>
                  </a:schemeClr>
                </a:solidFill>
                <a:latin typeface="Arial" pitchFamily="34" charset="0"/>
                <a:cs typeface="Arial" pitchFamily="34" charset="0"/>
              </a:endParaRPr>
            </a:p>
          </p:txBody>
        </p:sp>
        <p:sp>
          <p:nvSpPr>
            <p:cNvPr id="60" name="Right Brace 59"/>
            <p:cNvSpPr/>
            <p:nvPr/>
          </p:nvSpPr>
          <p:spPr>
            <a:xfrm>
              <a:off x="4976378" y="4644296"/>
              <a:ext cx="92091" cy="461006"/>
            </a:xfrm>
            <a:prstGeom prst="rightBrac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1" name="TextBox 60"/>
            <p:cNvSpPr txBox="1"/>
            <p:nvPr/>
          </p:nvSpPr>
          <p:spPr>
            <a:xfrm>
              <a:off x="4611824" y="3880244"/>
              <a:ext cx="3185174" cy="319966"/>
            </a:xfrm>
            <a:prstGeom prst="rect">
              <a:avLst/>
            </a:prstGeom>
            <a:noFill/>
          </p:spPr>
          <p:txBody>
            <a:bodyPr wrap="square" rtlCol="0">
              <a:spAutoFit/>
            </a:bodyPr>
            <a:lstStyle/>
            <a:p>
              <a:pPr algn="ctr"/>
              <a:r>
                <a:rPr lang="en-US" sz="1400" b="1" dirty="0" smtClean="0"/>
                <a:t>Same Physical Size</a:t>
              </a:r>
              <a:endParaRPr lang="en-US" sz="1400" b="1" baseline="30000" dirty="0"/>
            </a:p>
          </p:txBody>
        </p:sp>
      </p:grpSp>
      <p:sp>
        <p:nvSpPr>
          <p:cNvPr id="62" name="Rectangle 61"/>
          <p:cNvSpPr/>
          <p:nvPr/>
        </p:nvSpPr>
        <p:spPr>
          <a:xfrm>
            <a:off x="9624524" y="6242552"/>
            <a:ext cx="1850186" cy="215444"/>
          </a:xfrm>
          <a:prstGeom prst="rect">
            <a:avLst/>
          </a:prstGeom>
        </p:spPr>
        <p:txBody>
          <a:bodyPr wrap="none">
            <a:spAutoFit/>
          </a:bodyPr>
          <a:lstStyle/>
          <a:p>
            <a:r>
              <a:rPr lang="en-US" sz="800" dirty="0">
                <a:solidFill>
                  <a:schemeClr val="tx1">
                    <a:lumMod val="50000"/>
                    <a:lumOff val="50000"/>
                  </a:schemeClr>
                </a:solidFill>
                <a:ea typeface="ＭＳ Ｐゴシック" pitchFamily="34" charset="-128"/>
                <a:cs typeface="Arial"/>
              </a:rPr>
              <a:t>See Slides 56 and 57 for footnotes.</a:t>
            </a:r>
            <a:endParaRPr lang="en-US" sz="800" dirty="0">
              <a:solidFill>
                <a:schemeClr val="tx1">
                  <a:lumMod val="50000"/>
                  <a:lumOff val="50000"/>
                </a:schemeClr>
              </a:solidFill>
            </a:endParaRPr>
          </a:p>
        </p:txBody>
      </p:sp>
    </p:spTree>
    <p:extLst>
      <p:ext uri="{BB962C8B-B14F-4D97-AF65-F5344CB8AC3E}">
        <p14:creationId xmlns="" xmlns:p14="http://schemas.microsoft.com/office/powerpoint/2010/main" val="32273337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312581" y="166175"/>
            <a:ext cx="839394" cy="79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Round Same Side Corner Rectangle 21"/>
          <p:cNvSpPr/>
          <p:nvPr/>
        </p:nvSpPr>
        <p:spPr>
          <a:xfrm>
            <a:off x="5329665" y="1078619"/>
            <a:ext cx="4191173" cy="5367520"/>
          </a:xfrm>
          <a:prstGeom prst="round2SameRect">
            <a:avLst>
              <a:gd name="adj1" fmla="val 4849"/>
              <a:gd name="adj2" fmla="val 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4" name="Picture 2"/>
          <p:cNvPicPr>
            <a:picLocks noChangeAspect="1" noChangeArrowheads="1"/>
          </p:cNvPicPr>
          <p:nvPr/>
        </p:nvPicPr>
        <p:blipFill rotWithShape="1">
          <a:blip r:embed="rId4" cstate="print"/>
          <a:srcRect l="688" r="310"/>
          <a:stretch/>
        </p:blipFill>
        <p:spPr bwMode="auto">
          <a:xfrm>
            <a:off x="5393723" y="1463718"/>
            <a:ext cx="4058158" cy="2430041"/>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a:t>Summary of </a:t>
            </a:r>
            <a:r>
              <a:rPr lang="en-US" dirty="0" smtClean="0"/>
              <a:t>X-Series </a:t>
            </a:r>
            <a:r>
              <a:rPr lang="en-US" dirty="0"/>
              <a:t>Energy Comparisons</a:t>
            </a:r>
          </a:p>
        </p:txBody>
      </p:sp>
      <p:sp>
        <p:nvSpPr>
          <p:cNvPr id="28" name="TextBox 27"/>
          <p:cNvSpPr txBox="1"/>
          <p:nvPr/>
        </p:nvSpPr>
        <p:spPr>
          <a:xfrm>
            <a:off x="6206617" y="3306055"/>
            <a:ext cx="2317307" cy="282287"/>
          </a:xfrm>
          <a:prstGeom prst="rect">
            <a:avLst/>
          </a:prstGeom>
          <a:noFill/>
        </p:spPr>
        <p:txBody>
          <a:bodyPr wrap="square" rtlCol="0">
            <a:spAutoFit/>
          </a:bodyPr>
          <a:lstStyle/>
          <a:p>
            <a:pPr algn="ctr"/>
            <a:r>
              <a:rPr lang="en-US" sz="1400" dirty="0" smtClean="0">
                <a:solidFill>
                  <a:schemeClr val="bg1"/>
                </a:solidFill>
              </a:rPr>
              <a:t>CONVENTIONAL</a:t>
            </a:r>
            <a:endParaRPr lang="en-US" sz="1400" dirty="0">
              <a:solidFill>
                <a:schemeClr val="bg1"/>
              </a:solidFill>
            </a:endParaRPr>
          </a:p>
        </p:txBody>
      </p:sp>
      <p:sp>
        <p:nvSpPr>
          <p:cNvPr id="29" name="TextBox 28"/>
          <p:cNvSpPr txBox="1"/>
          <p:nvPr/>
        </p:nvSpPr>
        <p:spPr>
          <a:xfrm>
            <a:off x="6206617" y="2375846"/>
            <a:ext cx="2317307" cy="284069"/>
          </a:xfrm>
          <a:prstGeom prst="rect">
            <a:avLst/>
          </a:prstGeom>
          <a:noFill/>
        </p:spPr>
        <p:txBody>
          <a:bodyPr wrap="square" rtlCol="0">
            <a:spAutoFit/>
          </a:bodyPr>
          <a:lstStyle/>
          <a:p>
            <a:pPr algn="ctr"/>
            <a:r>
              <a:rPr lang="en-US" sz="1400" dirty="0" smtClean="0">
                <a:solidFill>
                  <a:schemeClr val="bg1"/>
                </a:solidFill>
              </a:rPr>
              <a:t>SUNPOWER</a:t>
            </a:r>
            <a:endParaRPr lang="en-US" sz="1400" dirty="0">
              <a:solidFill>
                <a:schemeClr val="bg1"/>
              </a:solidFill>
            </a:endParaRPr>
          </a:p>
        </p:txBody>
      </p:sp>
      <p:sp>
        <p:nvSpPr>
          <p:cNvPr id="30" name="TextBox 29"/>
          <p:cNvSpPr txBox="1"/>
          <p:nvPr/>
        </p:nvSpPr>
        <p:spPr>
          <a:xfrm>
            <a:off x="6133934" y="3718434"/>
            <a:ext cx="2462673" cy="213051"/>
          </a:xfrm>
          <a:prstGeom prst="rect">
            <a:avLst/>
          </a:prstGeom>
          <a:noFill/>
        </p:spPr>
        <p:txBody>
          <a:bodyPr wrap="square" rtlCol="0">
            <a:spAutoFit/>
          </a:bodyPr>
          <a:lstStyle/>
          <a:p>
            <a:pPr algn="ctr"/>
            <a:r>
              <a:rPr lang="en-US" sz="900" dirty="0" smtClean="0">
                <a:solidFill>
                  <a:schemeClr val="bg1">
                    <a:lumMod val="50000"/>
                  </a:schemeClr>
                </a:solidFill>
                <a:latin typeface="Arial" pitchFamily="34" charset="0"/>
                <a:cs typeface="Arial" pitchFamily="34" charset="0"/>
              </a:rPr>
              <a:t>YEARS</a:t>
            </a:r>
            <a:endParaRPr lang="en-US" sz="900" dirty="0">
              <a:solidFill>
                <a:schemeClr val="bg1">
                  <a:lumMod val="50000"/>
                </a:schemeClr>
              </a:solidFill>
              <a:latin typeface="Arial" pitchFamily="34" charset="0"/>
              <a:cs typeface="Arial" pitchFamily="34" charset="0"/>
            </a:endParaRPr>
          </a:p>
        </p:txBody>
      </p:sp>
      <p:sp>
        <p:nvSpPr>
          <p:cNvPr id="31" name="Rectangle 30"/>
          <p:cNvSpPr/>
          <p:nvPr/>
        </p:nvSpPr>
        <p:spPr>
          <a:xfrm>
            <a:off x="8237461" y="1748897"/>
            <a:ext cx="844801" cy="3627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p:cNvSpPr txBox="1"/>
          <p:nvPr/>
        </p:nvSpPr>
        <p:spPr>
          <a:xfrm>
            <a:off x="8234158" y="1664851"/>
            <a:ext cx="872197" cy="553998"/>
          </a:xfrm>
          <a:prstGeom prst="rect">
            <a:avLst/>
          </a:prstGeom>
          <a:noFill/>
        </p:spPr>
        <p:txBody>
          <a:bodyPr wrap="square" lIns="0" tIns="0" rIns="0" bIns="0" rtlCol="0">
            <a:spAutoFit/>
          </a:bodyPr>
          <a:lstStyle/>
          <a:p>
            <a:r>
              <a:rPr lang="en-US" sz="3600" spc="190" dirty="0" smtClean="0">
                <a:solidFill>
                  <a:srgbClr val="FFC000"/>
                </a:solidFill>
                <a:latin typeface="Arial Narrow" pitchFamily="34" charset="0"/>
                <a:cs typeface="Arial" pitchFamily="34" charset="0"/>
              </a:rPr>
              <a:t>21%</a:t>
            </a:r>
            <a:endParaRPr lang="en-US" sz="3600" spc="190" dirty="0">
              <a:solidFill>
                <a:srgbClr val="FFC000"/>
              </a:solidFill>
              <a:latin typeface="Arial Narrow" pitchFamily="34" charset="0"/>
              <a:cs typeface="Arial" pitchFamily="34" charset="0"/>
            </a:endParaRPr>
          </a:p>
        </p:txBody>
      </p:sp>
      <p:cxnSp>
        <p:nvCxnSpPr>
          <p:cNvPr id="33" name="Straight Connector 32"/>
          <p:cNvCxnSpPr/>
          <p:nvPr/>
        </p:nvCxnSpPr>
        <p:spPr>
          <a:xfrm flipH="1">
            <a:off x="7189840" y="1692393"/>
            <a:ext cx="966255" cy="690952"/>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8234008" y="2135854"/>
            <a:ext cx="1060317" cy="156238"/>
          </a:xfrm>
          <a:prstGeom prst="rect">
            <a:avLst/>
          </a:prstGeom>
          <a:solidFill>
            <a:schemeClr val="bg1"/>
          </a:solidFill>
        </p:spPr>
        <p:txBody>
          <a:bodyPr wrap="square" lIns="0" tIns="0" rIns="0" bIns="0" rtlCol="0">
            <a:spAutoFit/>
          </a:bodyPr>
          <a:lstStyle/>
          <a:p>
            <a:pPr algn="ctr"/>
            <a:r>
              <a:rPr lang="en-US" sz="1100" dirty="0" smtClean="0">
                <a:solidFill>
                  <a:schemeClr val="bg1">
                    <a:lumMod val="50000"/>
                  </a:schemeClr>
                </a:solidFill>
                <a:latin typeface="Arial" pitchFamily="34" charset="0"/>
                <a:cs typeface="Arial" pitchFamily="34" charset="0"/>
              </a:rPr>
              <a:t>MORE ENERGY</a:t>
            </a:r>
            <a:endParaRPr lang="en-US" sz="1400" dirty="0">
              <a:solidFill>
                <a:schemeClr val="bg1">
                  <a:lumMod val="50000"/>
                </a:schemeClr>
              </a:solidFill>
              <a:latin typeface="Arial" pitchFamily="34" charset="0"/>
              <a:cs typeface="Arial" pitchFamily="34" charset="0"/>
            </a:endParaRPr>
          </a:p>
        </p:txBody>
      </p:sp>
      <p:cxnSp>
        <p:nvCxnSpPr>
          <p:cNvPr id="35" name="Straight Connector 34"/>
          <p:cNvCxnSpPr/>
          <p:nvPr/>
        </p:nvCxnSpPr>
        <p:spPr>
          <a:xfrm flipH="1">
            <a:off x="8150966" y="1688167"/>
            <a:ext cx="957706" cy="3"/>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7" name="Right Brace 36"/>
          <p:cNvSpPr/>
          <p:nvPr/>
        </p:nvSpPr>
        <p:spPr>
          <a:xfrm>
            <a:off x="8711103" y="2415225"/>
            <a:ext cx="116285" cy="611984"/>
          </a:xfrm>
          <a:prstGeom prst="rightBrac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8" name="Right Brace 37"/>
          <p:cNvSpPr/>
          <p:nvPr/>
        </p:nvSpPr>
        <p:spPr>
          <a:xfrm>
            <a:off x="6039923" y="2209809"/>
            <a:ext cx="93705" cy="205605"/>
          </a:xfrm>
          <a:prstGeom prst="rightBrac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9" name="TextBox 38"/>
          <p:cNvSpPr txBox="1"/>
          <p:nvPr/>
        </p:nvSpPr>
        <p:spPr>
          <a:xfrm>
            <a:off x="8734598" y="2622440"/>
            <a:ext cx="717282" cy="348813"/>
          </a:xfrm>
          <a:prstGeom prst="rect">
            <a:avLst/>
          </a:prstGeom>
          <a:noFill/>
        </p:spPr>
        <p:txBody>
          <a:bodyPr wrap="square" rtlCol="0">
            <a:spAutoFit/>
          </a:bodyPr>
          <a:lstStyle/>
          <a:p>
            <a:pPr algn="r">
              <a:lnSpc>
                <a:spcPts val="1000"/>
              </a:lnSpc>
            </a:pPr>
            <a:r>
              <a:rPr lang="en-US" sz="900" dirty="0" smtClean="0">
                <a:solidFill>
                  <a:schemeClr val="bg1">
                    <a:lumMod val="50000"/>
                  </a:schemeClr>
                </a:solidFill>
                <a:latin typeface="Arial" pitchFamily="34" charset="0"/>
                <a:cs typeface="Arial" pitchFamily="34" charset="0"/>
              </a:rPr>
              <a:t>36% more  Year 25</a:t>
            </a:r>
            <a:endParaRPr lang="en-US" sz="900" dirty="0">
              <a:solidFill>
                <a:schemeClr val="bg1">
                  <a:lumMod val="50000"/>
                </a:schemeClr>
              </a:solidFill>
              <a:latin typeface="Arial" pitchFamily="34" charset="0"/>
              <a:cs typeface="Arial" pitchFamily="34" charset="0"/>
            </a:endParaRPr>
          </a:p>
        </p:txBody>
      </p:sp>
      <p:sp>
        <p:nvSpPr>
          <p:cNvPr id="40" name="TextBox 39"/>
          <p:cNvSpPr txBox="1"/>
          <p:nvPr/>
        </p:nvSpPr>
        <p:spPr>
          <a:xfrm>
            <a:off x="5985755" y="2207210"/>
            <a:ext cx="717282" cy="348813"/>
          </a:xfrm>
          <a:prstGeom prst="rect">
            <a:avLst/>
          </a:prstGeom>
          <a:noFill/>
        </p:spPr>
        <p:txBody>
          <a:bodyPr wrap="square" rtlCol="0">
            <a:spAutoFit/>
          </a:bodyPr>
          <a:lstStyle/>
          <a:p>
            <a:pPr algn="r">
              <a:lnSpc>
                <a:spcPts val="1000"/>
              </a:lnSpc>
            </a:pPr>
            <a:r>
              <a:rPr lang="en-US" sz="900" dirty="0" smtClean="0">
                <a:solidFill>
                  <a:schemeClr val="bg1">
                    <a:lumMod val="50000"/>
                  </a:schemeClr>
                </a:solidFill>
                <a:latin typeface="Arial" pitchFamily="34" charset="0"/>
                <a:cs typeface="Arial" pitchFamily="34" charset="0"/>
              </a:rPr>
              <a:t>9% more  Year 1</a:t>
            </a:r>
            <a:endParaRPr lang="en-US" sz="900" dirty="0">
              <a:solidFill>
                <a:schemeClr val="bg1">
                  <a:lumMod val="50000"/>
                </a:schemeClr>
              </a:solidFill>
              <a:latin typeface="Arial" pitchFamily="34" charset="0"/>
              <a:cs typeface="Arial" pitchFamily="34" charset="0"/>
            </a:endParaRPr>
          </a:p>
        </p:txBody>
      </p:sp>
      <p:sp>
        <p:nvSpPr>
          <p:cNvPr id="42" name="TextBox 41"/>
          <p:cNvSpPr txBox="1"/>
          <p:nvPr/>
        </p:nvSpPr>
        <p:spPr>
          <a:xfrm>
            <a:off x="5784394" y="1488897"/>
            <a:ext cx="3039830" cy="312475"/>
          </a:xfrm>
          <a:prstGeom prst="rect">
            <a:avLst/>
          </a:prstGeom>
          <a:noFill/>
        </p:spPr>
        <p:txBody>
          <a:bodyPr wrap="square" rtlCol="0">
            <a:spAutoFit/>
          </a:bodyPr>
          <a:lstStyle/>
          <a:p>
            <a:pPr algn="ctr"/>
            <a:r>
              <a:rPr lang="en-US" sz="1400" b="1" dirty="0" smtClean="0"/>
              <a:t>Same Rated Watts</a:t>
            </a:r>
            <a:endParaRPr lang="en-US" sz="1400" b="1" baseline="30000" dirty="0"/>
          </a:p>
        </p:txBody>
      </p:sp>
      <p:sp>
        <p:nvSpPr>
          <p:cNvPr id="43" name="TextBox 42"/>
          <p:cNvSpPr txBox="1"/>
          <p:nvPr/>
        </p:nvSpPr>
        <p:spPr>
          <a:xfrm rot="16200000">
            <a:off x="4448273" y="2671772"/>
            <a:ext cx="2287279" cy="221042"/>
          </a:xfrm>
          <a:prstGeom prst="rect">
            <a:avLst/>
          </a:prstGeom>
          <a:noFill/>
        </p:spPr>
        <p:txBody>
          <a:bodyPr wrap="square" rtlCol="0">
            <a:spAutoFit/>
          </a:bodyPr>
          <a:lstStyle/>
          <a:p>
            <a:pPr algn="ctr"/>
            <a:r>
              <a:rPr lang="en-US" sz="900" dirty="0" smtClean="0">
                <a:solidFill>
                  <a:schemeClr val="bg1">
                    <a:lumMod val="50000"/>
                  </a:schemeClr>
                </a:solidFill>
                <a:latin typeface="Arial" pitchFamily="34" charset="0"/>
                <a:cs typeface="Arial" pitchFamily="34" charset="0"/>
              </a:rPr>
              <a:t>ENERGY PRODUCTION PER WATT</a:t>
            </a:r>
            <a:endParaRPr lang="en-US" sz="900" dirty="0">
              <a:solidFill>
                <a:schemeClr val="bg1">
                  <a:lumMod val="50000"/>
                </a:schemeClr>
              </a:solidFill>
              <a:latin typeface="Arial" pitchFamily="34" charset="0"/>
              <a:cs typeface="Arial" pitchFamily="34" charset="0"/>
            </a:endParaRPr>
          </a:p>
        </p:txBody>
      </p:sp>
      <p:sp>
        <p:nvSpPr>
          <p:cNvPr id="24" name="TextBox 23"/>
          <p:cNvSpPr txBox="1"/>
          <p:nvPr/>
        </p:nvSpPr>
        <p:spPr>
          <a:xfrm>
            <a:off x="5915209" y="1111563"/>
            <a:ext cx="3039831" cy="312475"/>
          </a:xfrm>
          <a:prstGeom prst="rect">
            <a:avLst/>
          </a:prstGeom>
          <a:noFill/>
        </p:spPr>
        <p:txBody>
          <a:bodyPr wrap="square" rtlCol="0">
            <a:spAutoFit/>
          </a:bodyPr>
          <a:lstStyle/>
          <a:p>
            <a:pPr algn="ctr"/>
            <a:r>
              <a:rPr lang="en-US" sz="1600" b="1" dirty="0" smtClean="0"/>
              <a:t>25-Year Energy Production</a:t>
            </a:r>
            <a:endParaRPr lang="en-US" sz="1600" b="1" baseline="30000" dirty="0"/>
          </a:p>
        </p:txBody>
      </p:sp>
      <p:cxnSp>
        <p:nvCxnSpPr>
          <p:cNvPr id="25" name="Straight Connector 24"/>
          <p:cNvCxnSpPr/>
          <p:nvPr/>
        </p:nvCxnSpPr>
        <p:spPr>
          <a:xfrm flipH="1">
            <a:off x="2546971" y="2261472"/>
            <a:ext cx="3476907" cy="651809"/>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3530058" y="2439273"/>
            <a:ext cx="2503397" cy="2468417"/>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9624524" y="6242552"/>
            <a:ext cx="1850186" cy="215444"/>
          </a:xfrm>
          <a:prstGeom prst="rect">
            <a:avLst/>
          </a:prstGeom>
        </p:spPr>
        <p:txBody>
          <a:bodyPr wrap="none">
            <a:spAutoFit/>
          </a:bodyPr>
          <a:lstStyle/>
          <a:p>
            <a:r>
              <a:rPr lang="en-US" sz="800" dirty="0">
                <a:solidFill>
                  <a:schemeClr val="tx1">
                    <a:lumMod val="50000"/>
                    <a:lumOff val="50000"/>
                  </a:schemeClr>
                </a:solidFill>
                <a:ea typeface="ＭＳ Ｐゴシック" pitchFamily="34" charset="-128"/>
                <a:cs typeface="Arial"/>
              </a:rPr>
              <a:t>See Slides 56 and 57 for footnotes.</a:t>
            </a:r>
            <a:endParaRPr lang="en-US" sz="800" dirty="0">
              <a:solidFill>
                <a:schemeClr val="tx1">
                  <a:lumMod val="50000"/>
                  <a:lumOff val="50000"/>
                </a:schemeClr>
              </a:solidFill>
            </a:endParaRPr>
          </a:p>
        </p:txBody>
      </p:sp>
      <p:sp>
        <p:nvSpPr>
          <p:cNvPr id="8" name="Rounded Rectangle 7"/>
          <p:cNvSpPr/>
          <p:nvPr/>
        </p:nvSpPr>
        <p:spPr>
          <a:xfrm>
            <a:off x="1196411" y="1443681"/>
            <a:ext cx="3203052" cy="3642746"/>
          </a:xfrm>
          <a:prstGeom prst="roundRect">
            <a:avLst>
              <a:gd name="adj" fmla="val 382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6"/>
          <p:cNvPicPr>
            <a:picLocks noChangeAspect="1" noChangeArrowheads="1"/>
          </p:cNvPicPr>
          <p:nvPr/>
        </p:nvPicPr>
        <p:blipFill>
          <a:blip r:embed="rId5" cstate="print"/>
          <a:srcRect/>
          <a:stretch>
            <a:fillRect/>
          </a:stretch>
        </p:blipFill>
        <p:spPr bwMode="auto">
          <a:xfrm>
            <a:off x="1281390" y="1871607"/>
            <a:ext cx="3039655" cy="3130287"/>
          </a:xfrm>
          <a:prstGeom prst="rect">
            <a:avLst/>
          </a:prstGeom>
          <a:noFill/>
          <a:ln w="9525">
            <a:noFill/>
            <a:miter lim="800000"/>
            <a:headEnd/>
            <a:tailEnd/>
          </a:ln>
        </p:spPr>
      </p:pic>
      <p:sp>
        <p:nvSpPr>
          <p:cNvPr id="10" name="TextBox 9"/>
          <p:cNvSpPr txBox="1"/>
          <p:nvPr/>
        </p:nvSpPr>
        <p:spPr>
          <a:xfrm>
            <a:off x="1163282" y="1469055"/>
            <a:ext cx="3267634" cy="338554"/>
          </a:xfrm>
          <a:prstGeom prst="rect">
            <a:avLst/>
          </a:prstGeom>
          <a:noFill/>
        </p:spPr>
        <p:txBody>
          <a:bodyPr wrap="square" rtlCol="0">
            <a:spAutoFit/>
          </a:bodyPr>
          <a:lstStyle/>
          <a:p>
            <a:pPr algn="ctr"/>
            <a:r>
              <a:rPr lang="en-US" sz="1600" b="1" dirty="0" smtClean="0"/>
              <a:t>Year-One Energy Production</a:t>
            </a:r>
            <a:endParaRPr lang="en-US" sz="1600" b="1" dirty="0"/>
          </a:p>
        </p:txBody>
      </p:sp>
      <p:sp>
        <p:nvSpPr>
          <p:cNvPr id="11" name="TextBox 10"/>
          <p:cNvSpPr txBox="1"/>
          <p:nvPr/>
        </p:nvSpPr>
        <p:spPr>
          <a:xfrm rot="16200000">
            <a:off x="180601" y="3488576"/>
            <a:ext cx="2478174" cy="230643"/>
          </a:xfrm>
          <a:prstGeom prst="rect">
            <a:avLst/>
          </a:prstGeom>
          <a:noFill/>
        </p:spPr>
        <p:txBody>
          <a:bodyPr wrap="square" rtlCol="0">
            <a:spAutoFit/>
          </a:bodyPr>
          <a:lstStyle/>
          <a:p>
            <a:pPr algn="ctr"/>
            <a:r>
              <a:rPr lang="en-US" sz="900" dirty="0" smtClean="0">
                <a:solidFill>
                  <a:schemeClr val="bg1">
                    <a:lumMod val="50000"/>
                  </a:schemeClr>
                </a:solidFill>
                <a:cs typeface="Arial" pitchFamily="34" charset="0"/>
              </a:rPr>
              <a:t>ENERGY PRODUCTION PER WATT</a:t>
            </a:r>
            <a:endParaRPr lang="en-US" sz="900" dirty="0">
              <a:solidFill>
                <a:schemeClr val="bg1">
                  <a:lumMod val="50000"/>
                </a:schemeClr>
              </a:solidFill>
              <a:cs typeface="Arial" pitchFamily="34" charset="0"/>
            </a:endParaRPr>
          </a:p>
        </p:txBody>
      </p:sp>
      <p:sp>
        <p:nvSpPr>
          <p:cNvPr id="12" name="TextBox 11"/>
          <p:cNvSpPr txBox="1"/>
          <p:nvPr/>
        </p:nvSpPr>
        <p:spPr>
          <a:xfrm>
            <a:off x="1233570" y="1871255"/>
            <a:ext cx="3171867" cy="338554"/>
          </a:xfrm>
          <a:prstGeom prst="rect">
            <a:avLst/>
          </a:prstGeom>
          <a:noFill/>
        </p:spPr>
        <p:txBody>
          <a:bodyPr wrap="square" rtlCol="0">
            <a:spAutoFit/>
          </a:bodyPr>
          <a:lstStyle/>
          <a:p>
            <a:pPr algn="ctr"/>
            <a:r>
              <a:rPr lang="en-US" sz="1600" b="1" dirty="0" smtClean="0"/>
              <a:t>Same Rated Watts</a:t>
            </a:r>
            <a:endParaRPr lang="en-US" sz="1600" b="1" baseline="30000" dirty="0"/>
          </a:p>
        </p:txBody>
      </p:sp>
      <p:pic>
        <p:nvPicPr>
          <p:cNvPr id="63"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752615" y="2307015"/>
            <a:ext cx="2477133" cy="26149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ext Box 5"/>
          <p:cNvSpPr txBox="1">
            <a:spLocks noChangeArrowheads="1"/>
          </p:cNvSpPr>
          <p:nvPr/>
        </p:nvSpPr>
        <p:spPr bwMode="auto">
          <a:xfrm>
            <a:off x="2555671" y="4317374"/>
            <a:ext cx="965964"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High-Performance Anti-Reflective Glass</a:t>
            </a:r>
            <a:endParaRPr lang="en-US" sz="700" dirty="0">
              <a:cs typeface="Arial"/>
            </a:endParaRPr>
          </a:p>
        </p:txBody>
      </p:sp>
      <p:sp>
        <p:nvSpPr>
          <p:cNvPr id="15" name="Text Box 5"/>
          <p:cNvSpPr txBox="1">
            <a:spLocks noChangeArrowheads="1"/>
          </p:cNvSpPr>
          <p:nvPr/>
        </p:nvSpPr>
        <p:spPr bwMode="auto">
          <a:xfrm>
            <a:off x="2559671" y="3450522"/>
            <a:ext cx="946234"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No Light-Induced Degradation</a:t>
            </a:r>
            <a:endParaRPr lang="en-US" sz="700" dirty="0">
              <a:cs typeface="Arial"/>
            </a:endParaRPr>
          </a:p>
        </p:txBody>
      </p:sp>
      <p:sp>
        <p:nvSpPr>
          <p:cNvPr id="16" name="Text Box 5"/>
          <p:cNvSpPr txBox="1">
            <a:spLocks noChangeArrowheads="1"/>
          </p:cNvSpPr>
          <p:nvPr/>
        </p:nvSpPr>
        <p:spPr bwMode="auto">
          <a:xfrm>
            <a:off x="2528405" y="2721217"/>
            <a:ext cx="1019941"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Maintains High </a:t>
            </a:r>
            <a:r>
              <a:rPr lang="en-US" sz="700" dirty="0">
                <a:cs typeface="Arial"/>
              </a:rPr>
              <a:t>P</a:t>
            </a:r>
            <a:r>
              <a:rPr lang="en-US" sz="700" dirty="0" smtClean="0">
                <a:cs typeface="Arial"/>
              </a:rPr>
              <a:t>ower at High Temps</a:t>
            </a:r>
            <a:endParaRPr lang="en-US" sz="700" dirty="0">
              <a:cs typeface="Arial"/>
            </a:endParaRPr>
          </a:p>
        </p:txBody>
      </p:sp>
      <p:sp>
        <p:nvSpPr>
          <p:cNvPr id="17" name="Text Box 5"/>
          <p:cNvSpPr txBox="1">
            <a:spLocks noChangeArrowheads="1"/>
          </p:cNvSpPr>
          <p:nvPr/>
        </p:nvSpPr>
        <p:spPr bwMode="auto">
          <a:xfrm>
            <a:off x="2546971" y="3840845"/>
            <a:ext cx="983087"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Better Low-Light and Spectral Response</a:t>
            </a:r>
            <a:endParaRPr lang="en-US" sz="700" dirty="0">
              <a:cs typeface="Arial"/>
            </a:endParaRPr>
          </a:p>
        </p:txBody>
      </p:sp>
      <p:sp>
        <p:nvSpPr>
          <p:cNvPr id="18" name="Text Box 5"/>
          <p:cNvSpPr txBox="1">
            <a:spLocks noChangeArrowheads="1"/>
          </p:cNvSpPr>
          <p:nvPr/>
        </p:nvSpPr>
        <p:spPr bwMode="auto">
          <a:xfrm>
            <a:off x="2531169" y="3162023"/>
            <a:ext cx="999777" cy="200051"/>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Higher Average Watts</a:t>
            </a:r>
            <a:endParaRPr lang="en-US" sz="700" dirty="0">
              <a:cs typeface="Arial"/>
            </a:endParaRPr>
          </a:p>
        </p:txBody>
      </p:sp>
      <p:pic>
        <p:nvPicPr>
          <p:cNvPr id="66" name="Picture 2"/>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704"/>
          <a:stretch/>
        </p:blipFill>
        <p:spPr bwMode="auto">
          <a:xfrm>
            <a:off x="5374674" y="3946974"/>
            <a:ext cx="4086952" cy="24558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7" name="Group 66"/>
          <p:cNvGrpSpPr/>
          <p:nvPr/>
        </p:nvGrpSpPr>
        <p:grpSpPr>
          <a:xfrm>
            <a:off x="5500125" y="3960645"/>
            <a:ext cx="3942234" cy="2455282"/>
            <a:chOff x="4363175" y="3778544"/>
            <a:chExt cx="4184493" cy="2690679"/>
          </a:xfrm>
        </p:grpSpPr>
        <p:sp>
          <p:nvSpPr>
            <p:cNvPr id="68" name="TextBox 67"/>
            <p:cNvSpPr txBox="1"/>
            <p:nvPr/>
          </p:nvSpPr>
          <p:spPr>
            <a:xfrm rot="16200000">
              <a:off x="3239894" y="5103772"/>
              <a:ext cx="2478174" cy="231611"/>
            </a:xfrm>
            <a:prstGeom prst="rect">
              <a:avLst/>
            </a:prstGeom>
            <a:noFill/>
          </p:spPr>
          <p:txBody>
            <a:bodyPr wrap="square" rtlCol="0">
              <a:spAutoFit/>
            </a:bodyPr>
            <a:lstStyle/>
            <a:p>
              <a:pPr algn="ctr"/>
              <a:r>
                <a:rPr lang="en-US" sz="900" dirty="0" smtClean="0">
                  <a:solidFill>
                    <a:schemeClr val="bg1">
                      <a:lumMod val="50000"/>
                    </a:schemeClr>
                  </a:solidFill>
                  <a:latin typeface="Arial" pitchFamily="34" charset="0"/>
                  <a:cs typeface="Arial" pitchFamily="34" charset="0"/>
                </a:rPr>
                <a:t>ENERGY PRODUCTION PER ROOF</a:t>
              </a:r>
              <a:endParaRPr lang="en-US" sz="900" dirty="0">
                <a:solidFill>
                  <a:schemeClr val="bg1">
                    <a:lumMod val="50000"/>
                  </a:schemeClr>
                </a:solidFill>
                <a:latin typeface="Arial" pitchFamily="34" charset="0"/>
                <a:cs typeface="Arial" pitchFamily="34" charset="0"/>
              </a:endParaRPr>
            </a:p>
          </p:txBody>
        </p:sp>
        <p:sp>
          <p:nvSpPr>
            <p:cNvPr id="69" name="TextBox 68"/>
            <p:cNvSpPr txBox="1"/>
            <p:nvPr/>
          </p:nvSpPr>
          <p:spPr>
            <a:xfrm>
              <a:off x="5056592" y="6238391"/>
              <a:ext cx="2580420" cy="230832"/>
            </a:xfrm>
            <a:prstGeom prst="rect">
              <a:avLst/>
            </a:prstGeom>
            <a:noFill/>
          </p:spPr>
          <p:txBody>
            <a:bodyPr wrap="square" rtlCol="0">
              <a:spAutoFit/>
            </a:bodyPr>
            <a:lstStyle/>
            <a:p>
              <a:pPr algn="ctr"/>
              <a:r>
                <a:rPr lang="en-US" sz="900" dirty="0" smtClean="0">
                  <a:solidFill>
                    <a:schemeClr val="bg1">
                      <a:lumMod val="50000"/>
                    </a:schemeClr>
                  </a:solidFill>
                  <a:latin typeface="Arial" pitchFamily="34" charset="0"/>
                  <a:cs typeface="Arial" pitchFamily="34" charset="0"/>
                </a:rPr>
                <a:t>YEARS</a:t>
              </a:r>
              <a:endParaRPr lang="en-US" sz="900" dirty="0">
                <a:solidFill>
                  <a:schemeClr val="bg1">
                    <a:lumMod val="50000"/>
                  </a:schemeClr>
                </a:solidFill>
                <a:latin typeface="Arial" pitchFamily="34" charset="0"/>
                <a:cs typeface="Arial" pitchFamily="34" charset="0"/>
              </a:endParaRPr>
            </a:p>
          </p:txBody>
        </p:sp>
        <p:sp>
          <p:nvSpPr>
            <p:cNvPr id="70" name="TextBox 69"/>
            <p:cNvSpPr txBox="1"/>
            <p:nvPr/>
          </p:nvSpPr>
          <p:spPr>
            <a:xfrm>
              <a:off x="5132751" y="5777840"/>
              <a:ext cx="2428105" cy="305846"/>
            </a:xfrm>
            <a:prstGeom prst="rect">
              <a:avLst/>
            </a:prstGeom>
            <a:noFill/>
          </p:spPr>
          <p:txBody>
            <a:bodyPr wrap="square" rtlCol="0">
              <a:spAutoFit/>
            </a:bodyPr>
            <a:lstStyle/>
            <a:p>
              <a:pPr algn="ctr"/>
              <a:r>
                <a:rPr lang="en-US" sz="1400" dirty="0" smtClean="0">
                  <a:solidFill>
                    <a:schemeClr val="bg1"/>
                  </a:solidFill>
                </a:rPr>
                <a:t>CONVENTIONAL</a:t>
              </a:r>
              <a:endParaRPr lang="en-US" sz="1400" dirty="0">
                <a:solidFill>
                  <a:schemeClr val="bg1"/>
                </a:solidFill>
              </a:endParaRPr>
            </a:p>
          </p:txBody>
        </p:sp>
        <p:sp>
          <p:nvSpPr>
            <p:cNvPr id="71" name="TextBox 70"/>
            <p:cNvSpPr txBox="1"/>
            <p:nvPr/>
          </p:nvSpPr>
          <p:spPr>
            <a:xfrm>
              <a:off x="5132751" y="4843682"/>
              <a:ext cx="2428105" cy="307777"/>
            </a:xfrm>
            <a:prstGeom prst="rect">
              <a:avLst/>
            </a:prstGeom>
            <a:noFill/>
          </p:spPr>
          <p:txBody>
            <a:bodyPr wrap="square" rtlCol="0">
              <a:spAutoFit/>
            </a:bodyPr>
            <a:lstStyle/>
            <a:p>
              <a:pPr algn="ctr"/>
              <a:r>
                <a:rPr lang="en-US" sz="1400" dirty="0" smtClean="0">
                  <a:solidFill>
                    <a:schemeClr val="bg1"/>
                  </a:solidFill>
                </a:rPr>
                <a:t>SUNPOWER</a:t>
              </a:r>
              <a:endParaRPr lang="en-US" sz="1400" dirty="0">
                <a:solidFill>
                  <a:schemeClr val="bg1"/>
                </a:solidFill>
              </a:endParaRPr>
            </a:p>
          </p:txBody>
        </p:sp>
        <p:sp>
          <p:nvSpPr>
            <p:cNvPr id="72" name="Rectangle 71"/>
            <p:cNvSpPr/>
            <p:nvPr/>
          </p:nvSpPr>
          <p:spPr>
            <a:xfrm>
              <a:off x="7354213" y="3981114"/>
              <a:ext cx="885193" cy="39297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TextBox 72"/>
            <p:cNvSpPr txBox="1"/>
            <p:nvPr/>
          </p:nvSpPr>
          <p:spPr>
            <a:xfrm>
              <a:off x="7366689" y="3890054"/>
              <a:ext cx="913899" cy="553998"/>
            </a:xfrm>
            <a:prstGeom prst="rect">
              <a:avLst/>
            </a:prstGeom>
            <a:noFill/>
          </p:spPr>
          <p:txBody>
            <a:bodyPr wrap="square" lIns="0" tIns="0" rIns="0" bIns="0" rtlCol="0">
              <a:spAutoFit/>
            </a:bodyPr>
            <a:lstStyle/>
            <a:p>
              <a:r>
                <a:rPr lang="en-US" sz="3600" spc="190" dirty="0" smtClean="0">
                  <a:solidFill>
                    <a:srgbClr val="FFC000"/>
                  </a:solidFill>
                  <a:latin typeface="Arial Narrow" pitchFamily="34" charset="0"/>
                  <a:cs typeface="Arial" pitchFamily="34" charset="0"/>
                </a:rPr>
                <a:t>70%</a:t>
              </a:r>
              <a:endParaRPr lang="en-US" sz="3600" spc="190" dirty="0">
                <a:solidFill>
                  <a:srgbClr val="FFC000"/>
                </a:solidFill>
                <a:latin typeface="Arial Narrow" pitchFamily="34" charset="0"/>
                <a:cs typeface="Arial" pitchFamily="34" charset="0"/>
              </a:endParaRPr>
            </a:p>
          </p:txBody>
        </p:sp>
        <p:cxnSp>
          <p:nvCxnSpPr>
            <p:cNvPr id="74" name="Straight Connector 73"/>
            <p:cNvCxnSpPr/>
            <p:nvPr/>
          </p:nvCxnSpPr>
          <p:spPr>
            <a:xfrm flipH="1">
              <a:off x="6180180" y="3915316"/>
              <a:ext cx="1091907" cy="874775"/>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7258619" y="4388219"/>
              <a:ext cx="1202957" cy="185506"/>
            </a:xfrm>
            <a:prstGeom prst="rect">
              <a:avLst/>
            </a:prstGeom>
            <a:solidFill>
              <a:schemeClr val="bg1"/>
            </a:solidFill>
          </p:spPr>
          <p:txBody>
            <a:bodyPr wrap="square" lIns="0" tIns="0" rIns="0" bIns="0" rtlCol="0">
              <a:spAutoFit/>
            </a:bodyPr>
            <a:lstStyle/>
            <a:p>
              <a:pPr algn="ctr"/>
              <a:r>
                <a:rPr lang="en-US" sz="1100" dirty="0" smtClean="0">
                  <a:solidFill>
                    <a:schemeClr val="bg1">
                      <a:lumMod val="50000"/>
                    </a:schemeClr>
                  </a:solidFill>
                  <a:latin typeface="Arial" pitchFamily="34" charset="0"/>
                  <a:cs typeface="Arial" pitchFamily="34" charset="0"/>
                </a:rPr>
                <a:t>MORE ENERGY</a:t>
              </a:r>
              <a:endParaRPr lang="en-US" sz="1400" dirty="0">
                <a:solidFill>
                  <a:schemeClr val="bg1">
                    <a:lumMod val="50000"/>
                  </a:schemeClr>
                </a:solidFill>
                <a:latin typeface="Arial" pitchFamily="34" charset="0"/>
                <a:cs typeface="Arial" pitchFamily="34" charset="0"/>
              </a:endParaRPr>
            </a:p>
          </p:txBody>
        </p:sp>
        <p:cxnSp>
          <p:nvCxnSpPr>
            <p:cNvPr id="76" name="Straight Connector 75"/>
            <p:cNvCxnSpPr/>
            <p:nvPr/>
          </p:nvCxnSpPr>
          <p:spPr>
            <a:xfrm flipH="1">
              <a:off x="7271835" y="3915316"/>
              <a:ext cx="1003496" cy="3"/>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7" name="Right Brace 76"/>
            <p:cNvSpPr/>
            <p:nvPr/>
          </p:nvSpPr>
          <p:spPr>
            <a:xfrm>
              <a:off x="7748458" y="4617876"/>
              <a:ext cx="108908" cy="746956"/>
            </a:xfrm>
            <a:prstGeom prst="rightBrac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8" name="TextBox 77"/>
            <p:cNvSpPr txBox="1"/>
            <p:nvPr/>
          </p:nvSpPr>
          <p:spPr>
            <a:xfrm>
              <a:off x="7765037" y="4879000"/>
              <a:ext cx="782631" cy="348813"/>
            </a:xfrm>
            <a:prstGeom prst="rect">
              <a:avLst/>
            </a:prstGeom>
            <a:noFill/>
          </p:spPr>
          <p:txBody>
            <a:bodyPr wrap="square" rtlCol="0">
              <a:spAutoFit/>
            </a:bodyPr>
            <a:lstStyle/>
            <a:p>
              <a:pPr algn="r">
                <a:lnSpc>
                  <a:spcPts val="1000"/>
                </a:lnSpc>
              </a:pPr>
              <a:r>
                <a:rPr lang="en-US" sz="900" dirty="0" smtClean="0">
                  <a:solidFill>
                    <a:schemeClr val="bg1">
                      <a:lumMod val="50000"/>
                    </a:schemeClr>
                  </a:solidFill>
                  <a:latin typeface="Arial" pitchFamily="34" charset="0"/>
                  <a:cs typeface="Arial" pitchFamily="34" charset="0"/>
                </a:rPr>
                <a:t>90% more  Year 25</a:t>
              </a:r>
              <a:endParaRPr lang="en-US" sz="900" dirty="0">
                <a:solidFill>
                  <a:schemeClr val="bg1">
                    <a:lumMod val="50000"/>
                  </a:schemeClr>
                </a:solidFill>
                <a:latin typeface="Arial" pitchFamily="34" charset="0"/>
                <a:cs typeface="Arial" pitchFamily="34" charset="0"/>
              </a:endParaRPr>
            </a:p>
          </p:txBody>
        </p:sp>
        <p:sp>
          <p:nvSpPr>
            <p:cNvPr id="79" name="TextBox 78"/>
            <p:cNvSpPr txBox="1"/>
            <p:nvPr/>
          </p:nvSpPr>
          <p:spPr>
            <a:xfrm>
              <a:off x="4930425" y="4756167"/>
              <a:ext cx="751578" cy="348813"/>
            </a:xfrm>
            <a:prstGeom prst="rect">
              <a:avLst/>
            </a:prstGeom>
            <a:noFill/>
          </p:spPr>
          <p:txBody>
            <a:bodyPr wrap="square" rtlCol="0">
              <a:spAutoFit/>
            </a:bodyPr>
            <a:lstStyle/>
            <a:p>
              <a:pPr algn="r">
                <a:lnSpc>
                  <a:spcPts val="1000"/>
                </a:lnSpc>
              </a:pPr>
              <a:r>
                <a:rPr lang="en-US" sz="900" dirty="0" smtClean="0">
                  <a:solidFill>
                    <a:schemeClr val="bg1">
                      <a:lumMod val="50000"/>
                    </a:schemeClr>
                  </a:solidFill>
                  <a:latin typeface="Arial" pitchFamily="34" charset="0"/>
                  <a:cs typeface="Arial" pitchFamily="34" charset="0"/>
                </a:rPr>
                <a:t>55% more  Year 1</a:t>
              </a:r>
              <a:endParaRPr lang="en-US" sz="900" dirty="0">
                <a:solidFill>
                  <a:schemeClr val="bg1">
                    <a:lumMod val="50000"/>
                  </a:schemeClr>
                </a:solidFill>
                <a:latin typeface="Arial" pitchFamily="34" charset="0"/>
                <a:cs typeface="Arial" pitchFamily="34" charset="0"/>
              </a:endParaRPr>
            </a:p>
          </p:txBody>
        </p:sp>
        <p:sp>
          <p:nvSpPr>
            <p:cNvPr id="80" name="Right Brace 79"/>
            <p:cNvSpPr/>
            <p:nvPr/>
          </p:nvSpPr>
          <p:spPr>
            <a:xfrm>
              <a:off x="4952629" y="4585423"/>
              <a:ext cx="97328" cy="542252"/>
            </a:xfrm>
            <a:prstGeom prst="rightBrac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1" name="TextBox 80"/>
            <p:cNvSpPr txBox="1"/>
            <p:nvPr/>
          </p:nvSpPr>
          <p:spPr>
            <a:xfrm>
              <a:off x="4611824" y="3778544"/>
              <a:ext cx="3185173" cy="337285"/>
            </a:xfrm>
            <a:prstGeom prst="rect">
              <a:avLst/>
            </a:prstGeom>
            <a:noFill/>
          </p:spPr>
          <p:txBody>
            <a:bodyPr wrap="square" rtlCol="0">
              <a:spAutoFit/>
            </a:bodyPr>
            <a:lstStyle/>
            <a:p>
              <a:pPr algn="ctr"/>
              <a:r>
                <a:rPr lang="en-US" sz="1400" b="1" dirty="0" smtClean="0"/>
                <a:t>Same Physical Size</a:t>
              </a:r>
              <a:endParaRPr lang="en-US" sz="1400" b="1" baseline="30000" dirty="0"/>
            </a:p>
          </p:txBody>
        </p:sp>
      </p:grpSp>
    </p:spTree>
    <p:extLst>
      <p:ext uri="{BB962C8B-B14F-4D97-AF65-F5344CB8AC3E}">
        <p14:creationId xmlns="" xmlns:p14="http://schemas.microsoft.com/office/powerpoint/2010/main" val="24760609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Are All Rated Watts the Same?</a:t>
            </a:r>
          </a:p>
        </p:txBody>
      </p:sp>
      <p:sp>
        <p:nvSpPr>
          <p:cNvPr id="21" name="Text Box 15"/>
          <p:cNvSpPr txBox="1">
            <a:spLocks noChangeArrowheads="1"/>
          </p:cNvSpPr>
          <p:nvPr/>
        </p:nvSpPr>
        <p:spPr bwMode="auto">
          <a:xfrm>
            <a:off x="9559636" y="4544372"/>
            <a:ext cx="2629189" cy="1911292"/>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smtClean="0">
                <a:cs typeface="Arial" panose="020B0604020202020204" pitchFamily="34" charset="0"/>
              </a:rPr>
              <a:t>x</a:t>
            </a:r>
            <a:endParaRPr lang="en-US" baseline="0" dirty="0">
              <a:cs typeface="Arial" panose="020B0604020202020204" pitchFamily="34" charset="0"/>
            </a:endParaRPr>
          </a:p>
        </p:txBody>
      </p:sp>
      <p:sp>
        <p:nvSpPr>
          <p:cNvPr id="36" name="Rectangle 9"/>
          <p:cNvSpPr txBox="1">
            <a:spLocks noChangeArrowheads="1"/>
          </p:cNvSpPr>
          <p:nvPr/>
        </p:nvSpPr>
        <p:spPr>
          <a:xfrm>
            <a:off x="880323" y="1117264"/>
            <a:ext cx="10921152" cy="1211576"/>
          </a:xfrm>
          <a:prstGeom prst="rect">
            <a:avLst/>
          </a:prstGeom>
          <a:noFill/>
        </p:spPr>
        <p:txBody>
          <a:bodyPr lIns="0" rIns="0"/>
          <a:lstStyle/>
          <a:p>
            <a:pPr marL="182880" indent="-100584" defTabSz="820738">
              <a:spcAft>
                <a:spcPts val="1000"/>
              </a:spcAft>
              <a:buFont typeface="Arial"/>
              <a:buChar char="•"/>
            </a:pPr>
            <a:r>
              <a:rPr lang="en-US" dirty="0">
                <a:solidFill>
                  <a:prstClr val="black"/>
                </a:solidFill>
                <a:cs typeface="Arial"/>
              </a:rPr>
              <a:t>All panels are rated on Watts output at 25°C (77°F), </a:t>
            </a:r>
            <a:r>
              <a:rPr lang="en-US" dirty="0" smtClean="0">
                <a:solidFill>
                  <a:prstClr val="black"/>
                </a:solidFill>
                <a:cs typeface="Arial"/>
              </a:rPr>
              <a:t>1000 </a:t>
            </a:r>
            <a:r>
              <a:rPr lang="en-US" dirty="0">
                <a:solidFill>
                  <a:prstClr val="black"/>
                </a:solidFill>
                <a:cs typeface="Arial"/>
              </a:rPr>
              <a:t>W/m2 of sun (noon on a clear summer day)</a:t>
            </a:r>
          </a:p>
          <a:p>
            <a:pPr marL="182880" indent="-100584" defTabSz="820738">
              <a:spcAft>
                <a:spcPts val="1000"/>
              </a:spcAft>
              <a:buFont typeface="Arial"/>
              <a:buChar char="•"/>
            </a:pPr>
            <a:r>
              <a:rPr lang="en-US" dirty="0">
                <a:solidFill>
                  <a:prstClr val="black"/>
                </a:solidFill>
                <a:cs typeface="Arial"/>
              </a:rPr>
              <a:t>But people don’t care about Watts, because the electric company charges for energy … kilowatt-hours (kWh)</a:t>
            </a:r>
          </a:p>
        </p:txBody>
      </p:sp>
      <p:grpSp>
        <p:nvGrpSpPr>
          <p:cNvPr id="7" name="Group 6"/>
          <p:cNvGrpSpPr/>
          <p:nvPr/>
        </p:nvGrpSpPr>
        <p:grpSpPr>
          <a:xfrm>
            <a:off x="2763345" y="4511901"/>
            <a:ext cx="795023" cy="356964"/>
            <a:chOff x="501135" y="2794009"/>
            <a:chExt cx="795022" cy="356964"/>
          </a:xfrm>
        </p:grpSpPr>
        <p:sp>
          <p:nvSpPr>
            <p:cNvPr id="8" name="Rectangle 7"/>
            <p:cNvSpPr/>
            <p:nvPr/>
          </p:nvSpPr>
          <p:spPr>
            <a:xfrm>
              <a:off x="501135" y="2794009"/>
              <a:ext cx="795021" cy="356964"/>
            </a:xfrm>
            <a:prstGeom prst="rect">
              <a:avLst/>
            </a:prstGeom>
            <a:solidFill>
              <a:srgbClr val="FDB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endParaRPr>
            </a:p>
          </p:txBody>
        </p:sp>
        <p:sp>
          <p:nvSpPr>
            <p:cNvPr id="9" name="Chevron 4"/>
            <p:cNvSpPr/>
            <p:nvPr/>
          </p:nvSpPr>
          <p:spPr>
            <a:xfrm>
              <a:off x="501135" y="2794009"/>
              <a:ext cx="795022" cy="356964"/>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37338" rIns="18669" bIns="37338" numCol="1" spcCol="1270" anchor="ctr" anchorCtr="0">
              <a:noAutofit/>
            </a:bodyPr>
            <a:lstStyle/>
            <a:p>
              <a:pPr marL="182880" lvl="0" indent="-548640" algn="ctr" defTabSz="622300">
                <a:lnSpc>
                  <a:spcPct val="90000"/>
                </a:lnSpc>
              </a:pPr>
              <a:r>
                <a:rPr lang="en-US" sz="1400" b="1" kern="1200" dirty="0" smtClean="0">
                  <a:solidFill>
                    <a:srgbClr val="000000"/>
                  </a:solidFill>
                  <a:cs typeface="Arial"/>
                </a:rPr>
                <a:t>60W</a:t>
              </a:r>
            </a:p>
          </p:txBody>
        </p:sp>
      </p:grpSp>
      <p:pic>
        <p:nvPicPr>
          <p:cNvPr id="10" name="Picture 9" descr="bulb3.jpg"/>
          <p:cNvPicPr>
            <a:picLocks noChangeAspect="1"/>
          </p:cNvPicPr>
          <p:nvPr/>
        </p:nvPicPr>
        <p:blipFill>
          <a:blip r:embed="rId3" cstate="print"/>
          <a:stretch>
            <a:fillRect/>
          </a:stretch>
        </p:blipFill>
        <p:spPr>
          <a:xfrm>
            <a:off x="4803650" y="3233052"/>
            <a:ext cx="1104900" cy="1104900"/>
          </a:xfrm>
          <a:prstGeom prst="rect">
            <a:avLst/>
          </a:prstGeom>
        </p:spPr>
      </p:pic>
      <p:grpSp>
        <p:nvGrpSpPr>
          <p:cNvPr id="11" name="Group 10"/>
          <p:cNvGrpSpPr/>
          <p:nvPr/>
        </p:nvGrpSpPr>
        <p:grpSpPr>
          <a:xfrm>
            <a:off x="3851425" y="4511901"/>
            <a:ext cx="795023" cy="356964"/>
            <a:chOff x="1544594" y="2794009"/>
            <a:chExt cx="795022" cy="356964"/>
          </a:xfrm>
        </p:grpSpPr>
        <p:sp>
          <p:nvSpPr>
            <p:cNvPr id="12" name="Rectangle 11"/>
            <p:cNvSpPr/>
            <p:nvPr/>
          </p:nvSpPr>
          <p:spPr>
            <a:xfrm>
              <a:off x="1544594" y="2794009"/>
              <a:ext cx="795021" cy="356964"/>
            </a:xfrm>
            <a:prstGeom prst="rect">
              <a:avLst/>
            </a:prstGeom>
            <a:solidFill>
              <a:srgbClr val="FDB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endParaRPr>
            </a:p>
          </p:txBody>
        </p:sp>
        <p:sp>
          <p:nvSpPr>
            <p:cNvPr id="13" name="Chevron 4"/>
            <p:cNvSpPr/>
            <p:nvPr/>
          </p:nvSpPr>
          <p:spPr>
            <a:xfrm>
              <a:off x="1544594" y="2794009"/>
              <a:ext cx="795022" cy="356964"/>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37338" rIns="18669" bIns="37338" numCol="1" spcCol="1270" anchor="ctr" anchorCtr="0">
              <a:noAutofit/>
            </a:bodyPr>
            <a:lstStyle/>
            <a:p>
              <a:pPr marL="182880" lvl="0" indent="-548640" algn="ctr" defTabSz="622300">
                <a:lnSpc>
                  <a:spcPct val="90000"/>
                </a:lnSpc>
              </a:pPr>
              <a:r>
                <a:rPr lang="en-US" sz="1400" b="1" kern="1200" dirty="0" smtClean="0">
                  <a:solidFill>
                    <a:srgbClr val="000000"/>
                  </a:solidFill>
                  <a:cs typeface="Arial"/>
                </a:rPr>
                <a:t>60W</a:t>
              </a:r>
            </a:p>
          </p:txBody>
        </p:sp>
      </p:grpSp>
      <p:grpSp>
        <p:nvGrpSpPr>
          <p:cNvPr id="14" name="Group 13"/>
          <p:cNvGrpSpPr/>
          <p:nvPr/>
        </p:nvGrpSpPr>
        <p:grpSpPr>
          <a:xfrm>
            <a:off x="4939505" y="4511901"/>
            <a:ext cx="795023" cy="356964"/>
            <a:chOff x="2766540" y="2794009"/>
            <a:chExt cx="795022" cy="356964"/>
          </a:xfrm>
        </p:grpSpPr>
        <p:sp>
          <p:nvSpPr>
            <p:cNvPr id="15" name="Rectangle 14"/>
            <p:cNvSpPr/>
            <p:nvPr/>
          </p:nvSpPr>
          <p:spPr>
            <a:xfrm>
              <a:off x="2766540" y="2794009"/>
              <a:ext cx="795021" cy="356964"/>
            </a:xfrm>
            <a:prstGeom prst="rect">
              <a:avLst/>
            </a:prstGeom>
            <a:solidFill>
              <a:srgbClr val="FDB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endParaRPr>
            </a:p>
          </p:txBody>
        </p:sp>
        <p:sp>
          <p:nvSpPr>
            <p:cNvPr id="16" name="Chevron 4"/>
            <p:cNvSpPr/>
            <p:nvPr/>
          </p:nvSpPr>
          <p:spPr>
            <a:xfrm>
              <a:off x="2766540" y="2794009"/>
              <a:ext cx="795022" cy="356964"/>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37338" rIns="18669" bIns="37338" numCol="1" spcCol="1270" anchor="ctr" anchorCtr="0">
              <a:noAutofit/>
            </a:bodyPr>
            <a:lstStyle/>
            <a:p>
              <a:pPr marL="182880" lvl="0" indent="-548640" algn="ctr" defTabSz="622300">
                <a:lnSpc>
                  <a:spcPct val="90000"/>
                </a:lnSpc>
              </a:pPr>
              <a:r>
                <a:rPr lang="en-US" sz="1400" b="1" kern="1200" dirty="0" smtClean="0">
                  <a:solidFill>
                    <a:srgbClr val="000000"/>
                  </a:solidFill>
                  <a:cs typeface="Arial"/>
                </a:rPr>
                <a:t>60W</a:t>
              </a:r>
            </a:p>
          </p:txBody>
        </p:sp>
      </p:grpSp>
      <p:sp>
        <p:nvSpPr>
          <p:cNvPr id="17" name="TextBox 16"/>
          <p:cNvSpPr txBox="1"/>
          <p:nvPr/>
        </p:nvSpPr>
        <p:spPr>
          <a:xfrm>
            <a:off x="1922831" y="2511723"/>
            <a:ext cx="2562293" cy="338554"/>
          </a:xfrm>
          <a:prstGeom prst="rect">
            <a:avLst/>
          </a:prstGeom>
          <a:noFill/>
        </p:spPr>
        <p:txBody>
          <a:bodyPr wrap="square" rtlCol="0">
            <a:spAutoFit/>
          </a:bodyPr>
          <a:lstStyle/>
          <a:p>
            <a:pPr>
              <a:buClr>
                <a:srgbClr val="FFAE18"/>
              </a:buClr>
            </a:pPr>
            <a:r>
              <a:rPr lang="en-US" sz="1600" b="1" dirty="0" smtClean="0">
                <a:solidFill>
                  <a:srgbClr val="000000"/>
                </a:solidFill>
                <a:cs typeface="Arial"/>
              </a:rPr>
              <a:t>Example: Light Bulbs</a:t>
            </a:r>
            <a:endParaRPr lang="en-US" sz="1200" dirty="0" smtClean="0">
              <a:cs typeface="Arial"/>
            </a:endParaRPr>
          </a:p>
        </p:txBody>
      </p:sp>
      <p:sp>
        <p:nvSpPr>
          <p:cNvPr id="18" name="Rectangle 17"/>
          <p:cNvSpPr/>
          <p:nvPr/>
        </p:nvSpPr>
        <p:spPr>
          <a:xfrm>
            <a:off x="6850487" y="2489873"/>
            <a:ext cx="3163037" cy="380036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19" name="Rectangle 18"/>
          <p:cNvSpPr/>
          <p:nvPr/>
        </p:nvSpPr>
        <p:spPr>
          <a:xfrm>
            <a:off x="6850986" y="6284460"/>
            <a:ext cx="3162041" cy="79229"/>
          </a:xfrm>
          <a:prstGeom prst="rect">
            <a:avLst/>
          </a:prstGeom>
          <a:solidFill>
            <a:srgbClr val="FDB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6847582" y="2233210"/>
            <a:ext cx="3165943" cy="259838"/>
            <a:chOff x="6065042" y="1413612"/>
            <a:chExt cx="1792316" cy="259838"/>
          </a:xfrm>
          <a:solidFill>
            <a:srgbClr val="FDB924"/>
          </a:solidFill>
        </p:grpSpPr>
        <p:sp>
          <p:nvSpPr>
            <p:cNvPr id="22" name="Rectangle 21"/>
            <p:cNvSpPr/>
            <p:nvPr/>
          </p:nvSpPr>
          <p:spPr>
            <a:xfrm>
              <a:off x="6065042" y="1413612"/>
              <a:ext cx="1792316" cy="25983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6065288" y="1413612"/>
              <a:ext cx="1791126" cy="246221"/>
            </a:xfrm>
            <a:prstGeom prst="rect">
              <a:avLst/>
            </a:prstGeom>
            <a:grpFill/>
          </p:spPr>
          <p:txBody>
            <a:bodyPr wrap="square" rtlCol="0">
              <a:spAutoFit/>
            </a:bodyPr>
            <a:lstStyle/>
            <a:p>
              <a:pPr algn="ctr"/>
              <a:endParaRPr lang="en-US" sz="1000" b="1" dirty="0">
                <a:solidFill>
                  <a:srgbClr val="FFFFFF"/>
                </a:solidFill>
                <a:cs typeface="Arial"/>
              </a:endParaRPr>
            </a:p>
          </p:txBody>
        </p:sp>
      </p:grpSp>
      <p:sp>
        <p:nvSpPr>
          <p:cNvPr id="24" name="TextBox 23"/>
          <p:cNvSpPr txBox="1"/>
          <p:nvPr/>
        </p:nvSpPr>
        <p:spPr>
          <a:xfrm>
            <a:off x="1922831" y="5052730"/>
            <a:ext cx="4537384" cy="584776"/>
          </a:xfrm>
          <a:prstGeom prst="rect">
            <a:avLst/>
          </a:prstGeom>
          <a:noFill/>
        </p:spPr>
        <p:txBody>
          <a:bodyPr wrap="square" rtlCol="0">
            <a:spAutoFit/>
          </a:bodyPr>
          <a:lstStyle/>
          <a:p>
            <a:pPr>
              <a:buClr>
                <a:srgbClr val="F7B530"/>
              </a:buClr>
            </a:pPr>
            <a:r>
              <a:rPr lang="en-US" sz="1600" b="1" dirty="0">
                <a:cs typeface="Arial"/>
              </a:rPr>
              <a:t>But people don’t care about Watts, </a:t>
            </a:r>
            <a:r>
              <a:rPr lang="en-US" sz="1600" b="1" dirty="0" smtClean="0">
                <a:cs typeface="Arial"/>
              </a:rPr>
              <a:t>they</a:t>
            </a:r>
            <a:br>
              <a:rPr lang="en-US" sz="1600" b="1" dirty="0" smtClean="0">
                <a:cs typeface="Arial"/>
              </a:rPr>
            </a:br>
            <a:r>
              <a:rPr lang="en-US" sz="1600" b="1" dirty="0" smtClean="0">
                <a:cs typeface="Arial"/>
              </a:rPr>
              <a:t>care </a:t>
            </a:r>
            <a:r>
              <a:rPr lang="en-US" sz="1600" b="1" dirty="0">
                <a:cs typeface="Arial"/>
              </a:rPr>
              <a:t>about how much light comes out!</a:t>
            </a:r>
          </a:p>
        </p:txBody>
      </p:sp>
      <p:sp>
        <p:nvSpPr>
          <p:cNvPr id="25" name="TextBox 24"/>
          <p:cNvSpPr txBox="1"/>
          <p:nvPr/>
        </p:nvSpPr>
        <p:spPr>
          <a:xfrm>
            <a:off x="6885596" y="2530577"/>
            <a:ext cx="3094107" cy="1815882"/>
          </a:xfrm>
          <a:prstGeom prst="rect">
            <a:avLst/>
          </a:prstGeom>
          <a:noFill/>
        </p:spPr>
        <p:txBody>
          <a:bodyPr wrap="square" rtlCol="0">
            <a:spAutoFit/>
          </a:bodyPr>
          <a:lstStyle/>
          <a:p>
            <a:pPr>
              <a:buClr>
                <a:srgbClr val="F7B530"/>
              </a:buClr>
            </a:pPr>
            <a:r>
              <a:rPr lang="en-US" sz="1400" dirty="0">
                <a:cs typeface="Arial"/>
              </a:rPr>
              <a:t>If we’re comparing only incandescent bulbs, then we know they perform about the same, so we can go by Watts rather than how much light comes out.</a:t>
            </a:r>
          </a:p>
          <a:p>
            <a:pPr>
              <a:buClr>
                <a:srgbClr val="F7B530"/>
              </a:buClr>
            </a:pPr>
            <a:endParaRPr lang="en-US" sz="1400" dirty="0">
              <a:cs typeface="Arial"/>
            </a:endParaRPr>
          </a:p>
          <a:p>
            <a:pPr>
              <a:buClr>
                <a:srgbClr val="F7B530"/>
              </a:buClr>
            </a:pPr>
            <a:r>
              <a:rPr lang="en-US" sz="1400" dirty="0">
                <a:cs typeface="Arial"/>
              </a:rPr>
              <a:t>But what happens when there’s a different technology?</a:t>
            </a:r>
          </a:p>
        </p:txBody>
      </p:sp>
      <p:sp>
        <p:nvSpPr>
          <p:cNvPr id="26" name="Rectangle 25"/>
          <p:cNvSpPr/>
          <p:nvPr/>
        </p:nvSpPr>
        <p:spPr>
          <a:xfrm>
            <a:off x="1916186" y="4549847"/>
            <a:ext cx="816249" cy="286232"/>
          </a:xfrm>
          <a:prstGeom prst="rect">
            <a:avLst/>
          </a:prstGeom>
        </p:spPr>
        <p:txBody>
          <a:bodyPr wrap="none">
            <a:spAutoFit/>
          </a:bodyPr>
          <a:lstStyle/>
          <a:p>
            <a:pPr marL="182880" lvl="0" indent="-548640" algn="ctr" defTabSz="622300">
              <a:lnSpc>
                <a:spcPct val="90000"/>
              </a:lnSpc>
            </a:pPr>
            <a:r>
              <a:rPr lang="en-US" sz="1400" b="1" dirty="0" smtClean="0">
                <a:cs typeface="Arial"/>
              </a:rPr>
              <a:t>Rating:</a:t>
            </a:r>
            <a:endParaRPr lang="en-US" sz="1400" b="1" dirty="0">
              <a:cs typeface="Arial"/>
            </a:endParaRPr>
          </a:p>
        </p:txBody>
      </p:sp>
      <p:grpSp>
        <p:nvGrpSpPr>
          <p:cNvPr id="27" name="Group 26"/>
          <p:cNvGrpSpPr/>
          <p:nvPr/>
        </p:nvGrpSpPr>
        <p:grpSpPr>
          <a:xfrm>
            <a:off x="8713464" y="4547976"/>
            <a:ext cx="795023" cy="356964"/>
            <a:chOff x="501135" y="2794009"/>
            <a:chExt cx="795022" cy="356964"/>
          </a:xfrm>
        </p:grpSpPr>
        <p:sp>
          <p:nvSpPr>
            <p:cNvPr id="28" name="Rectangle 27"/>
            <p:cNvSpPr/>
            <p:nvPr/>
          </p:nvSpPr>
          <p:spPr>
            <a:xfrm>
              <a:off x="501135" y="2794009"/>
              <a:ext cx="795021" cy="356964"/>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9" name="Chevron 4"/>
            <p:cNvSpPr/>
            <p:nvPr/>
          </p:nvSpPr>
          <p:spPr>
            <a:xfrm>
              <a:off x="501135" y="2794009"/>
              <a:ext cx="795022" cy="356964"/>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37338" rIns="18669" bIns="37338" numCol="1" spcCol="1270" anchor="ctr" anchorCtr="0">
              <a:noAutofit/>
            </a:bodyPr>
            <a:lstStyle/>
            <a:p>
              <a:pPr marL="182880" lvl="0" indent="-548640" algn="ctr" defTabSz="622300">
                <a:lnSpc>
                  <a:spcPct val="90000"/>
                </a:lnSpc>
              </a:pPr>
              <a:r>
                <a:rPr lang="en-US" sz="1400" b="1" kern="1200" dirty="0" smtClean="0">
                  <a:solidFill>
                    <a:schemeClr val="bg1"/>
                  </a:solidFill>
                  <a:cs typeface="Arial"/>
                </a:rPr>
                <a:t>7W</a:t>
              </a:r>
            </a:p>
          </p:txBody>
        </p:sp>
      </p:grpSp>
      <p:sp>
        <p:nvSpPr>
          <p:cNvPr id="30" name="TextBox 29"/>
          <p:cNvSpPr txBox="1"/>
          <p:nvPr/>
        </p:nvSpPr>
        <p:spPr>
          <a:xfrm>
            <a:off x="6885596" y="5753322"/>
            <a:ext cx="3094107" cy="523220"/>
          </a:xfrm>
          <a:prstGeom prst="rect">
            <a:avLst/>
          </a:prstGeom>
          <a:noFill/>
        </p:spPr>
        <p:txBody>
          <a:bodyPr wrap="square" rtlCol="0">
            <a:spAutoFit/>
          </a:bodyPr>
          <a:lstStyle/>
          <a:p>
            <a:pPr>
              <a:buClr>
                <a:srgbClr val="F7B530"/>
              </a:buClr>
            </a:pPr>
            <a:r>
              <a:rPr lang="en-US" sz="1400" dirty="0">
                <a:cs typeface="Arial"/>
              </a:rPr>
              <a:t>… you can’t just use Watts anymore.</a:t>
            </a:r>
          </a:p>
        </p:txBody>
      </p:sp>
      <p:pic>
        <p:nvPicPr>
          <p:cNvPr id="31"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79481" y="4298834"/>
            <a:ext cx="1143000" cy="1543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7866303" y="4585922"/>
            <a:ext cx="816249" cy="286232"/>
          </a:xfrm>
          <a:prstGeom prst="rect">
            <a:avLst/>
          </a:prstGeom>
        </p:spPr>
        <p:txBody>
          <a:bodyPr wrap="none">
            <a:spAutoFit/>
          </a:bodyPr>
          <a:lstStyle/>
          <a:p>
            <a:pPr marL="182880" lvl="0" indent="-548640" algn="ctr" defTabSz="622300">
              <a:lnSpc>
                <a:spcPct val="90000"/>
              </a:lnSpc>
            </a:pPr>
            <a:r>
              <a:rPr lang="en-US" sz="1400" b="1" dirty="0" smtClean="0">
                <a:cs typeface="Arial"/>
              </a:rPr>
              <a:t>Rating:</a:t>
            </a:r>
            <a:endParaRPr lang="en-US" sz="1400" b="1" dirty="0">
              <a:cs typeface="Arial"/>
            </a:endParaRPr>
          </a:p>
        </p:txBody>
      </p:sp>
      <p:sp>
        <p:nvSpPr>
          <p:cNvPr id="33" name="Rectangle 9"/>
          <p:cNvSpPr txBox="1">
            <a:spLocks noChangeArrowheads="1"/>
          </p:cNvSpPr>
          <p:nvPr/>
        </p:nvSpPr>
        <p:spPr>
          <a:xfrm>
            <a:off x="7890106" y="4938564"/>
            <a:ext cx="1918731" cy="233745"/>
          </a:xfrm>
          <a:prstGeom prst="rect">
            <a:avLst/>
          </a:prstGeom>
          <a:noFill/>
        </p:spPr>
        <p:txBody>
          <a:bodyPr lIns="0" rIns="0"/>
          <a:lstStyle/>
          <a:p>
            <a:pPr marL="82296" defTabSz="820738">
              <a:spcAft>
                <a:spcPts val="1000"/>
              </a:spcAft>
            </a:pPr>
            <a:r>
              <a:rPr lang="en-US" sz="1100" dirty="0">
                <a:cs typeface="Arial"/>
              </a:rPr>
              <a:t>But the same amount of light!</a:t>
            </a:r>
          </a:p>
        </p:txBody>
      </p:sp>
      <p:pic>
        <p:nvPicPr>
          <p:cNvPr id="34"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25791" y="3005428"/>
            <a:ext cx="854704" cy="13422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5"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729313" y="2889950"/>
            <a:ext cx="1055848" cy="15807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497408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6575" y="884237"/>
            <a:ext cx="5274022" cy="2916237"/>
          </a:xfrm>
        </p:spPr>
        <p:txBody>
          <a:bodyPr>
            <a:normAutofit/>
          </a:bodyPr>
          <a:lstStyle/>
          <a:p>
            <a:r>
              <a:rPr lang="en-US" b="1" dirty="0"/>
              <a:t>SunPower solar panels are different.</a:t>
            </a:r>
          </a:p>
          <a:p>
            <a:r>
              <a:rPr lang="en-US" b="1" dirty="0" smtClean="0"/>
              <a:t>SunPower </a:t>
            </a:r>
            <a:r>
              <a:rPr lang="en-US" b="1" dirty="0"/>
              <a:t>solar panels are </a:t>
            </a:r>
            <a:r>
              <a:rPr lang="en-US" b="1" dirty="0" smtClean="0"/>
              <a:t>better.</a:t>
            </a:r>
            <a:endParaRPr lang="en-US" b="1" dirty="0"/>
          </a:p>
        </p:txBody>
      </p:sp>
    </p:spTree>
    <p:extLst>
      <p:ext uri="{BB962C8B-B14F-4D97-AF65-F5344CB8AC3E}">
        <p14:creationId xmlns="" xmlns:p14="http://schemas.microsoft.com/office/powerpoint/2010/main" val="17336879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Are All Rated Watts the Same</a:t>
            </a:r>
            <a:r>
              <a:rPr lang="en-US" dirty="0" smtClean="0"/>
              <a:t>?    No.</a:t>
            </a:r>
            <a:endParaRPr lang="en-US" dirty="0"/>
          </a:p>
        </p:txBody>
      </p:sp>
      <p:sp>
        <p:nvSpPr>
          <p:cNvPr id="36" name="Rectangle 9"/>
          <p:cNvSpPr txBox="1">
            <a:spLocks noChangeArrowheads="1"/>
          </p:cNvSpPr>
          <p:nvPr/>
        </p:nvSpPr>
        <p:spPr>
          <a:xfrm>
            <a:off x="880323" y="1117264"/>
            <a:ext cx="10921152" cy="1211576"/>
          </a:xfrm>
          <a:prstGeom prst="rect">
            <a:avLst/>
          </a:prstGeom>
          <a:noFill/>
        </p:spPr>
        <p:txBody>
          <a:bodyPr lIns="0" rIns="0"/>
          <a:lstStyle/>
          <a:p>
            <a:pPr marL="228600" indent="-228600" defTabSz="820738">
              <a:spcAft>
                <a:spcPts val="1000"/>
              </a:spcAft>
              <a:buFont typeface="Arial"/>
              <a:buChar char="•"/>
            </a:pPr>
            <a:r>
              <a:rPr lang="en-US" dirty="0">
                <a:solidFill>
                  <a:prstClr val="black"/>
                </a:solidFill>
                <a:cs typeface="Arial"/>
              </a:rPr>
              <a:t>All panels are rated on Watts </a:t>
            </a:r>
            <a:r>
              <a:rPr lang="en-US" b="1" dirty="0">
                <a:solidFill>
                  <a:srgbClr val="FFC000"/>
                </a:solidFill>
                <a:cs typeface="Arial"/>
              </a:rPr>
              <a:t>output at 25°C (77°F)</a:t>
            </a:r>
            <a:r>
              <a:rPr lang="en-US" dirty="0">
                <a:solidFill>
                  <a:prstClr val="black"/>
                </a:solidFill>
                <a:cs typeface="Arial"/>
              </a:rPr>
              <a:t>, </a:t>
            </a:r>
            <a:r>
              <a:rPr lang="en-US" dirty="0" smtClean="0">
                <a:solidFill>
                  <a:prstClr val="black"/>
                </a:solidFill>
                <a:cs typeface="Arial"/>
              </a:rPr>
              <a:t/>
            </a:r>
            <a:br>
              <a:rPr lang="en-US" dirty="0" smtClean="0">
                <a:solidFill>
                  <a:prstClr val="black"/>
                </a:solidFill>
                <a:cs typeface="Arial"/>
              </a:rPr>
            </a:br>
            <a:r>
              <a:rPr lang="en-US" b="1" dirty="0" smtClean="0">
                <a:solidFill>
                  <a:srgbClr val="FFC000"/>
                </a:solidFill>
                <a:cs typeface="Arial"/>
              </a:rPr>
              <a:t>1000 </a:t>
            </a:r>
            <a:r>
              <a:rPr lang="en-US" b="1" dirty="0">
                <a:solidFill>
                  <a:srgbClr val="FFC000"/>
                </a:solidFill>
                <a:cs typeface="Arial"/>
              </a:rPr>
              <a:t>W/m2 of sun </a:t>
            </a:r>
            <a:r>
              <a:rPr lang="en-US" dirty="0">
                <a:solidFill>
                  <a:prstClr val="black"/>
                </a:solidFill>
                <a:cs typeface="Arial"/>
              </a:rPr>
              <a:t>(noon on a clear summer </a:t>
            </a:r>
            <a:r>
              <a:rPr lang="en-US" dirty="0" smtClean="0">
                <a:solidFill>
                  <a:prstClr val="black"/>
                </a:solidFill>
                <a:cs typeface="Arial"/>
              </a:rPr>
              <a:t>day</a:t>
            </a:r>
            <a:r>
              <a:rPr lang="en-US" dirty="0">
                <a:solidFill>
                  <a:prstClr val="black"/>
                </a:solidFill>
                <a:cs typeface="Arial"/>
              </a:rPr>
              <a:t>)</a:t>
            </a:r>
          </a:p>
        </p:txBody>
      </p:sp>
      <p:sp>
        <p:nvSpPr>
          <p:cNvPr id="37" name="Rounded Rectangle 36"/>
          <p:cNvSpPr/>
          <p:nvPr/>
        </p:nvSpPr>
        <p:spPr>
          <a:xfrm>
            <a:off x="1044387" y="2839007"/>
            <a:ext cx="3520268" cy="1027156"/>
          </a:xfrm>
          <a:prstGeom prst="roundRect">
            <a:avLst/>
          </a:prstGeom>
          <a:solidFill>
            <a:srgbClr val="FDB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Arial"/>
                <a:cs typeface="Arial"/>
              </a:rPr>
              <a:t>Many days, and morning &amp; afternoon of each day, do not have this much sun light. </a:t>
            </a:r>
          </a:p>
        </p:txBody>
      </p:sp>
      <p:cxnSp>
        <p:nvCxnSpPr>
          <p:cNvPr id="39" name="Straight Connector 38"/>
          <p:cNvCxnSpPr/>
          <p:nvPr/>
        </p:nvCxnSpPr>
        <p:spPr>
          <a:xfrm flipV="1">
            <a:off x="2656456" y="1802746"/>
            <a:ext cx="0" cy="1043126"/>
          </a:xfrm>
          <a:prstGeom prst="line">
            <a:avLst/>
          </a:prstGeom>
          <a:ln>
            <a:solidFill>
              <a:srgbClr val="FDB924"/>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880323" y="4698276"/>
            <a:ext cx="7582352" cy="923330"/>
          </a:xfrm>
          <a:prstGeom prst="rect">
            <a:avLst/>
          </a:prstGeom>
          <a:noFill/>
        </p:spPr>
        <p:txBody>
          <a:bodyPr lIns="0" rIns="0"/>
          <a:lstStyle>
            <a:defPPr>
              <a:defRPr lang="en-US"/>
            </a:defPPr>
            <a:lvl1pPr marL="182880" indent="-100584" defTabSz="820738">
              <a:spcAft>
                <a:spcPts val="1000"/>
              </a:spcAft>
              <a:buFont typeface="Arial"/>
              <a:buChar char="•"/>
              <a:defRPr>
                <a:solidFill>
                  <a:prstClr val="black"/>
                </a:solidFill>
                <a:cs typeface="Arial"/>
              </a:defRPr>
            </a:lvl1pPr>
          </a:lstStyle>
          <a:p>
            <a:pPr marL="228600" indent="-228600"/>
            <a:r>
              <a:rPr lang="en-US" dirty="0"/>
              <a:t>SunPower’s Maxeon cells deliver more energy (kWh) per Rated Watt because of the unique design, especially in hot or low-light conditions.</a:t>
            </a:r>
          </a:p>
        </p:txBody>
      </p:sp>
      <p:sp>
        <p:nvSpPr>
          <p:cNvPr id="42" name="Rounded Rectangle 41"/>
          <p:cNvSpPr/>
          <p:nvPr/>
        </p:nvSpPr>
        <p:spPr>
          <a:xfrm>
            <a:off x="5246956" y="2845872"/>
            <a:ext cx="3554144" cy="1021278"/>
          </a:xfrm>
          <a:prstGeom prst="roundRect">
            <a:avLst/>
          </a:prstGeom>
          <a:solidFill>
            <a:srgbClr val="FDB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a:solidFill>
                  <a:schemeClr val="tx1"/>
                </a:solidFill>
                <a:latin typeface="Arial"/>
                <a:cs typeface="Arial"/>
              </a:rPr>
              <a:t>Many sunny days are hotter, especially on the roof. High temperatures decrease power</a:t>
            </a:r>
            <a:r>
              <a:rPr lang="en-US" dirty="0" smtClean="0">
                <a:solidFill>
                  <a:schemeClr val="tx1"/>
                </a:solidFill>
                <a:latin typeface="Arial"/>
                <a:cs typeface="Arial"/>
              </a:rPr>
              <a:t>.</a:t>
            </a:r>
            <a:endParaRPr lang="en-US" dirty="0">
              <a:solidFill>
                <a:schemeClr val="tx1"/>
              </a:solidFill>
              <a:latin typeface="Arial"/>
              <a:cs typeface="Arial"/>
            </a:endParaRPr>
          </a:p>
        </p:txBody>
      </p:sp>
      <p:cxnSp>
        <p:nvCxnSpPr>
          <p:cNvPr id="44" name="Elbow Connector 43"/>
          <p:cNvCxnSpPr>
            <a:endCxn id="42" idx="0"/>
          </p:cNvCxnSpPr>
          <p:nvPr/>
        </p:nvCxnSpPr>
        <p:spPr>
          <a:xfrm rot="5400000">
            <a:off x="6323014" y="1977505"/>
            <a:ext cx="1569382" cy="167353"/>
          </a:xfrm>
          <a:prstGeom prst="bentConnector3">
            <a:avLst/>
          </a:prstGeom>
          <a:ln>
            <a:solidFill>
              <a:srgbClr val="FDB924"/>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6642903" y="1276491"/>
            <a:ext cx="548473" cy="0"/>
          </a:xfrm>
          <a:prstGeom prst="line">
            <a:avLst/>
          </a:prstGeom>
          <a:ln>
            <a:solidFill>
              <a:srgbClr val="FDB92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193592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Maxeon Cell Design </a:t>
            </a:r>
            <a:r>
              <a:rPr lang="en-US" dirty="0" smtClean="0"/>
              <a:t>Delivers More </a:t>
            </a:r>
            <a:r>
              <a:rPr lang="en-US" dirty="0"/>
              <a:t>Energy Per Rated Watt</a:t>
            </a:r>
          </a:p>
        </p:txBody>
      </p:sp>
      <p:sp>
        <p:nvSpPr>
          <p:cNvPr id="41" name="Text Placeholder 3"/>
          <p:cNvSpPr>
            <a:spLocks noGrp="1"/>
          </p:cNvSpPr>
          <p:nvPr>
            <p:ph type="body" idx="11"/>
          </p:nvPr>
        </p:nvSpPr>
        <p:spPr>
          <a:xfrm>
            <a:off x="-138745" y="5511959"/>
            <a:ext cx="7558720" cy="811212"/>
          </a:xfrm>
        </p:spPr>
        <p:txBody>
          <a:bodyPr>
            <a:noAutofit/>
          </a:bodyPr>
          <a:lstStyle/>
          <a:p>
            <a:pPr marL="0" indent="0">
              <a:buNone/>
            </a:pPr>
            <a:r>
              <a:rPr lang="en-US" sz="2000" b="1" dirty="0">
                <a:solidFill>
                  <a:srgbClr val="000000"/>
                </a:solidFill>
                <a:cs typeface="Arial"/>
              </a:rPr>
              <a:t>SunPower E-Series Panels deliver 7-9%</a:t>
            </a:r>
            <a:r>
              <a:rPr lang="en-US" sz="2000" b="1" baseline="30000" dirty="0">
                <a:solidFill>
                  <a:srgbClr val="000000"/>
                </a:solidFill>
                <a:cs typeface="Arial"/>
              </a:rPr>
              <a:t>1</a:t>
            </a:r>
            <a:r>
              <a:rPr lang="en-US" sz="2000" b="1" dirty="0">
                <a:solidFill>
                  <a:srgbClr val="000000"/>
                </a:solidFill>
                <a:cs typeface="Arial"/>
              </a:rPr>
              <a:t>, and </a:t>
            </a:r>
            <a:r>
              <a:rPr lang="en-US" sz="2000" b="1" dirty="0" smtClean="0">
                <a:solidFill>
                  <a:srgbClr val="000000"/>
                </a:solidFill>
                <a:cs typeface="Arial"/>
              </a:rPr>
              <a:t/>
            </a:r>
            <a:br>
              <a:rPr lang="en-US" sz="2000" b="1" dirty="0" smtClean="0">
                <a:solidFill>
                  <a:srgbClr val="000000"/>
                </a:solidFill>
                <a:cs typeface="Arial"/>
              </a:rPr>
            </a:br>
            <a:r>
              <a:rPr lang="en-US" sz="2000" b="1" dirty="0" smtClean="0">
                <a:solidFill>
                  <a:srgbClr val="000000"/>
                </a:solidFill>
                <a:cs typeface="Arial"/>
              </a:rPr>
              <a:t>X-Series </a:t>
            </a:r>
            <a:r>
              <a:rPr lang="en-US" sz="2000" b="1" dirty="0">
                <a:solidFill>
                  <a:srgbClr val="000000"/>
                </a:solidFill>
                <a:cs typeface="Arial"/>
              </a:rPr>
              <a:t>8-10%</a:t>
            </a:r>
            <a:r>
              <a:rPr lang="en-US" sz="2000" b="1" baseline="30000" dirty="0">
                <a:solidFill>
                  <a:srgbClr val="000000"/>
                </a:solidFill>
                <a:cs typeface="Arial"/>
              </a:rPr>
              <a:t>2</a:t>
            </a:r>
            <a:r>
              <a:rPr lang="en-US" sz="2000" b="1" dirty="0">
                <a:solidFill>
                  <a:srgbClr val="000000"/>
                </a:solidFill>
                <a:cs typeface="Arial"/>
              </a:rPr>
              <a:t>, more energy per rated watt. </a:t>
            </a:r>
          </a:p>
        </p:txBody>
      </p:sp>
      <p:pic>
        <p:nvPicPr>
          <p:cNvPr id="7"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a:stretch/>
        </p:blipFill>
        <p:spPr bwMode="auto">
          <a:xfrm>
            <a:off x="7567678" y="1996195"/>
            <a:ext cx="2879617" cy="18852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descr="e-series and x-series stack bar energy chart v2.bmp"/>
          <p:cNvPicPr>
            <a:picLocks noChangeAspect="1"/>
          </p:cNvPicPr>
          <p:nvPr/>
        </p:nvPicPr>
        <p:blipFill rotWithShape="1">
          <a:blip r:embed="rId4" cstate="print"/>
          <a:srcRect r="7751"/>
          <a:stretch/>
        </p:blipFill>
        <p:spPr>
          <a:xfrm>
            <a:off x="1825285" y="1795849"/>
            <a:ext cx="3271624" cy="3451573"/>
          </a:xfrm>
          <a:prstGeom prst="rect">
            <a:avLst/>
          </a:prstGeom>
        </p:spPr>
      </p:pic>
      <p:sp>
        <p:nvSpPr>
          <p:cNvPr id="9" name="TextBox 8"/>
          <p:cNvSpPr txBox="1"/>
          <p:nvPr/>
        </p:nvSpPr>
        <p:spPr>
          <a:xfrm>
            <a:off x="1810718" y="1345435"/>
            <a:ext cx="3680270" cy="1077218"/>
          </a:xfrm>
          <a:prstGeom prst="rect">
            <a:avLst/>
          </a:prstGeom>
          <a:noFill/>
        </p:spPr>
        <p:txBody>
          <a:bodyPr wrap="square" rtlCol="0">
            <a:spAutoFit/>
          </a:bodyPr>
          <a:lstStyle/>
          <a:p>
            <a:pPr algn="ctr"/>
            <a:r>
              <a:rPr lang="en-US" sz="1600" b="1" dirty="0" smtClean="0"/>
              <a:t>Typical Energy per Rated Watt Increase </a:t>
            </a:r>
          </a:p>
          <a:p>
            <a:pPr algn="ctr"/>
            <a:r>
              <a:rPr lang="en-US" sz="1600" b="1" dirty="0" smtClean="0"/>
              <a:t>Compared with Conventional Panels</a:t>
            </a:r>
            <a:endParaRPr lang="en-US" sz="1600" b="1" dirty="0"/>
          </a:p>
        </p:txBody>
      </p:sp>
      <p:pic>
        <p:nvPicPr>
          <p:cNvPr id="10" name="Picture 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165676" y="1882585"/>
            <a:ext cx="3027503" cy="32904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 Box 5"/>
          <p:cNvSpPr txBox="1">
            <a:spLocks noChangeArrowheads="1"/>
          </p:cNvSpPr>
          <p:nvPr/>
        </p:nvSpPr>
        <p:spPr bwMode="auto">
          <a:xfrm>
            <a:off x="2874618" y="2350038"/>
            <a:ext cx="737497" cy="246217"/>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1000" b="1" dirty="0" smtClean="0">
                <a:cs typeface="Arial"/>
              </a:rPr>
              <a:t>E-Series</a:t>
            </a:r>
            <a:endParaRPr lang="en-US" sz="1000" b="1" dirty="0">
              <a:cs typeface="Arial"/>
            </a:endParaRPr>
          </a:p>
        </p:txBody>
      </p:sp>
      <p:sp>
        <p:nvSpPr>
          <p:cNvPr id="12" name="Text Box 5"/>
          <p:cNvSpPr txBox="1">
            <a:spLocks noChangeArrowheads="1"/>
          </p:cNvSpPr>
          <p:nvPr/>
        </p:nvSpPr>
        <p:spPr bwMode="auto">
          <a:xfrm>
            <a:off x="3836071" y="1930897"/>
            <a:ext cx="737497" cy="246217"/>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1000" b="1" dirty="0" smtClean="0">
                <a:cs typeface="Arial"/>
              </a:rPr>
              <a:t>X-Series</a:t>
            </a:r>
            <a:endParaRPr lang="en-US" sz="1000" b="1" dirty="0">
              <a:cs typeface="Arial"/>
            </a:endParaRPr>
          </a:p>
        </p:txBody>
      </p:sp>
      <p:sp>
        <p:nvSpPr>
          <p:cNvPr id="13" name="Text Box 5"/>
          <p:cNvSpPr txBox="1">
            <a:spLocks noChangeArrowheads="1"/>
          </p:cNvSpPr>
          <p:nvPr/>
        </p:nvSpPr>
        <p:spPr bwMode="auto">
          <a:xfrm>
            <a:off x="3057527" y="4384689"/>
            <a:ext cx="1271290" cy="369328"/>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900" dirty="0" smtClean="0">
                <a:cs typeface="Arial"/>
              </a:rPr>
              <a:t>High-Performance Anti-Reflective Glass</a:t>
            </a:r>
            <a:endParaRPr lang="en-US" sz="900" dirty="0">
              <a:cs typeface="Arial"/>
            </a:endParaRPr>
          </a:p>
        </p:txBody>
      </p:sp>
      <p:sp>
        <p:nvSpPr>
          <p:cNvPr id="14" name="Text Box 5"/>
          <p:cNvSpPr txBox="1">
            <a:spLocks noChangeArrowheads="1"/>
          </p:cNvSpPr>
          <p:nvPr/>
        </p:nvSpPr>
        <p:spPr bwMode="auto">
          <a:xfrm>
            <a:off x="3062832" y="3341796"/>
            <a:ext cx="1271291" cy="369328"/>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900" dirty="0" smtClean="0">
                <a:cs typeface="Arial"/>
              </a:rPr>
              <a:t>No Light-Induced Degradation</a:t>
            </a:r>
            <a:endParaRPr lang="en-US" sz="900" dirty="0">
              <a:cs typeface="Arial"/>
            </a:endParaRPr>
          </a:p>
        </p:txBody>
      </p:sp>
      <p:sp>
        <p:nvSpPr>
          <p:cNvPr id="15" name="Text Box 5"/>
          <p:cNvSpPr txBox="1">
            <a:spLocks noChangeArrowheads="1"/>
          </p:cNvSpPr>
          <p:nvPr/>
        </p:nvSpPr>
        <p:spPr bwMode="auto">
          <a:xfrm>
            <a:off x="3065112" y="2652409"/>
            <a:ext cx="1227357" cy="369328"/>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900" dirty="0" smtClean="0">
                <a:cs typeface="Arial"/>
              </a:rPr>
              <a:t>Maintains High </a:t>
            </a:r>
            <a:r>
              <a:rPr lang="en-US" sz="900" dirty="0">
                <a:cs typeface="Arial"/>
              </a:rPr>
              <a:t>P</a:t>
            </a:r>
            <a:r>
              <a:rPr lang="en-US" sz="900" dirty="0" smtClean="0">
                <a:cs typeface="Arial"/>
              </a:rPr>
              <a:t>ower at High Temps</a:t>
            </a:r>
            <a:endParaRPr lang="en-US" sz="900" dirty="0">
              <a:cs typeface="Arial"/>
            </a:endParaRPr>
          </a:p>
        </p:txBody>
      </p:sp>
      <p:sp>
        <p:nvSpPr>
          <p:cNvPr id="16" name="Text Box 5"/>
          <p:cNvSpPr txBox="1">
            <a:spLocks noChangeArrowheads="1"/>
          </p:cNvSpPr>
          <p:nvPr/>
        </p:nvSpPr>
        <p:spPr bwMode="auto">
          <a:xfrm>
            <a:off x="3057527" y="3824924"/>
            <a:ext cx="1271291" cy="369328"/>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900" dirty="0" smtClean="0">
                <a:cs typeface="Arial"/>
              </a:rPr>
              <a:t>Better Low-Light and Spectral Response</a:t>
            </a:r>
            <a:endParaRPr lang="en-US" sz="900" dirty="0">
              <a:cs typeface="Arial"/>
            </a:endParaRPr>
          </a:p>
        </p:txBody>
      </p:sp>
      <p:sp>
        <p:nvSpPr>
          <p:cNvPr id="17" name="Text Box 5"/>
          <p:cNvSpPr txBox="1">
            <a:spLocks noChangeArrowheads="1"/>
          </p:cNvSpPr>
          <p:nvPr/>
        </p:nvSpPr>
        <p:spPr bwMode="auto">
          <a:xfrm>
            <a:off x="3045102" y="3043260"/>
            <a:ext cx="1271291" cy="230828"/>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900" dirty="0" smtClean="0">
                <a:cs typeface="Arial"/>
              </a:rPr>
              <a:t>Higher Average Watts</a:t>
            </a:r>
            <a:endParaRPr lang="en-US" sz="900" dirty="0">
              <a:cs typeface="Arial"/>
            </a:endParaRPr>
          </a:p>
        </p:txBody>
      </p:sp>
      <p:sp>
        <p:nvSpPr>
          <p:cNvPr id="18" name="Rectangle 17"/>
          <p:cNvSpPr/>
          <p:nvPr/>
        </p:nvSpPr>
        <p:spPr>
          <a:xfrm>
            <a:off x="7567678" y="3881494"/>
            <a:ext cx="2879617" cy="56849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cs typeface="Arial"/>
              </a:rPr>
              <a:t>Maxeon Cell Technology</a:t>
            </a:r>
            <a:endParaRPr lang="en-US" dirty="0">
              <a:latin typeface="Arial"/>
              <a:cs typeface="Arial"/>
            </a:endParaRPr>
          </a:p>
        </p:txBody>
      </p:sp>
      <p:sp>
        <p:nvSpPr>
          <p:cNvPr id="19" name="Text Box 15"/>
          <p:cNvSpPr txBox="1">
            <a:spLocks noChangeArrowheads="1"/>
          </p:cNvSpPr>
          <p:nvPr/>
        </p:nvSpPr>
        <p:spPr bwMode="auto">
          <a:xfrm>
            <a:off x="9559636" y="5724525"/>
            <a:ext cx="2629189" cy="740663"/>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cs typeface="Arial" panose="020B0604020202020204" pitchFamily="34" charset="0"/>
              </a:rPr>
              <a:t>1</a:t>
            </a:r>
            <a:r>
              <a:rPr lang="en-US" baseline="0" dirty="0">
                <a:cs typeface="Arial" panose="020B0604020202020204" pitchFamily="34" charset="0"/>
              </a:rPr>
              <a:t>  BEW/DNV Engineering "SunPower Yield Report,“ Jan 2013.  Compared to Conventional Panels.</a:t>
            </a:r>
          </a:p>
          <a:p>
            <a:r>
              <a:rPr lang="en-US" dirty="0">
                <a:cs typeface="Arial" panose="020B0604020202020204" pitchFamily="34" charset="0"/>
              </a:rPr>
              <a:t>2</a:t>
            </a:r>
            <a:r>
              <a:rPr lang="en-US" baseline="0" dirty="0">
                <a:cs typeface="Arial" panose="020B0604020202020204" pitchFamily="34" charset="0"/>
              </a:rPr>
              <a:t> Like E-Series but with a lower temperature coefficient. CFV Solar Test Lab Report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a:t>
            </a:r>
            <a:r>
              <a:rPr lang="en-US" baseline="0" dirty="0">
                <a:cs typeface="Arial" panose="020B0604020202020204" pitchFamily="34" charset="0"/>
              </a:rPr>
              <a:t>12063, Jan 2013.</a:t>
            </a:r>
          </a:p>
        </p:txBody>
      </p:sp>
    </p:spTree>
    <p:extLst>
      <p:ext uri="{BB962C8B-B14F-4D97-AF65-F5344CB8AC3E}">
        <p14:creationId xmlns="" xmlns:p14="http://schemas.microsoft.com/office/powerpoint/2010/main" val="17497408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SunPower Panels Stay Cooler</a:t>
            </a:r>
          </a:p>
        </p:txBody>
      </p:sp>
      <p:sp>
        <p:nvSpPr>
          <p:cNvPr id="36" name="Rectangle 9"/>
          <p:cNvSpPr txBox="1">
            <a:spLocks noChangeArrowheads="1"/>
          </p:cNvSpPr>
          <p:nvPr/>
        </p:nvSpPr>
        <p:spPr>
          <a:xfrm>
            <a:off x="880324" y="1117264"/>
            <a:ext cx="10293643" cy="1211576"/>
          </a:xfrm>
          <a:prstGeom prst="rect">
            <a:avLst/>
          </a:prstGeom>
          <a:noFill/>
        </p:spPr>
        <p:txBody>
          <a:bodyPr lIns="0" rIns="0"/>
          <a:lstStyle/>
          <a:p>
            <a:pPr marL="228600" indent="-228600" defTabSz="820738">
              <a:spcAft>
                <a:spcPts val="1000"/>
              </a:spcAft>
              <a:buFont typeface="Arial"/>
              <a:buChar char="•"/>
            </a:pPr>
            <a:r>
              <a:rPr lang="en-US" sz="1600" dirty="0">
                <a:solidFill>
                  <a:prstClr val="black"/>
                </a:solidFill>
                <a:cs typeface="Arial"/>
              </a:rPr>
              <a:t>Because of the additional efficiency, more of the sun’s energy is converted to electricity</a:t>
            </a:r>
          </a:p>
          <a:p>
            <a:pPr marL="228600" indent="-228600" defTabSz="820738">
              <a:spcAft>
                <a:spcPts val="1000"/>
              </a:spcAft>
              <a:buFont typeface="Arial"/>
              <a:buChar char="•"/>
            </a:pPr>
            <a:r>
              <a:rPr lang="en-US" sz="1600" dirty="0">
                <a:solidFill>
                  <a:prstClr val="black"/>
                </a:solidFill>
                <a:cs typeface="Arial"/>
              </a:rPr>
              <a:t>So less energy needs to be transferred to the air as heat and the panel stays cooler: typically 2-3°C (4-6°F) cooler on the roof</a:t>
            </a:r>
          </a:p>
        </p:txBody>
      </p:sp>
      <p:sp>
        <p:nvSpPr>
          <p:cNvPr id="7" name="Rectangle 6"/>
          <p:cNvSpPr/>
          <p:nvPr/>
        </p:nvSpPr>
        <p:spPr>
          <a:xfrm>
            <a:off x="5845163" y="2667743"/>
            <a:ext cx="3548109" cy="27958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8" name="Rectangle 7"/>
          <p:cNvSpPr/>
          <p:nvPr/>
        </p:nvSpPr>
        <p:spPr>
          <a:xfrm>
            <a:off x="1899367" y="2667743"/>
            <a:ext cx="3548109" cy="27958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grpSp>
        <p:nvGrpSpPr>
          <p:cNvPr id="9" name="Group 8"/>
          <p:cNvGrpSpPr/>
          <p:nvPr/>
        </p:nvGrpSpPr>
        <p:grpSpPr>
          <a:xfrm>
            <a:off x="6053268" y="4015219"/>
            <a:ext cx="986501" cy="407835"/>
            <a:chOff x="4512416" y="3864684"/>
            <a:chExt cx="986501" cy="407835"/>
          </a:xfrm>
        </p:grpSpPr>
        <p:grpSp>
          <p:nvGrpSpPr>
            <p:cNvPr id="10" name="Group 9"/>
            <p:cNvGrpSpPr/>
            <p:nvPr/>
          </p:nvGrpSpPr>
          <p:grpSpPr>
            <a:xfrm>
              <a:off x="4512416" y="3864684"/>
              <a:ext cx="862441" cy="389595"/>
              <a:chOff x="4512416" y="3864684"/>
              <a:chExt cx="862441" cy="389595"/>
            </a:xfrm>
          </p:grpSpPr>
          <p:sp>
            <p:nvSpPr>
              <p:cNvPr id="12" name="Freeform 11"/>
              <p:cNvSpPr/>
              <p:nvPr/>
            </p:nvSpPr>
            <p:spPr>
              <a:xfrm rot="14569364">
                <a:off x="4896682" y="3776104"/>
                <a:ext cx="363085" cy="593265"/>
              </a:xfrm>
              <a:custGeom>
                <a:avLst/>
                <a:gdLst>
                  <a:gd name="connsiteX0" fmla="*/ 294198 w 294198"/>
                  <a:gd name="connsiteY0" fmla="*/ 389614 h 389614"/>
                  <a:gd name="connsiteX1" fmla="*/ 238539 w 294198"/>
                  <a:gd name="connsiteY1" fmla="*/ 190831 h 389614"/>
                  <a:gd name="connsiteX2" fmla="*/ 111318 w 294198"/>
                  <a:gd name="connsiteY2" fmla="*/ 214685 h 389614"/>
                  <a:gd name="connsiteX3" fmla="*/ 0 w 294198"/>
                  <a:gd name="connsiteY3" fmla="*/ 0 h 389614"/>
                </a:gdLst>
                <a:ahLst/>
                <a:cxnLst>
                  <a:cxn ang="0">
                    <a:pos x="connsiteX0" y="connsiteY0"/>
                  </a:cxn>
                  <a:cxn ang="0">
                    <a:pos x="connsiteX1" y="connsiteY1"/>
                  </a:cxn>
                  <a:cxn ang="0">
                    <a:pos x="connsiteX2" y="connsiteY2"/>
                  </a:cxn>
                  <a:cxn ang="0">
                    <a:pos x="connsiteX3" y="connsiteY3"/>
                  </a:cxn>
                </a:cxnLst>
                <a:rect l="l" t="t" r="r" b="b"/>
                <a:pathLst>
                  <a:path w="294198" h="389614">
                    <a:moveTo>
                      <a:pt x="294198" y="389614"/>
                    </a:moveTo>
                    <a:cubicBezTo>
                      <a:pt x="281608" y="304800"/>
                      <a:pt x="269019" y="219986"/>
                      <a:pt x="238539" y="190831"/>
                    </a:cubicBezTo>
                    <a:cubicBezTo>
                      <a:pt x="208059" y="161676"/>
                      <a:pt x="151075" y="246490"/>
                      <a:pt x="111318" y="214685"/>
                    </a:cubicBezTo>
                    <a:cubicBezTo>
                      <a:pt x="71561" y="182880"/>
                      <a:pt x="35780" y="91440"/>
                      <a:pt x="0" y="0"/>
                    </a:cubicBezTo>
                  </a:path>
                </a:pathLst>
              </a:custGeom>
              <a:noFill/>
              <a:ln w="19050">
                <a:solidFill>
                  <a:schemeClr val="bg1">
                    <a:lumMod val="50000"/>
                  </a:schemeClr>
                </a:solidFill>
                <a:prstDash val="sysDash"/>
                <a:headEnd type="none" w="med" len="med"/>
                <a:tailEnd type="arrow"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4569364">
                <a:off x="4761342" y="3756214"/>
                <a:ext cx="363085" cy="593265"/>
              </a:xfrm>
              <a:custGeom>
                <a:avLst/>
                <a:gdLst>
                  <a:gd name="connsiteX0" fmla="*/ 294198 w 294198"/>
                  <a:gd name="connsiteY0" fmla="*/ 389614 h 389614"/>
                  <a:gd name="connsiteX1" fmla="*/ 238539 w 294198"/>
                  <a:gd name="connsiteY1" fmla="*/ 190831 h 389614"/>
                  <a:gd name="connsiteX2" fmla="*/ 111318 w 294198"/>
                  <a:gd name="connsiteY2" fmla="*/ 214685 h 389614"/>
                  <a:gd name="connsiteX3" fmla="*/ 0 w 294198"/>
                  <a:gd name="connsiteY3" fmla="*/ 0 h 389614"/>
                </a:gdLst>
                <a:ahLst/>
                <a:cxnLst>
                  <a:cxn ang="0">
                    <a:pos x="connsiteX0" y="connsiteY0"/>
                  </a:cxn>
                  <a:cxn ang="0">
                    <a:pos x="connsiteX1" y="connsiteY1"/>
                  </a:cxn>
                  <a:cxn ang="0">
                    <a:pos x="connsiteX2" y="connsiteY2"/>
                  </a:cxn>
                  <a:cxn ang="0">
                    <a:pos x="connsiteX3" y="connsiteY3"/>
                  </a:cxn>
                </a:cxnLst>
                <a:rect l="l" t="t" r="r" b="b"/>
                <a:pathLst>
                  <a:path w="294198" h="389614">
                    <a:moveTo>
                      <a:pt x="294198" y="389614"/>
                    </a:moveTo>
                    <a:cubicBezTo>
                      <a:pt x="281608" y="304800"/>
                      <a:pt x="269019" y="219986"/>
                      <a:pt x="238539" y="190831"/>
                    </a:cubicBezTo>
                    <a:cubicBezTo>
                      <a:pt x="208059" y="161676"/>
                      <a:pt x="151075" y="246490"/>
                      <a:pt x="111318" y="214685"/>
                    </a:cubicBezTo>
                    <a:cubicBezTo>
                      <a:pt x="71561" y="182880"/>
                      <a:pt x="35780" y="91440"/>
                      <a:pt x="0" y="0"/>
                    </a:cubicBezTo>
                  </a:path>
                </a:pathLst>
              </a:custGeom>
              <a:noFill/>
              <a:ln w="19050">
                <a:solidFill>
                  <a:schemeClr val="bg1">
                    <a:lumMod val="50000"/>
                  </a:schemeClr>
                </a:solidFill>
                <a:prstDash val="sysDash"/>
                <a:headEnd type="none" w="med" len="med"/>
                <a:tailEnd type="arrow"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Freeform 13"/>
              <p:cNvSpPr/>
              <p:nvPr/>
            </p:nvSpPr>
            <p:spPr>
              <a:xfrm rot="14569364">
                <a:off x="4627506" y="3749594"/>
                <a:ext cx="363085" cy="593265"/>
              </a:xfrm>
              <a:custGeom>
                <a:avLst/>
                <a:gdLst>
                  <a:gd name="connsiteX0" fmla="*/ 294198 w 294198"/>
                  <a:gd name="connsiteY0" fmla="*/ 389614 h 389614"/>
                  <a:gd name="connsiteX1" fmla="*/ 238539 w 294198"/>
                  <a:gd name="connsiteY1" fmla="*/ 190831 h 389614"/>
                  <a:gd name="connsiteX2" fmla="*/ 111318 w 294198"/>
                  <a:gd name="connsiteY2" fmla="*/ 214685 h 389614"/>
                  <a:gd name="connsiteX3" fmla="*/ 0 w 294198"/>
                  <a:gd name="connsiteY3" fmla="*/ 0 h 389614"/>
                </a:gdLst>
                <a:ahLst/>
                <a:cxnLst>
                  <a:cxn ang="0">
                    <a:pos x="connsiteX0" y="connsiteY0"/>
                  </a:cxn>
                  <a:cxn ang="0">
                    <a:pos x="connsiteX1" y="connsiteY1"/>
                  </a:cxn>
                  <a:cxn ang="0">
                    <a:pos x="connsiteX2" y="connsiteY2"/>
                  </a:cxn>
                  <a:cxn ang="0">
                    <a:pos x="connsiteX3" y="connsiteY3"/>
                  </a:cxn>
                </a:cxnLst>
                <a:rect l="l" t="t" r="r" b="b"/>
                <a:pathLst>
                  <a:path w="294198" h="389614">
                    <a:moveTo>
                      <a:pt x="294198" y="389614"/>
                    </a:moveTo>
                    <a:cubicBezTo>
                      <a:pt x="281608" y="304800"/>
                      <a:pt x="269019" y="219986"/>
                      <a:pt x="238539" y="190831"/>
                    </a:cubicBezTo>
                    <a:cubicBezTo>
                      <a:pt x="208059" y="161676"/>
                      <a:pt x="151075" y="246490"/>
                      <a:pt x="111318" y="214685"/>
                    </a:cubicBezTo>
                    <a:cubicBezTo>
                      <a:pt x="71561" y="182880"/>
                      <a:pt x="35780" y="91440"/>
                      <a:pt x="0" y="0"/>
                    </a:cubicBezTo>
                  </a:path>
                </a:pathLst>
              </a:custGeom>
              <a:noFill/>
              <a:ln w="19050">
                <a:solidFill>
                  <a:schemeClr val="bg1">
                    <a:lumMod val="50000"/>
                  </a:schemeClr>
                </a:solidFill>
                <a:prstDash val="sysDash"/>
                <a:headEnd type="none" w="med" len="med"/>
                <a:tailEnd type="arrow"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1" name="Freeform 10"/>
            <p:cNvSpPr/>
            <p:nvPr/>
          </p:nvSpPr>
          <p:spPr>
            <a:xfrm rot="14569364">
              <a:off x="5020742" y="3794344"/>
              <a:ext cx="363085" cy="593265"/>
            </a:xfrm>
            <a:custGeom>
              <a:avLst/>
              <a:gdLst>
                <a:gd name="connsiteX0" fmla="*/ 294198 w 294198"/>
                <a:gd name="connsiteY0" fmla="*/ 389614 h 389614"/>
                <a:gd name="connsiteX1" fmla="*/ 238539 w 294198"/>
                <a:gd name="connsiteY1" fmla="*/ 190831 h 389614"/>
                <a:gd name="connsiteX2" fmla="*/ 111318 w 294198"/>
                <a:gd name="connsiteY2" fmla="*/ 214685 h 389614"/>
                <a:gd name="connsiteX3" fmla="*/ 0 w 294198"/>
                <a:gd name="connsiteY3" fmla="*/ 0 h 389614"/>
              </a:gdLst>
              <a:ahLst/>
              <a:cxnLst>
                <a:cxn ang="0">
                  <a:pos x="connsiteX0" y="connsiteY0"/>
                </a:cxn>
                <a:cxn ang="0">
                  <a:pos x="connsiteX1" y="connsiteY1"/>
                </a:cxn>
                <a:cxn ang="0">
                  <a:pos x="connsiteX2" y="connsiteY2"/>
                </a:cxn>
                <a:cxn ang="0">
                  <a:pos x="connsiteX3" y="connsiteY3"/>
                </a:cxn>
              </a:cxnLst>
              <a:rect l="l" t="t" r="r" b="b"/>
              <a:pathLst>
                <a:path w="294198" h="389614">
                  <a:moveTo>
                    <a:pt x="294198" y="389614"/>
                  </a:moveTo>
                  <a:cubicBezTo>
                    <a:pt x="281608" y="304800"/>
                    <a:pt x="269019" y="219986"/>
                    <a:pt x="238539" y="190831"/>
                  </a:cubicBezTo>
                  <a:cubicBezTo>
                    <a:pt x="208059" y="161676"/>
                    <a:pt x="151075" y="246490"/>
                    <a:pt x="111318" y="214685"/>
                  </a:cubicBezTo>
                  <a:cubicBezTo>
                    <a:pt x="71561" y="182880"/>
                    <a:pt x="35780" y="91440"/>
                    <a:pt x="0" y="0"/>
                  </a:cubicBezTo>
                </a:path>
              </a:pathLst>
            </a:custGeom>
            <a:noFill/>
            <a:ln w="19050">
              <a:solidFill>
                <a:schemeClr val="bg1">
                  <a:lumMod val="50000"/>
                </a:schemeClr>
              </a:solidFill>
              <a:prstDash val="sysDash"/>
              <a:headEnd type="none" w="med" len="med"/>
              <a:tailEnd type="arrow"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5" name="Picture 14" descr="Conventional Panel.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19962" y="3302968"/>
            <a:ext cx="2497448" cy="1759483"/>
          </a:xfrm>
          <a:prstGeom prst="rect">
            <a:avLst/>
          </a:prstGeom>
        </p:spPr>
      </p:pic>
      <p:grpSp>
        <p:nvGrpSpPr>
          <p:cNvPr id="16" name="Group 15"/>
          <p:cNvGrpSpPr/>
          <p:nvPr/>
        </p:nvGrpSpPr>
        <p:grpSpPr>
          <a:xfrm rot="14569364">
            <a:off x="2174146" y="3731681"/>
            <a:ext cx="515485" cy="806611"/>
            <a:chOff x="580948" y="2890231"/>
            <a:chExt cx="515485" cy="806611"/>
          </a:xfrm>
        </p:grpSpPr>
        <p:sp>
          <p:nvSpPr>
            <p:cNvPr id="17" name="Freeform 16"/>
            <p:cNvSpPr/>
            <p:nvPr/>
          </p:nvSpPr>
          <p:spPr>
            <a:xfrm>
              <a:off x="580948" y="3103577"/>
              <a:ext cx="363085" cy="593265"/>
            </a:xfrm>
            <a:custGeom>
              <a:avLst/>
              <a:gdLst>
                <a:gd name="connsiteX0" fmla="*/ 294198 w 294198"/>
                <a:gd name="connsiteY0" fmla="*/ 389614 h 389614"/>
                <a:gd name="connsiteX1" fmla="*/ 238539 w 294198"/>
                <a:gd name="connsiteY1" fmla="*/ 190831 h 389614"/>
                <a:gd name="connsiteX2" fmla="*/ 111318 w 294198"/>
                <a:gd name="connsiteY2" fmla="*/ 214685 h 389614"/>
                <a:gd name="connsiteX3" fmla="*/ 0 w 294198"/>
                <a:gd name="connsiteY3" fmla="*/ 0 h 389614"/>
              </a:gdLst>
              <a:ahLst/>
              <a:cxnLst>
                <a:cxn ang="0">
                  <a:pos x="connsiteX0" y="connsiteY0"/>
                </a:cxn>
                <a:cxn ang="0">
                  <a:pos x="connsiteX1" y="connsiteY1"/>
                </a:cxn>
                <a:cxn ang="0">
                  <a:pos x="connsiteX2" y="connsiteY2"/>
                </a:cxn>
                <a:cxn ang="0">
                  <a:pos x="connsiteX3" y="connsiteY3"/>
                </a:cxn>
              </a:cxnLst>
              <a:rect l="l" t="t" r="r" b="b"/>
              <a:pathLst>
                <a:path w="294198" h="389614">
                  <a:moveTo>
                    <a:pt x="294198" y="389614"/>
                  </a:moveTo>
                  <a:cubicBezTo>
                    <a:pt x="281608" y="304800"/>
                    <a:pt x="269019" y="219986"/>
                    <a:pt x="238539" y="190831"/>
                  </a:cubicBezTo>
                  <a:cubicBezTo>
                    <a:pt x="208059" y="161676"/>
                    <a:pt x="151075" y="246490"/>
                    <a:pt x="111318" y="214685"/>
                  </a:cubicBezTo>
                  <a:cubicBezTo>
                    <a:pt x="71561" y="182880"/>
                    <a:pt x="35780" y="91440"/>
                    <a:pt x="0" y="0"/>
                  </a:cubicBezTo>
                </a:path>
              </a:pathLst>
            </a:custGeom>
            <a:noFill/>
            <a:ln w="19050">
              <a:solidFill>
                <a:schemeClr val="bg1">
                  <a:lumMod val="50000"/>
                </a:schemeClr>
              </a:solidFill>
              <a:prstDash val="sysDash"/>
              <a:headEnd type="none" w="med" len="med"/>
              <a:tailEnd type="arrow"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reeform 17"/>
            <p:cNvSpPr/>
            <p:nvPr/>
          </p:nvSpPr>
          <p:spPr>
            <a:xfrm>
              <a:off x="653838" y="3001545"/>
              <a:ext cx="363085" cy="593265"/>
            </a:xfrm>
            <a:custGeom>
              <a:avLst/>
              <a:gdLst>
                <a:gd name="connsiteX0" fmla="*/ 294198 w 294198"/>
                <a:gd name="connsiteY0" fmla="*/ 389614 h 389614"/>
                <a:gd name="connsiteX1" fmla="*/ 238539 w 294198"/>
                <a:gd name="connsiteY1" fmla="*/ 190831 h 389614"/>
                <a:gd name="connsiteX2" fmla="*/ 111318 w 294198"/>
                <a:gd name="connsiteY2" fmla="*/ 214685 h 389614"/>
                <a:gd name="connsiteX3" fmla="*/ 0 w 294198"/>
                <a:gd name="connsiteY3" fmla="*/ 0 h 389614"/>
              </a:gdLst>
              <a:ahLst/>
              <a:cxnLst>
                <a:cxn ang="0">
                  <a:pos x="connsiteX0" y="connsiteY0"/>
                </a:cxn>
                <a:cxn ang="0">
                  <a:pos x="connsiteX1" y="connsiteY1"/>
                </a:cxn>
                <a:cxn ang="0">
                  <a:pos x="connsiteX2" y="connsiteY2"/>
                </a:cxn>
                <a:cxn ang="0">
                  <a:pos x="connsiteX3" y="connsiteY3"/>
                </a:cxn>
              </a:cxnLst>
              <a:rect l="l" t="t" r="r" b="b"/>
              <a:pathLst>
                <a:path w="294198" h="389614">
                  <a:moveTo>
                    <a:pt x="294198" y="389614"/>
                  </a:moveTo>
                  <a:cubicBezTo>
                    <a:pt x="281608" y="304800"/>
                    <a:pt x="269019" y="219986"/>
                    <a:pt x="238539" y="190831"/>
                  </a:cubicBezTo>
                  <a:cubicBezTo>
                    <a:pt x="208059" y="161676"/>
                    <a:pt x="151075" y="246490"/>
                    <a:pt x="111318" y="214685"/>
                  </a:cubicBezTo>
                  <a:cubicBezTo>
                    <a:pt x="71561" y="182880"/>
                    <a:pt x="35780" y="91440"/>
                    <a:pt x="0" y="0"/>
                  </a:cubicBezTo>
                </a:path>
              </a:pathLst>
            </a:custGeom>
            <a:noFill/>
            <a:ln w="19050">
              <a:solidFill>
                <a:schemeClr val="bg1">
                  <a:lumMod val="50000"/>
                </a:schemeClr>
              </a:solidFill>
              <a:prstDash val="sysDash"/>
              <a:headEnd type="none" w="med" len="med"/>
              <a:tailEnd type="arrow"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Freeform 18"/>
            <p:cNvSpPr/>
            <p:nvPr/>
          </p:nvSpPr>
          <p:spPr>
            <a:xfrm>
              <a:off x="733348" y="2890231"/>
              <a:ext cx="363085" cy="593265"/>
            </a:xfrm>
            <a:custGeom>
              <a:avLst/>
              <a:gdLst>
                <a:gd name="connsiteX0" fmla="*/ 294198 w 294198"/>
                <a:gd name="connsiteY0" fmla="*/ 389614 h 389614"/>
                <a:gd name="connsiteX1" fmla="*/ 238539 w 294198"/>
                <a:gd name="connsiteY1" fmla="*/ 190831 h 389614"/>
                <a:gd name="connsiteX2" fmla="*/ 111318 w 294198"/>
                <a:gd name="connsiteY2" fmla="*/ 214685 h 389614"/>
                <a:gd name="connsiteX3" fmla="*/ 0 w 294198"/>
                <a:gd name="connsiteY3" fmla="*/ 0 h 389614"/>
              </a:gdLst>
              <a:ahLst/>
              <a:cxnLst>
                <a:cxn ang="0">
                  <a:pos x="connsiteX0" y="connsiteY0"/>
                </a:cxn>
                <a:cxn ang="0">
                  <a:pos x="connsiteX1" y="connsiteY1"/>
                </a:cxn>
                <a:cxn ang="0">
                  <a:pos x="connsiteX2" y="connsiteY2"/>
                </a:cxn>
                <a:cxn ang="0">
                  <a:pos x="connsiteX3" y="connsiteY3"/>
                </a:cxn>
              </a:cxnLst>
              <a:rect l="l" t="t" r="r" b="b"/>
              <a:pathLst>
                <a:path w="294198" h="389614">
                  <a:moveTo>
                    <a:pt x="294198" y="389614"/>
                  </a:moveTo>
                  <a:cubicBezTo>
                    <a:pt x="281608" y="304800"/>
                    <a:pt x="269019" y="219986"/>
                    <a:pt x="238539" y="190831"/>
                  </a:cubicBezTo>
                  <a:cubicBezTo>
                    <a:pt x="208059" y="161676"/>
                    <a:pt x="151075" y="246490"/>
                    <a:pt x="111318" y="214685"/>
                  </a:cubicBezTo>
                  <a:cubicBezTo>
                    <a:pt x="71561" y="182880"/>
                    <a:pt x="35780" y="91440"/>
                    <a:pt x="0" y="0"/>
                  </a:cubicBezTo>
                </a:path>
              </a:pathLst>
            </a:custGeom>
            <a:noFill/>
            <a:ln w="19050">
              <a:solidFill>
                <a:schemeClr val="bg1">
                  <a:lumMod val="50000"/>
                </a:schemeClr>
              </a:solidFill>
              <a:prstDash val="sysDash"/>
              <a:headEnd type="none" w="med" len="med"/>
              <a:tailEnd type="arrow"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0" name="Picture 19" descr="SunPower Panel.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93359" y="3323308"/>
            <a:ext cx="2490933" cy="1755230"/>
          </a:xfrm>
          <a:prstGeom prst="rect">
            <a:avLst/>
          </a:prstGeom>
        </p:spPr>
      </p:pic>
      <p:sp>
        <p:nvSpPr>
          <p:cNvPr id="22" name="TextBox 21"/>
          <p:cNvSpPr txBox="1"/>
          <p:nvPr/>
        </p:nvSpPr>
        <p:spPr>
          <a:xfrm>
            <a:off x="5845163" y="2298412"/>
            <a:ext cx="3548109" cy="387191"/>
          </a:xfrm>
          <a:prstGeom prst="round2SameRect">
            <a:avLst/>
          </a:prstGeom>
          <a:solidFill>
            <a:srgbClr val="7F7F7F"/>
          </a:solidFill>
        </p:spPr>
        <p:txBody>
          <a:bodyPr wrap="square" rtlCol="0">
            <a:spAutoFit/>
          </a:bodyPr>
          <a:lstStyle/>
          <a:p>
            <a:pPr algn="ctr"/>
            <a:r>
              <a:rPr lang="en-US" b="1" dirty="0" smtClean="0">
                <a:solidFill>
                  <a:srgbClr val="FFFFFF"/>
                </a:solidFill>
                <a:cs typeface="Arial"/>
              </a:rPr>
              <a:t>Conventional</a:t>
            </a:r>
            <a:endParaRPr lang="en-US" b="1" dirty="0">
              <a:solidFill>
                <a:srgbClr val="FFFFFF"/>
              </a:solidFill>
              <a:cs typeface="Arial"/>
            </a:endParaRPr>
          </a:p>
        </p:txBody>
      </p:sp>
      <p:sp>
        <p:nvSpPr>
          <p:cNvPr id="23" name="TextBox 22"/>
          <p:cNvSpPr txBox="1"/>
          <p:nvPr/>
        </p:nvSpPr>
        <p:spPr>
          <a:xfrm>
            <a:off x="1900693" y="2298412"/>
            <a:ext cx="3548109" cy="387191"/>
          </a:xfrm>
          <a:prstGeom prst="round2SameRect">
            <a:avLst/>
          </a:prstGeom>
          <a:solidFill>
            <a:srgbClr val="FDB924"/>
          </a:solidFill>
        </p:spPr>
        <p:txBody>
          <a:bodyPr wrap="square" rtlCol="0">
            <a:spAutoFit/>
          </a:bodyPr>
          <a:lstStyle/>
          <a:p>
            <a:pPr algn="ctr"/>
            <a:r>
              <a:rPr lang="en-US" b="1" dirty="0" smtClean="0">
                <a:solidFill>
                  <a:srgbClr val="000000"/>
                </a:solidFill>
                <a:cs typeface="Arial"/>
              </a:rPr>
              <a:t>SunPower</a:t>
            </a:r>
            <a:endParaRPr lang="en-US" b="1" dirty="0">
              <a:solidFill>
                <a:srgbClr val="000000"/>
              </a:solidFill>
              <a:cs typeface="Arial"/>
            </a:endParaRPr>
          </a:p>
        </p:txBody>
      </p:sp>
      <p:sp>
        <p:nvSpPr>
          <p:cNvPr id="24" name="Rectangle 23"/>
          <p:cNvSpPr/>
          <p:nvPr/>
        </p:nvSpPr>
        <p:spPr>
          <a:xfrm>
            <a:off x="1900692" y="5463636"/>
            <a:ext cx="3546991" cy="79229"/>
          </a:xfrm>
          <a:prstGeom prst="rect">
            <a:avLst/>
          </a:prstGeom>
          <a:solidFill>
            <a:srgbClr val="FFAE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5845164" y="5463636"/>
            <a:ext cx="3546991" cy="79229"/>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Chevron 4"/>
          <p:cNvSpPr/>
          <p:nvPr/>
        </p:nvSpPr>
        <p:spPr>
          <a:xfrm>
            <a:off x="2571463" y="2702564"/>
            <a:ext cx="2849250" cy="356964"/>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37338" rIns="18669" bIns="37338" numCol="1" spcCol="1270" anchor="ctr" anchorCtr="0">
            <a:noAutofit/>
          </a:bodyPr>
          <a:lstStyle/>
          <a:p>
            <a:pPr marL="182880" lvl="0" indent="-548640" algn="ctr" defTabSz="622300">
              <a:lnSpc>
                <a:spcPct val="90000"/>
              </a:lnSpc>
            </a:pPr>
            <a:r>
              <a:rPr lang="en-US" sz="1600" b="1" kern="1200" dirty="0" smtClean="0">
                <a:solidFill>
                  <a:schemeClr val="tx1"/>
                </a:solidFill>
                <a:cs typeface="Arial"/>
              </a:rPr>
              <a:t>Sun 1600W </a:t>
            </a:r>
            <a:r>
              <a:rPr lang="en-US" sz="1200" kern="1200" dirty="0" smtClean="0">
                <a:solidFill>
                  <a:schemeClr val="tx1"/>
                </a:solidFill>
                <a:cs typeface="Arial"/>
              </a:rPr>
              <a:t>(mid-day in summer)</a:t>
            </a:r>
            <a:endParaRPr lang="en-US" sz="1600" kern="1200" dirty="0" smtClean="0">
              <a:solidFill>
                <a:schemeClr val="tx1"/>
              </a:solidFill>
              <a:cs typeface="Arial"/>
            </a:endParaRPr>
          </a:p>
        </p:txBody>
      </p:sp>
      <p:grpSp>
        <p:nvGrpSpPr>
          <p:cNvPr id="27" name="Group 26"/>
          <p:cNvGrpSpPr/>
          <p:nvPr/>
        </p:nvGrpSpPr>
        <p:grpSpPr>
          <a:xfrm>
            <a:off x="3073578" y="3158700"/>
            <a:ext cx="432487" cy="862922"/>
            <a:chOff x="1393567" y="3633564"/>
            <a:chExt cx="533061" cy="862922"/>
          </a:xfrm>
          <a:solidFill>
            <a:srgbClr val="FDB924"/>
          </a:solidFill>
        </p:grpSpPr>
        <p:sp>
          <p:nvSpPr>
            <p:cNvPr id="28" name="Down Arrow 27"/>
            <p:cNvSpPr/>
            <p:nvPr/>
          </p:nvSpPr>
          <p:spPr>
            <a:xfrm>
              <a:off x="1393567" y="3633564"/>
              <a:ext cx="177687" cy="862922"/>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Down Arrow 28"/>
            <p:cNvSpPr/>
            <p:nvPr/>
          </p:nvSpPr>
          <p:spPr>
            <a:xfrm>
              <a:off x="1571254" y="3633564"/>
              <a:ext cx="177687" cy="862922"/>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Down Arrow 29"/>
            <p:cNvSpPr/>
            <p:nvPr/>
          </p:nvSpPr>
          <p:spPr>
            <a:xfrm>
              <a:off x="1748941" y="3633564"/>
              <a:ext cx="177687" cy="862922"/>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1" name="TextBox 30"/>
          <p:cNvSpPr txBox="1"/>
          <p:nvPr/>
        </p:nvSpPr>
        <p:spPr>
          <a:xfrm>
            <a:off x="4071776" y="3412960"/>
            <a:ext cx="1676400" cy="430887"/>
          </a:xfrm>
          <a:prstGeom prst="rect">
            <a:avLst/>
          </a:prstGeom>
          <a:noFill/>
        </p:spPr>
        <p:txBody>
          <a:bodyPr wrap="square" rtlCol="0">
            <a:spAutoFit/>
          </a:bodyPr>
          <a:lstStyle/>
          <a:p>
            <a:r>
              <a:rPr lang="en-US" sz="1100" dirty="0" smtClean="0">
                <a:cs typeface="Arial"/>
              </a:rPr>
              <a:t>1600W x 20.4% =</a:t>
            </a:r>
            <a:br>
              <a:rPr lang="en-US" sz="1100" dirty="0" smtClean="0">
                <a:cs typeface="Arial"/>
              </a:rPr>
            </a:br>
            <a:r>
              <a:rPr lang="en-US" sz="1100" dirty="0" smtClean="0">
                <a:cs typeface="Arial"/>
              </a:rPr>
              <a:t>330W electricity</a:t>
            </a:r>
            <a:endParaRPr lang="en-US" sz="1100" dirty="0">
              <a:cs typeface="Arial"/>
            </a:endParaRPr>
          </a:p>
        </p:txBody>
      </p:sp>
      <p:sp>
        <p:nvSpPr>
          <p:cNvPr id="32" name="TextBox 31"/>
          <p:cNvSpPr txBox="1"/>
          <p:nvPr/>
        </p:nvSpPr>
        <p:spPr>
          <a:xfrm>
            <a:off x="2580243" y="4820455"/>
            <a:ext cx="1015021" cy="600164"/>
          </a:xfrm>
          <a:prstGeom prst="rect">
            <a:avLst/>
          </a:prstGeom>
          <a:noFill/>
        </p:spPr>
        <p:txBody>
          <a:bodyPr wrap="none" rtlCol="0">
            <a:spAutoFit/>
          </a:bodyPr>
          <a:lstStyle/>
          <a:p>
            <a:r>
              <a:rPr lang="en-US" sz="1100" dirty="0" smtClean="0">
                <a:cs typeface="Arial"/>
              </a:rPr>
              <a:t>1600W </a:t>
            </a:r>
          </a:p>
          <a:p>
            <a:r>
              <a:rPr lang="en-US" sz="1100" u="sng" dirty="0" smtClean="0">
                <a:cs typeface="Arial"/>
              </a:rPr>
              <a:t>- 330W</a:t>
            </a:r>
            <a:r>
              <a:rPr lang="en-US" sz="1100" dirty="0" smtClean="0">
                <a:cs typeface="Arial"/>
              </a:rPr>
              <a:t>  </a:t>
            </a:r>
          </a:p>
          <a:p>
            <a:r>
              <a:rPr lang="en-US" sz="1100" b="1" dirty="0" smtClean="0">
                <a:cs typeface="Arial"/>
              </a:rPr>
              <a:t>1270W Heat</a:t>
            </a:r>
            <a:endParaRPr lang="en-US" sz="1100" b="1" dirty="0">
              <a:cs typeface="Arial"/>
            </a:endParaRPr>
          </a:p>
        </p:txBody>
      </p:sp>
      <p:sp>
        <p:nvSpPr>
          <p:cNvPr id="33" name="Chevron 4"/>
          <p:cNvSpPr/>
          <p:nvPr/>
        </p:nvSpPr>
        <p:spPr>
          <a:xfrm>
            <a:off x="6534084" y="2702564"/>
            <a:ext cx="1346168" cy="356964"/>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37338" rIns="18669" bIns="37338" numCol="1" spcCol="1270" anchor="ctr" anchorCtr="0">
            <a:noAutofit/>
          </a:bodyPr>
          <a:lstStyle/>
          <a:p>
            <a:pPr marL="182880" lvl="0" indent="-548640" algn="ctr" defTabSz="622300">
              <a:lnSpc>
                <a:spcPct val="90000"/>
              </a:lnSpc>
            </a:pPr>
            <a:r>
              <a:rPr lang="en-US" sz="1600" b="1" kern="1200" dirty="0" smtClean="0">
                <a:solidFill>
                  <a:srgbClr val="000000"/>
                </a:solidFill>
                <a:cs typeface="Arial"/>
              </a:rPr>
              <a:t>Sun 1600W</a:t>
            </a:r>
          </a:p>
        </p:txBody>
      </p:sp>
      <p:grpSp>
        <p:nvGrpSpPr>
          <p:cNvPr id="34" name="Group 33"/>
          <p:cNvGrpSpPr/>
          <p:nvPr/>
        </p:nvGrpSpPr>
        <p:grpSpPr>
          <a:xfrm>
            <a:off x="7036199" y="3158700"/>
            <a:ext cx="432487" cy="862922"/>
            <a:chOff x="1393567" y="3633564"/>
            <a:chExt cx="533061" cy="862922"/>
          </a:xfrm>
          <a:solidFill>
            <a:srgbClr val="FDB924"/>
          </a:solidFill>
        </p:grpSpPr>
        <p:sp>
          <p:nvSpPr>
            <p:cNvPr id="35" name="Down Arrow 34"/>
            <p:cNvSpPr/>
            <p:nvPr/>
          </p:nvSpPr>
          <p:spPr>
            <a:xfrm>
              <a:off x="1393567" y="3633564"/>
              <a:ext cx="177687" cy="862922"/>
            </a:xfrm>
            <a:prstGeom prst="down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Down Arrow 36"/>
            <p:cNvSpPr/>
            <p:nvPr/>
          </p:nvSpPr>
          <p:spPr>
            <a:xfrm>
              <a:off x="1571254" y="3633564"/>
              <a:ext cx="177687" cy="862922"/>
            </a:xfrm>
            <a:prstGeom prst="down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Down Arrow 37"/>
            <p:cNvSpPr/>
            <p:nvPr/>
          </p:nvSpPr>
          <p:spPr>
            <a:xfrm>
              <a:off x="1748941" y="3633564"/>
              <a:ext cx="177687" cy="862922"/>
            </a:xfrm>
            <a:prstGeom prst="down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9" name="TextBox 38"/>
          <p:cNvSpPr txBox="1"/>
          <p:nvPr/>
        </p:nvSpPr>
        <p:spPr>
          <a:xfrm>
            <a:off x="8090610" y="3415019"/>
            <a:ext cx="1676400" cy="430887"/>
          </a:xfrm>
          <a:prstGeom prst="rect">
            <a:avLst/>
          </a:prstGeom>
          <a:noFill/>
        </p:spPr>
        <p:txBody>
          <a:bodyPr wrap="square" rtlCol="0">
            <a:spAutoFit/>
          </a:bodyPr>
          <a:lstStyle/>
          <a:p>
            <a:r>
              <a:rPr lang="en-US" sz="1100" dirty="0" smtClean="0">
                <a:cs typeface="Arial"/>
              </a:rPr>
              <a:t>1600W x 15.3% =</a:t>
            </a:r>
            <a:br>
              <a:rPr lang="en-US" sz="1100" dirty="0" smtClean="0">
                <a:cs typeface="Arial"/>
              </a:rPr>
            </a:br>
            <a:r>
              <a:rPr lang="en-US" sz="1100" dirty="0" smtClean="0">
                <a:cs typeface="Arial"/>
              </a:rPr>
              <a:t>250W electricity</a:t>
            </a:r>
            <a:endParaRPr lang="en-US" sz="1100" dirty="0">
              <a:cs typeface="Arial"/>
            </a:endParaRPr>
          </a:p>
        </p:txBody>
      </p:sp>
      <p:sp>
        <p:nvSpPr>
          <p:cNvPr id="40" name="TextBox 39"/>
          <p:cNvSpPr txBox="1"/>
          <p:nvPr/>
        </p:nvSpPr>
        <p:spPr>
          <a:xfrm>
            <a:off x="6530950" y="4820455"/>
            <a:ext cx="1015021" cy="600164"/>
          </a:xfrm>
          <a:prstGeom prst="rect">
            <a:avLst/>
          </a:prstGeom>
          <a:noFill/>
        </p:spPr>
        <p:txBody>
          <a:bodyPr wrap="none" rtlCol="0">
            <a:spAutoFit/>
          </a:bodyPr>
          <a:lstStyle/>
          <a:p>
            <a:r>
              <a:rPr lang="en-US" sz="1100" dirty="0" smtClean="0">
                <a:cs typeface="Arial"/>
              </a:rPr>
              <a:t>1600W </a:t>
            </a:r>
          </a:p>
          <a:p>
            <a:r>
              <a:rPr lang="en-US" sz="1100" u="sng" dirty="0" smtClean="0">
                <a:cs typeface="Arial"/>
              </a:rPr>
              <a:t>- 250W</a:t>
            </a:r>
            <a:r>
              <a:rPr lang="en-US" sz="1100" dirty="0" smtClean="0">
                <a:cs typeface="Arial"/>
              </a:rPr>
              <a:t>  </a:t>
            </a:r>
          </a:p>
          <a:p>
            <a:r>
              <a:rPr lang="en-US" sz="1100" b="1" dirty="0" smtClean="0">
                <a:cs typeface="Arial"/>
              </a:rPr>
              <a:t>1350W Heat</a:t>
            </a:r>
            <a:endParaRPr lang="en-US" sz="1100" b="1" dirty="0">
              <a:cs typeface="Arial"/>
            </a:endParaRPr>
          </a:p>
        </p:txBody>
      </p:sp>
      <p:sp>
        <p:nvSpPr>
          <p:cNvPr id="42" name="TextBox 41"/>
          <p:cNvSpPr txBox="1"/>
          <p:nvPr/>
        </p:nvSpPr>
        <p:spPr>
          <a:xfrm>
            <a:off x="5800116" y="5542865"/>
            <a:ext cx="3638201" cy="830997"/>
          </a:xfrm>
          <a:prstGeom prst="rect">
            <a:avLst/>
          </a:prstGeom>
          <a:noFill/>
        </p:spPr>
        <p:txBody>
          <a:bodyPr wrap="square" rtlCol="0">
            <a:spAutoFit/>
          </a:bodyPr>
          <a:lstStyle/>
          <a:p>
            <a:pPr algn="ctr">
              <a:buClr>
                <a:srgbClr val="FFAE18"/>
              </a:buClr>
            </a:pPr>
            <a:r>
              <a:rPr lang="en-US" sz="1600" b="1" dirty="0" smtClean="0">
                <a:solidFill>
                  <a:srgbClr val="000000"/>
                </a:solidFill>
                <a:cs typeface="Arial"/>
              </a:rPr>
              <a:t>Conventional Panels run hotter because less of the sun’s energy is converted to electricity.</a:t>
            </a:r>
            <a:endParaRPr lang="en-US" sz="1200" dirty="0">
              <a:cs typeface="Arial"/>
            </a:endParaRPr>
          </a:p>
        </p:txBody>
      </p:sp>
      <p:grpSp>
        <p:nvGrpSpPr>
          <p:cNvPr id="43" name="Group 42"/>
          <p:cNvGrpSpPr/>
          <p:nvPr/>
        </p:nvGrpSpPr>
        <p:grpSpPr>
          <a:xfrm>
            <a:off x="2129751" y="2993060"/>
            <a:ext cx="515485" cy="806611"/>
            <a:chOff x="580948" y="2890231"/>
            <a:chExt cx="515485" cy="806611"/>
          </a:xfrm>
        </p:grpSpPr>
        <p:sp>
          <p:nvSpPr>
            <p:cNvPr id="44" name="Freeform 43"/>
            <p:cNvSpPr/>
            <p:nvPr/>
          </p:nvSpPr>
          <p:spPr>
            <a:xfrm>
              <a:off x="580948" y="3103577"/>
              <a:ext cx="363085" cy="593265"/>
            </a:xfrm>
            <a:custGeom>
              <a:avLst/>
              <a:gdLst>
                <a:gd name="connsiteX0" fmla="*/ 294198 w 294198"/>
                <a:gd name="connsiteY0" fmla="*/ 389614 h 389614"/>
                <a:gd name="connsiteX1" fmla="*/ 238539 w 294198"/>
                <a:gd name="connsiteY1" fmla="*/ 190831 h 389614"/>
                <a:gd name="connsiteX2" fmla="*/ 111318 w 294198"/>
                <a:gd name="connsiteY2" fmla="*/ 214685 h 389614"/>
                <a:gd name="connsiteX3" fmla="*/ 0 w 294198"/>
                <a:gd name="connsiteY3" fmla="*/ 0 h 389614"/>
              </a:gdLst>
              <a:ahLst/>
              <a:cxnLst>
                <a:cxn ang="0">
                  <a:pos x="connsiteX0" y="connsiteY0"/>
                </a:cxn>
                <a:cxn ang="0">
                  <a:pos x="connsiteX1" y="connsiteY1"/>
                </a:cxn>
                <a:cxn ang="0">
                  <a:pos x="connsiteX2" y="connsiteY2"/>
                </a:cxn>
                <a:cxn ang="0">
                  <a:pos x="connsiteX3" y="connsiteY3"/>
                </a:cxn>
              </a:cxnLst>
              <a:rect l="l" t="t" r="r" b="b"/>
              <a:pathLst>
                <a:path w="294198" h="389614">
                  <a:moveTo>
                    <a:pt x="294198" y="389614"/>
                  </a:moveTo>
                  <a:cubicBezTo>
                    <a:pt x="281608" y="304800"/>
                    <a:pt x="269019" y="219986"/>
                    <a:pt x="238539" y="190831"/>
                  </a:cubicBezTo>
                  <a:cubicBezTo>
                    <a:pt x="208059" y="161676"/>
                    <a:pt x="151075" y="246490"/>
                    <a:pt x="111318" y="214685"/>
                  </a:cubicBezTo>
                  <a:cubicBezTo>
                    <a:pt x="71561" y="182880"/>
                    <a:pt x="35780" y="91440"/>
                    <a:pt x="0" y="0"/>
                  </a:cubicBezTo>
                </a:path>
              </a:pathLst>
            </a:custGeom>
            <a:noFill/>
            <a:ln w="19050">
              <a:solidFill>
                <a:schemeClr val="bg1">
                  <a:lumMod val="50000"/>
                </a:schemeClr>
              </a:solidFill>
              <a:prstDash val="sysDash"/>
              <a:headEnd type="none" w="med" len="med"/>
              <a:tailEnd type="arrow"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Freeform 44"/>
            <p:cNvSpPr/>
            <p:nvPr/>
          </p:nvSpPr>
          <p:spPr>
            <a:xfrm>
              <a:off x="653838" y="3001545"/>
              <a:ext cx="363085" cy="593265"/>
            </a:xfrm>
            <a:custGeom>
              <a:avLst/>
              <a:gdLst>
                <a:gd name="connsiteX0" fmla="*/ 294198 w 294198"/>
                <a:gd name="connsiteY0" fmla="*/ 389614 h 389614"/>
                <a:gd name="connsiteX1" fmla="*/ 238539 w 294198"/>
                <a:gd name="connsiteY1" fmla="*/ 190831 h 389614"/>
                <a:gd name="connsiteX2" fmla="*/ 111318 w 294198"/>
                <a:gd name="connsiteY2" fmla="*/ 214685 h 389614"/>
                <a:gd name="connsiteX3" fmla="*/ 0 w 294198"/>
                <a:gd name="connsiteY3" fmla="*/ 0 h 389614"/>
              </a:gdLst>
              <a:ahLst/>
              <a:cxnLst>
                <a:cxn ang="0">
                  <a:pos x="connsiteX0" y="connsiteY0"/>
                </a:cxn>
                <a:cxn ang="0">
                  <a:pos x="connsiteX1" y="connsiteY1"/>
                </a:cxn>
                <a:cxn ang="0">
                  <a:pos x="connsiteX2" y="connsiteY2"/>
                </a:cxn>
                <a:cxn ang="0">
                  <a:pos x="connsiteX3" y="connsiteY3"/>
                </a:cxn>
              </a:cxnLst>
              <a:rect l="l" t="t" r="r" b="b"/>
              <a:pathLst>
                <a:path w="294198" h="389614">
                  <a:moveTo>
                    <a:pt x="294198" y="389614"/>
                  </a:moveTo>
                  <a:cubicBezTo>
                    <a:pt x="281608" y="304800"/>
                    <a:pt x="269019" y="219986"/>
                    <a:pt x="238539" y="190831"/>
                  </a:cubicBezTo>
                  <a:cubicBezTo>
                    <a:pt x="208059" y="161676"/>
                    <a:pt x="151075" y="246490"/>
                    <a:pt x="111318" y="214685"/>
                  </a:cubicBezTo>
                  <a:cubicBezTo>
                    <a:pt x="71561" y="182880"/>
                    <a:pt x="35780" y="91440"/>
                    <a:pt x="0" y="0"/>
                  </a:cubicBezTo>
                </a:path>
              </a:pathLst>
            </a:custGeom>
            <a:noFill/>
            <a:ln w="19050">
              <a:solidFill>
                <a:schemeClr val="bg1">
                  <a:lumMod val="50000"/>
                </a:schemeClr>
              </a:solidFill>
              <a:prstDash val="sysDash"/>
              <a:headEnd type="none" w="med" len="med"/>
              <a:tailEnd type="arrow"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Freeform 45"/>
            <p:cNvSpPr/>
            <p:nvPr/>
          </p:nvSpPr>
          <p:spPr>
            <a:xfrm>
              <a:off x="733348" y="2890231"/>
              <a:ext cx="363085" cy="593265"/>
            </a:xfrm>
            <a:custGeom>
              <a:avLst/>
              <a:gdLst>
                <a:gd name="connsiteX0" fmla="*/ 294198 w 294198"/>
                <a:gd name="connsiteY0" fmla="*/ 389614 h 389614"/>
                <a:gd name="connsiteX1" fmla="*/ 238539 w 294198"/>
                <a:gd name="connsiteY1" fmla="*/ 190831 h 389614"/>
                <a:gd name="connsiteX2" fmla="*/ 111318 w 294198"/>
                <a:gd name="connsiteY2" fmla="*/ 214685 h 389614"/>
                <a:gd name="connsiteX3" fmla="*/ 0 w 294198"/>
                <a:gd name="connsiteY3" fmla="*/ 0 h 389614"/>
              </a:gdLst>
              <a:ahLst/>
              <a:cxnLst>
                <a:cxn ang="0">
                  <a:pos x="connsiteX0" y="connsiteY0"/>
                </a:cxn>
                <a:cxn ang="0">
                  <a:pos x="connsiteX1" y="connsiteY1"/>
                </a:cxn>
                <a:cxn ang="0">
                  <a:pos x="connsiteX2" y="connsiteY2"/>
                </a:cxn>
                <a:cxn ang="0">
                  <a:pos x="connsiteX3" y="connsiteY3"/>
                </a:cxn>
              </a:cxnLst>
              <a:rect l="l" t="t" r="r" b="b"/>
              <a:pathLst>
                <a:path w="294198" h="389614">
                  <a:moveTo>
                    <a:pt x="294198" y="389614"/>
                  </a:moveTo>
                  <a:cubicBezTo>
                    <a:pt x="281608" y="304800"/>
                    <a:pt x="269019" y="219986"/>
                    <a:pt x="238539" y="190831"/>
                  </a:cubicBezTo>
                  <a:cubicBezTo>
                    <a:pt x="208059" y="161676"/>
                    <a:pt x="151075" y="246490"/>
                    <a:pt x="111318" y="214685"/>
                  </a:cubicBezTo>
                  <a:cubicBezTo>
                    <a:pt x="71561" y="182880"/>
                    <a:pt x="35780" y="91440"/>
                    <a:pt x="0" y="0"/>
                  </a:cubicBezTo>
                </a:path>
              </a:pathLst>
            </a:custGeom>
            <a:noFill/>
            <a:ln w="19050">
              <a:solidFill>
                <a:schemeClr val="bg1">
                  <a:lumMod val="50000"/>
                </a:schemeClr>
              </a:solidFill>
              <a:prstDash val="sysDash"/>
              <a:headEnd type="none" w="med" len="med"/>
              <a:tailEnd type="arrow"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7" name="TextBox 46"/>
          <p:cNvSpPr txBox="1"/>
          <p:nvPr/>
        </p:nvSpPr>
        <p:spPr>
          <a:xfrm>
            <a:off x="1987190" y="4371855"/>
            <a:ext cx="770212" cy="276999"/>
          </a:xfrm>
          <a:prstGeom prst="rect">
            <a:avLst/>
          </a:prstGeom>
          <a:noFill/>
        </p:spPr>
        <p:txBody>
          <a:bodyPr wrap="square" rtlCol="0">
            <a:spAutoFit/>
          </a:bodyPr>
          <a:lstStyle/>
          <a:p>
            <a:r>
              <a:rPr lang="en-US" sz="1200" b="1" i="1" dirty="0" smtClean="0">
                <a:solidFill>
                  <a:schemeClr val="tx1">
                    <a:lumMod val="50000"/>
                    <a:lumOff val="50000"/>
                  </a:schemeClr>
                </a:solidFill>
              </a:rPr>
              <a:t>Heat</a:t>
            </a:r>
            <a:endParaRPr lang="en-US" b="1" i="1" dirty="0">
              <a:solidFill>
                <a:schemeClr val="tx1">
                  <a:lumMod val="50000"/>
                  <a:lumOff val="50000"/>
                </a:schemeClr>
              </a:solidFill>
            </a:endParaRPr>
          </a:p>
        </p:txBody>
      </p:sp>
      <p:sp>
        <p:nvSpPr>
          <p:cNvPr id="48" name="TextBox 47"/>
          <p:cNvSpPr txBox="1"/>
          <p:nvPr/>
        </p:nvSpPr>
        <p:spPr>
          <a:xfrm>
            <a:off x="6113081" y="4459315"/>
            <a:ext cx="770212" cy="276999"/>
          </a:xfrm>
          <a:prstGeom prst="rect">
            <a:avLst/>
          </a:prstGeom>
          <a:noFill/>
        </p:spPr>
        <p:txBody>
          <a:bodyPr wrap="square" rtlCol="0">
            <a:spAutoFit/>
          </a:bodyPr>
          <a:lstStyle/>
          <a:p>
            <a:r>
              <a:rPr lang="en-US" sz="1200" b="1" i="1" dirty="0" smtClean="0">
                <a:solidFill>
                  <a:schemeClr val="tx1">
                    <a:lumMod val="50000"/>
                    <a:lumOff val="50000"/>
                  </a:schemeClr>
                </a:solidFill>
              </a:rPr>
              <a:t>Heat</a:t>
            </a:r>
            <a:endParaRPr lang="en-US" b="1" i="1" dirty="0">
              <a:solidFill>
                <a:schemeClr val="tx1">
                  <a:lumMod val="50000"/>
                  <a:lumOff val="50000"/>
                </a:schemeClr>
              </a:solidFill>
            </a:endParaRPr>
          </a:p>
        </p:txBody>
      </p:sp>
      <p:grpSp>
        <p:nvGrpSpPr>
          <p:cNvPr id="49" name="Group 48"/>
          <p:cNvGrpSpPr/>
          <p:nvPr/>
        </p:nvGrpSpPr>
        <p:grpSpPr>
          <a:xfrm>
            <a:off x="6215887" y="2898978"/>
            <a:ext cx="612228" cy="908643"/>
            <a:chOff x="4698888" y="2740492"/>
            <a:chExt cx="612228" cy="908643"/>
          </a:xfrm>
        </p:grpSpPr>
        <p:sp>
          <p:nvSpPr>
            <p:cNvPr id="50" name="Freeform 49"/>
            <p:cNvSpPr/>
            <p:nvPr/>
          </p:nvSpPr>
          <p:spPr>
            <a:xfrm>
              <a:off x="4698888" y="3055870"/>
              <a:ext cx="363085" cy="593265"/>
            </a:xfrm>
            <a:custGeom>
              <a:avLst/>
              <a:gdLst>
                <a:gd name="connsiteX0" fmla="*/ 294198 w 294198"/>
                <a:gd name="connsiteY0" fmla="*/ 389614 h 389614"/>
                <a:gd name="connsiteX1" fmla="*/ 238539 w 294198"/>
                <a:gd name="connsiteY1" fmla="*/ 190831 h 389614"/>
                <a:gd name="connsiteX2" fmla="*/ 111318 w 294198"/>
                <a:gd name="connsiteY2" fmla="*/ 214685 h 389614"/>
                <a:gd name="connsiteX3" fmla="*/ 0 w 294198"/>
                <a:gd name="connsiteY3" fmla="*/ 0 h 389614"/>
              </a:gdLst>
              <a:ahLst/>
              <a:cxnLst>
                <a:cxn ang="0">
                  <a:pos x="connsiteX0" y="connsiteY0"/>
                </a:cxn>
                <a:cxn ang="0">
                  <a:pos x="connsiteX1" y="connsiteY1"/>
                </a:cxn>
                <a:cxn ang="0">
                  <a:pos x="connsiteX2" y="connsiteY2"/>
                </a:cxn>
                <a:cxn ang="0">
                  <a:pos x="connsiteX3" y="connsiteY3"/>
                </a:cxn>
              </a:cxnLst>
              <a:rect l="l" t="t" r="r" b="b"/>
              <a:pathLst>
                <a:path w="294198" h="389614">
                  <a:moveTo>
                    <a:pt x="294198" y="389614"/>
                  </a:moveTo>
                  <a:cubicBezTo>
                    <a:pt x="281608" y="304800"/>
                    <a:pt x="269019" y="219986"/>
                    <a:pt x="238539" y="190831"/>
                  </a:cubicBezTo>
                  <a:cubicBezTo>
                    <a:pt x="208059" y="161676"/>
                    <a:pt x="151075" y="246490"/>
                    <a:pt x="111318" y="214685"/>
                  </a:cubicBezTo>
                  <a:cubicBezTo>
                    <a:pt x="71561" y="182880"/>
                    <a:pt x="35780" y="91440"/>
                    <a:pt x="0" y="0"/>
                  </a:cubicBezTo>
                </a:path>
              </a:pathLst>
            </a:custGeom>
            <a:noFill/>
            <a:ln w="19050">
              <a:solidFill>
                <a:schemeClr val="bg1">
                  <a:lumMod val="50000"/>
                </a:schemeClr>
              </a:solidFill>
              <a:prstDash val="sysDash"/>
              <a:headEnd type="none" w="med" len="med"/>
              <a:tailEnd type="arrow"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Freeform 50"/>
            <p:cNvSpPr/>
            <p:nvPr/>
          </p:nvSpPr>
          <p:spPr>
            <a:xfrm>
              <a:off x="4771778" y="2953838"/>
              <a:ext cx="363085" cy="593265"/>
            </a:xfrm>
            <a:custGeom>
              <a:avLst/>
              <a:gdLst>
                <a:gd name="connsiteX0" fmla="*/ 294198 w 294198"/>
                <a:gd name="connsiteY0" fmla="*/ 389614 h 389614"/>
                <a:gd name="connsiteX1" fmla="*/ 238539 w 294198"/>
                <a:gd name="connsiteY1" fmla="*/ 190831 h 389614"/>
                <a:gd name="connsiteX2" fmla="*/ 111318 w 294198"/>
                <a:gd name="connsiteY2" fmla="*/ 214685 h 389614"/>
                <a:gd name="connsiteX3" fmla="*/ 0 w 294198"/>
                <a:gd name="connsiteY3" fmla="*/ 0 h 389614"/>
              </a:gdLst>
              <a:ahLst/>
              <a:cxnLst>
                <a:cxn ang="0">
                  <a:pos x="connsiteX0" y="connsiteY0"/>
                </a:cxn>
                <a:cxn ang="0">
                  <a:pos x="connsiteX1" y="connsiteY1"/>
                </a:cxn>
                <a:cxn ang="0">
                  <a:pos x="connsiteX2" y="connsiteY2"/>
                </a:cxn>
                <a:cxn ang="0">
                  <a:pos x="connsiteX3" y="connsiteY3"/>
                </a:cxn>
              </a:cxnLst>
              <a:rect l="l" t="t" r="r" b="b"/>
              <a:pathLst>
                <a:path w="294198" h="389614">
                  <a:moveTo>
                    <a:pt x="294198" y="389614"/>
                  </a:moveTo>
                  <a:cubicBezTo>
                    <a:pt x="281608" y="304800"/>
                    <a:pt x="269019" y="219986"/>
                    <a:pt x="238539" y="190831"/>
                  </a:cubicBezTo>
                  <a:cubicBezTo>
                    <a:pt x="208059" y="161676"/>
                    <a:pt x="151075" y="246490"/>
                    <a:pt x="111318" y="214685"/>
                  </a:cubicBezTo>
                  <a:cubicBezTo>
                    <a:pt x="71561" y="182880"/>
                    <a:pt x="35780" y="91440"/>
                    <a:pt x="0" y="0"/>
                  </a:cubicBezTo>
                </a:path>
              </a:pathLst>
            </a:custGeom>
            <a:noFill/>
            <a:ln w="19050">
              <a:solidFill>
                <a:schemeClr val="bg1">
                  <a:lumMod val="50000"/>
                </a:schemeClr>
              </a:solidFill>
              <a:prstDash val="sysDash"/>
              <a:headEnd type="none" w="med" len="med"/>
              <a:tailEnd type="arrow"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Freeform 51"/>
            <p:cNvSpPr/>
            <p:nvPr/>
          </p:nvSpPr>
          <p:spPr>
            <a:xfrm>
              <a:off x="4851288" y="2842524"/>
              <a:ext cx="363085" cy="593265"/>
            </a:xfrm>
            <a:custGeom>
              <a:avLst/>
              <a:gdLst>
                <a:gd name="connsiteX0" fmla="*/ 294198 w 294198"/>
                <a:gd name="connsiteY0" fmla="*/ 389614 h 389614"/>
                <a:gd name="connsiteX1" fmla="*/ 238539 w 294198"/>
                <a:gd name="connsiteY1" fmla="*/ 190831 h 389614"/>
                <a:gd name="connsiteX2" fmla="*/ 111318 w 294198"/>
                <a:gd name="connsiteY2" fmla="*/ 214685 h 389614"/>
                <a:gd name="connsiteX3" fmla="*/ 0 w 294198"/>
                <a:gd name="connsiteY3" fmla="*/ 0 h 389614"/>
              </a:gdLst>
              <a:ahLst/>
              <a:cxnLst>
                <a:cxn ang="0">
                  <a:pos x="connsiteX0" y="connsiteY0"/>
                </a:cxn>
                <a:cxn ang="0">
                  <a:pos x="connsiteX1" y="connsiteY1"/>
                </a:cxn>
                <a:cxn ang="0">
                  <a:pos x="connsiteX2" y="connsiteY2"/>
                </a:cxn>
                <a:cxn ang="0">
                  <a:pos x="connsiteX3" y="connsiteY3"/>
                </a:cxn>
              </a:cxnLst>
              <a:rect l="l" t="t" r="r" b="b"/>
              <a:pathLst>
                <a:path w="294198" h="389614">
                  <a:moveTo>
                    <a:pt x="294198" y="389614"/>
                  </a:moveTo>
                  <a:cubicBezTo>
                    <a:pt x="281608" y="304800"/>
                    <a:pt x="269019" y="219986"/>
                    <a:pt x="238539" y="190831"/>
                  </a:cubicBezTo>
                  <a:cubicBezTo>
                    <a:pt x="208059" y="161676"/>
                    <a:pt x="151075" y="246490"/>
                    <a:pt x="111318" y="214685"/>
                  </a:cubicBezTo>
                  <a:cubicBezTo>
                    <a:pt x="71561" y="182880"/>
                    <a:pt x="35780" y="91440"/>
                    <a:pt x="0" y="0"/>
                  </a:cubicBezTo>
                </a:path>
              </a:pathLst>
            </a:custGeom>
            <a:noFill/>
            <a:ln w="19050">
              <a:solidFill>
                <a:schemeClr val="bg1">
                  <a:lumMod val="50000"/>
                </a:schemeClr>
              </a:solidFill>
              <a:prstDash val="sysDash"/>
              <a:headEnd type="none" w="med" len="med"/>
              <a:tailEnd type="arrow"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Freeform 52"/>
            <p:cNvSpPr/>
            <p:nvPr/>
          </p:nvSpPr>
          <p:spPr>
            <a:xfrm>
              <a:off x="4948031" y="2740492"/>
              <a:ext cx="363085" cy="593265"/>
            </a:xfrm>
            <a:custGeom>
              <a:avLst/>
              <a:gdLst>
                <a:gd name="connsiteX0" fmla="*/ 294198 w 294198"/>
                <a:gd name="connsiteY0" fmla="*/ 389614 h 389614"/>
                <a:gd name="connsiteX1" fmla="*/ 238539 w 294198"/>
                <a:gd name="connsiteY1" fmla="*/ 190831 h 389614"/>
                <a:gd name="connsiteX2" fmla="*/ 111318 w 294198"/>
                <a:gd name="connsiteY2" fmla="*/ 214685 h 389614"/>
                <a:gd name="connsiteX3" fmla="*/ 0 w 294198"/>
                <a:gd name="connsiteY3" fmla="*/ 0 h 389614"/>
              </a:gdLst>
              <a:ahLst/>
              <a:cxnLst>
                <a:cxn ang="0">
                  <a:pos x="connsiteX0" y="connsiteY0"/>
                </a:cxn>
                <a:cxn ang="0">
                  <a:pos x="connsiteX1" y="connsiteY1"/>
                </a:cxn>
                <a:cxn ang="0">
                  <a:pos x="connsiteX2" y="connsiteY2"/>
                </a:cxn>
                <a:cxn ang="0">
                  <a:pos x="connsiteX3" y="connsiteY3"/>
                </a:cxn>
              </a:cxnLst>
              <a:rect l="l" t="t" r="r" b="b"/>
              <a:pathLst>
                <a:path w="294198" h="389614">
                  <a:moveTo>
                    <a:pt x="294198" y="389614"/>
                  </a:moveTo>
                  <a:cubicBezTo>
                    <a:pt x="281608" y="304800"/>
                    <a:pt x="269019" y="219986"/>
                    <a:pt x="238539" y="190831"/>
                  </a:cubicBezTo>
                  <a:cubicBezTo>
                    <a:pt x="208059" y="161676"/>
                    <a:pt x="151075" y="246490"/>
                    <a:pt x="111318" y="214685"/>
                  </a:cubicBezTo>
                  <a:cubicBezTo>
                    <a:pt x="71561" y="182880"/>
                    <a:pt x="35780" y="91440"/>
                    <a:pt x="0" y="0"/>
                  </a:cubicBezTo>
                </a:path>
              </a:pathLst>
            </a:custGeom>
            <a:noFill/>
            <a:ln w="19050">
              <a:solidFill>
                <a:schemeClr val="bg1">
                  <a:lumMod val="50000"/>
                </a:schemeClr>
              </a:solidFill>
              <a:prstDash val="sysDash"/>
              <a:headEnd type="none" w="med" len="med"/>
              <a:tailEnd type="arrow"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 xmlns:p14="http://schemas.microsoft.com/office/powerpoint/2010/main" val="17497408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Operating </a:t>
            </a:r>
            <a:r>
              <a:rPr lang="en-US" dirty="0" smtClean="0"/>
              <a:t>Temperatures: SunPower </a:t>
            </a:r>
            <a:r>
              <a:rPr lang="en-US" dirty="0"/>
              <a:t>vs. Conventional Panels </a:t>
            </a:r>
          </a:p>
        </p:txBody>
      </p:sp>
      <p:sp>
        <p:nvSpPr>
          <p:cNvPr id="21" name="Text Box 15"/>
          <p:cNvSpPr txBox="1">
            <a:spLocks noChangeArrowheads="1"/>
          </p:cNvSpPr>
          <p:nvPr/>
        </p:nvSpPr>
        <p:spPr bwMode="auto">
          <a:xfrm>
            <a:off x="9559636" y="6057900"/>
            <a:ext cx="2629189" cy="397764"/>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cs typeface="Arial" panose="020B0604020202020204" pitchFamily="34" charset="0"/>
              </a:rPr>
              <a:t>1</a:t>
            </a:r>
            <a:r>
              <a:rPr lang="en-US" baseline="0" dirty="0">
                <a:cs typeface="Arial" panose="020B0604020202020204" pitchFamily="34" charset="0"/>
              </a:rPr>
              <a:t> Module temperature measurements,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SunPower </a:t>
            </a:r>
            <a:r>
              <a:rPr lang="en-US" baseline="0" dirty="0">
                <a:cs typeface="Arial" panose="020B0604020202020204" pitchFamily="34" charset="0"/>
              </a:rPr>
              <a:t>white paper.  June 2013.</a:t>
            </a:r>
          </a:p>
        </p:txBody>
      </p:sp>
      <p:sp>
        <p:nvSpPr>
          <p:cNvPr id="36" name="Rectangle 9"/>
          <p:cNvSpPr txBox="1">
            <a:spLocks noChangeArrowheads="1"/>
          </p:cNvSpPr>
          <p:nvPr/>
        </p:nvSpPr>
        <p:spPr>
          <a:xfrm>
            <a:off x="880324" y="1117264"/>
            <a:ext cx="10293643" cy="1211576"/>
          </a:xfrm>
          <a:prstGeom prst="rect">
            <a:avLst/>
          </a:prstGeom>
          <a:noFill/>
        </p:spPr>
        <p:txBody>
          <a:bodyPr lIns="0" rIns="0"/>
          <a:lstStyle/>
          <a:p>
            <a:pPr marL="82296" defTabSz="820738">
              <a:spcAft>
                <a:spcPts val="1000"/>
              </a:spcAft>
            </a:pPr>
            <a:r>
              <a:rPr lang="en-US" dirty="0">
                <a:solidFill>
                  <a:prstClr val="black"/>
                </a:solidFill>
                <a:cs typeface="Arial"/>
              </a:rPr>
              <a:t>High efficiency panels operate at lower temperatures </a:t>
            </a:r>
            <a:r>
              <a:rPr lang="en-US" dirty="0" smtClean="0">
                <a:solidFill>
                  <a:prstClr val="black"/>
                </a:solidFill>
                <a:cs typeface="Arial"/>
              </a:rPr>
              <a:t>because  they convert </a:t>
            </a:r>
            <a:r>
              <a:rPr lang="en-US" dirty="0">
                <a:solidFill>
                  <a:prstClr val="black"/>
                </a:solidFill>
                <a:cs typeface="Arial"/>
              </a:rPr>
              <a:t>more of the sun’s energy to </a:t>
            </a:r>
            <a:r>
              <a:rPr lang="en-US" dirty="0" smtClean="0">
                <a:solidFill>
                  <a:prstClr val="black"/>
                </a:solidFill>
                <a:cs typeface="Arial"/>
              </a:rPr>
              <a:t>electricity</a:t>
            </a:r>
            <a:r>
              <a:rPr lang="en-US" baseline="30000" dirty="0" smtClean="0">
                <a:solidFill>
                  <a:prstClr val="black"/>
                </a:solidFill>
                <a:cs typeface="Arial"/>
              </a:rPr>
              <a:t>1</a:t>
            </a:r>
            <a:endParaRPr lang="en-US" baseline="30000" dirty="0">
              <a:solidFill>
                <a:prstClr val="black"/>
              </a:solidFill>
              <a:cs typeface="Arial"/>
            </a:endParaRPr>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54733" y="2385990"/>
            <a:ext cx="6961551" cy="38239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extBox 15"/>
          <p:cNvSpPr txBox="1">
            <a:spLocks noChangeArrowheads="1"/>
          </p:cNvSpPr>
          <p:nvPr/>
        </p:nvSpPr>
        <p:spPr bwMode="auto">
          <a:xfrm>
            <a:off x="1669244" y="1929459"/>
            <a:ext cx="6953037" cy="492443"/>
          </a:xfrm>
          <a:prstGeom prst="rect">
            <a:avLst/>
          </a:prstGeom>
          <a:noFill/>
          <a:ln w="9525">
            <a:noFill/>
            <a:miter lim="800000"/>
            <a:headEnd/>
            <a:tailEnd/>
          </a:ln>
        </p:spPr>
        <p:txBody>
          <a:bodyPr wrap="square" lIns="0" tIns="0" rIns="0">
            <a:spAutoFit/>
          </a:bodyPr>
          <a:lstStyle/>
          <a:p>
            <a:pPr algn="ctr"/>
            <a:r>
              <a:rPr lang="en-US" b="1" dirty="0" smtClean="0">
                <a:cs typeface="Arial"/>
              </a:rPr>
              <a:t>SunPower vs. Conventional Panel temperatures</a:t>
            </a:r>
          </a:p>
          <a:p>
            <a:pPr algn="ctr"/>
            <a:r>
              <a:rPr lang="en-US" sz="1100" b="1" dirty="0" smtClean="0">
                <a:cs typeface="Arial"/>
              </a:rPr>
              <a:t>California roof: 5-7 m/s (11-16mph) wind speed, 950 W/m</a:t>
            </a:r>
            <a:r>
              <a:rPr lang="en-US" sz="1100" b="1" baseline="30000" dirty="0" smtClean="0">
                <a:cs typeface="Arial"/>
              </a:rPr>
              <a:t>2</a:t>
            </a:r>
            <a:r>
              <a:rPr lang="en-US" sz="1100" b="1" dirty="0" smtClean="0">
                <a:cs typeface="Arial"/>
              </a:rPr>
              <a:t> irradiance, 28°C (82°F) air temperature</a:t>
            </a:r>
            <a:endParaRPr lang="en-US" sz="1100" b="1" dirty="0">
              <a:cs typeface="Arial"/>
            </a:endParaRPr>
          </a:p>
        </p:txBody>
      </p:sp>
      <p:sp>
        <p:nvSpPr>
          <p:cNvPr id="9" name="TextBox 15"/>
          <p:cNvSpPr txBox="1">
            <a:spLocks noChangeArrowheads="1"/>
          </p:cNvSpPr>
          <p:nvPr/>
        </p:nvSpPr>
        <p:spPr bwMode="auto">
          <a:xfrm rot="16200000">
            <a:off x="1003497" y="3665302"/>
            <a:ext cx="1331494"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cs typeface="Arial"/>
              </a:rPr>
              <a:t>Temperature (ºC)</a:t>
            </a:r>
            <a:endParaRPr lang="en-US" sz="1200" dirty="0">
              <a:cs typeface="Arial"/>
            </a:endParaRPr>
          </a:p>
        </p:txBody>
      </p:sp>
      <p:sp>
        <p:nvSpPr>
          <p:cNvPr id="10" name="TextBox 15"/>
          <p:cNvSpPr txBox="1">
            <a:spLocks noChangeArrowheads="1"/>
          </p:cNvSpPr>
          <p:nvPr/>
        </p:nvSpPr>
        <p:spPr bwMode="auto">
          <a:xfrm>
            <a:off x="4352363" y="3628427"/>
            <a:ext cx="887395" cy="854080"/>
          </a:xfrm>
          <a:prstGeom prst="rect">
            <a:avLst/>
          </a:prstGeom>
          <a:solidFill>
            <a:schemeClr val="bg1">
              <a:lumMod val="85000"/>
            </a:schemeClr>
          </a:solidFill>
          <a:ln w="9525">
            <a:noFill/>
            <a:miter lim="800000"/>
            <a:headEnd/>
            <a:tailEnd/>
          </a:ln>
        </p:spPr>
        <p:txBody>
          <a:bodyPr wrap="square" lIns="0" tIns="0" rIns="0">
            <a:spAutoFit/>
          </a:bodyPr>
          <a:lstStyle/>
          <a:p>
            <a:r>
              <a:rPr lang="en-US" sz="1050" dirty="0" smtClean="0">
                <a:cs typeface="Arial"/>
              </a:rPr>
              <a:t>Temperature difference:</a:t>
            </a:r>
          </a:p>
          <a:p>
            <a:r>
              <a:rPr lang="en-US" sz="1050" dirty="0" smtClean="0">
                <a:cs typeface="Arial"/>
              </a:rPr>
              <a:t>2–3°C (4-6°F) cooler in the sun</a:t>
            </a:r>
            <a:endParaRPr lang="en-US" sz="1050" dirty="0">
              <a:cs typeface="Arial"/>
            </a:endParaRPr>
          </a:p>
        </p:txBody>
      </p:sp>
      <p:cxnSp>
        <p:nvCxnSpPr>
          <p:cNvPr id="11" name="Straight Arrow Connector 10"/>
          <p:cNvCxnSpPr/>
          <p:nvPr/>
        </p:nvCxnSpPr>
        <p:spPr>
          <a:xfrm>
            <a:off x="4728093" y="2607617"/>
            <a:ext cx="0" cy="322988"/>
          </a:xfrm>
          <a:prstGeom prst="straightConnector1">
            <a:avLst/>
          </a:prstGeom>
          <a:ln w="2540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728572" y="3305439"/>
            <a:ext cx="0" cy="322988"/>
          </a:xfrm>
          <a:prstGeom prst="straightConnector1">
            <a:avLst/>
          </a:prstGeom>
          <a:ln w="2540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5"/>
          <p:cNvSpPr txBox="1">
            <a:spLocks noChangeArrowheads="1"/>
          </p:cNvSpPr>
          <p:nvPr/>
        </p:nvSpPr>
        <p:spPr bwMode="auto">
          <a:xfrm rot="5400000">
            <a:off x="8144529" y="3665304"/>
            <a:ext cx="1331492" cy="212366"/>
          </a:xfrm>
          <a:prstGeom prst="rect">
            <a:avLst/>
          </a:prstGeom>
          <a:noFill/>
          <a:ln w="9525">
            <a:noFill/>
            <a:miter lim="800000"/>
            <a:headEnd/>
            <a:tailEnd/>
          </a:ln>
        </p:spPr>
        <p:txBody>
          <a:bodyPr wrap="square" lIns="0" tIns="0" rIns="0">
            <a:spAutoFit/>
          </a:bodyPr>
          <a:lstStyle/>
          <a:p>
            <a:pPr algn="ctr">
              <a:lnSpc>
                <a:spcPct val="90000"/>
              </a:lnSpc>
            </a:pPr>
            <a:r>
              <a:rPr lang="en-US" sz="1200" dirty="0" smtClean="0">
                <a:cs typeface="Arial"/>
              </a:rPr>
              <a:t>Temperature (ºF)</a:t>
            </a:r>
            <a:endParaRPr lang="en-US" sz="1200" dirty="0">
              <a:cs typeface="Arial"/>
            </a:endParaRPr>
          </a:p>
        </p:txBody>
      </p:sp>
    </p:spTree>
    <p:extLst>
      <p:ext uri="{BB962C8B-B14F-4D97-AF65-F5344CB8AC3E}">
        <p14:creationId xmlns="" xmlns:p14="http://schemas.microsoft.com/office/powerpoint/2010/main" val="17497408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Higher Energy Production </a:t>
            </a:r>
            <a:r>
              <a:rPr lang="en-US" dirty="0" smtClean="0"/>
              <a:t>in Real </a:t>
            </a:r>
            <a:r>
              <a:rPr lang="en-US" dirty="0"/>
              <a:t>Conditions</a:t>
            </a:r>
          </a:p>
        </p:txBody>
      </p:sp>
      <p:sp>
        <p:nvSpPr>
          <p:cNvPr id="41" name="Text Placeholder 3"/>
          <p:cNvSpPr>
            <a:spLocks noGrp="1"/>
          </p:cNvSpPr>
          <p:nvPr>
            <p:ph type="body" idx="11"/>
          </p:nvPr>
        </p:nvSpPr>
        <p:spPr>
          <a:xfrm>
            <a:off x="-138745" y="5511959"/>
            <a:ext cx="6960169" cy="811212"/>
          </a:xfrm>
        </p:spPr>
        <p:txBody>
          <a:bodyPr>
            <a:noAutofit/>
          </a:bodyPr>
          <a:lstStyle/>
          <a:p>
            <a:pPr marL="0" indent="0">
              <a:buNone/>
            </a:pPr>
            <a:r>
              <a:rPr lang="en-US" sz="2000" b="1" dirty="0">
                <a:solidFill>
                  <a:srgbClr val="000000"/>
                </a:solidFill>
                <a:cs typeface="Arial"/>
              </a:rPr>
              <a:t>SunPower panels maintain the highest efficiencies, even in hot climates</a:t>
            </a:r>
          </a:p>
        </p:txBody>
      </p:sp>
      <p:sp>
        <p:nvSpPr>
          <p:cNvPr id="21" name="Text Box 15"/>
          <p:cNvSpPr txBox="1">
            <a:spLocks noChangeArrowheads="1"/>
          </p:cNvSpPr>
          <p:nvPr/>
        </p:nvSpPr>
        <p:spPr bwMode="auto">
          <a:xfrm>
            <a:off x="9559636" y="6010274"/>
            <a:ext cx="2629189" cy="445389"/>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cs typeface="Arial" panose="020B0604020202020204" pitchFamily="34" charset="0"/>
              </a:rPr>
              <a:t>1</a:t>
            </a:r>
            <a:r>
              <a:rPr lang="en-US" baseline="0" dirty="0">
                <a:cs typeface="Arial" panose="020B0604020202020204" pitchFamily="34" charset="0"/>
              </a:rPr>
              <a:t> Based on temperature coefficients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provided </a:t>
            </a:r>
            <a:r>
              <a:rPr lang="en-US" baseline="0" dirty="0">
                <a:cs typeface="Arial" panose="020B0604020202020204" pitchFamily="34" charset="0"/>
              </a:rPr>
              <a:t>in manufacturer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datasheets</a:t>
            </a:r>
            <a:endParaRPr lang="en-US" baseline="0" dirty="0">
              <a:cs typeface="Arial" panose="020B0604020202020204" pitchFamily="34" charset="0"/>
            </a:endParaRPr>
          </a:p>
        </p:txBody>
      </p:sp>
      <p:sp>
        <p:nvSpPr>
          <p:cNvPr id="36" name="Rectangle 9"/>
          <p:cNvSpPr txBox="1">
            <a:spLocks noChangeArrowheads="1"/>
          </p:cNvSpPr>
          <p:nvPr/>
        </p:nvSpPr>
        <p:spPr>
          <a:xfrm>
            <a:off x="880324" y="1117264"/>
            <a:ext cx="10293643" cy="1211576"/>
          </a:xfrm>
          <a:prstGeom prst="rect">
            <a:avLst/>
          </a:prstGeom>
          <a:noFill/>
        </p:spPr>
        <p:txBody>
          <a:bodyPr lIns="0" rIns="0"/>
          <a:lstStyle/>
          <a:p>
            <a:pPr marL="228600" indent="-228600" defTabSz="820738">
              <a:spcAft>
                <a:spcPts val="1000"/>
              </a:spcAft>
              <a:buFont typeface="Arial"/>
              <a:buChar char="•"/>
            </a:pPr>
            <a:r>
              <a:rPr lang="en-US" sz="1600" dirty="0">
                <a:solidFill>
                  <a:prstClr val="black"/>
                </a:solidFill>
                <a:cs typeface="Arial"/>
              </a:rPr>
              <a:t>As the temperature increases, all solar technologies perform at lower efficiencies.</a:t>
            </a:r>
          </a:p>
          <a:p>
            <a:pPr marL="228600" indent="-228600" defTabSz="820738">
              <a:spcAft>
                <a:spcPts val="1000"/>
              </a:spcAft>
              <a:buFont typeface="Arial"/>
              <a:buChar char="•"/>
            </a:pPr>
            <a:r>
              <a:rPr lang="en-US" sz="1600" dirty="0">
                <a:solidFill>
                  <a:prstClr val="black"/>
                </a:solidFill>
                <a:cs typeface="Arial"/>
              </a:rPr>
              <a:t>SunPower panels change more slowly than Conventional Panels so they maintain </a:t>
            </a:r>
            <a:r>
              <a:rPr lang="en-US" sz="1600" dirty="0" smtClean="0">
                <a:solidFill>
                  <a:prstClr val="black"/>
                </a:solidFill>
                <a:cs typeface="Arial"/>
              </a:rPr>
              <a:t>their</a:t>
            </a:r>
            <a:br>
              <a:rPr lang="en-US" sz="1600" dirty="0" smtClean="0">
                <a:solidFill>
                  <a:prstClr val="black"/>
                </a:solidFill>
                <a:cs typeface="Arial"/>
              </a:rPr>
            </a:br>
            <a:r>
              <a:rPr lang="en-US" sz="1600" dirty="0" smtClean="0">
                <a:solidFill>
                  <a:prstClr val="black"/>
                </a:solidFill>
                <a:cs typeface="Arial"/>
              </a:rPr>
              <a:t>efficiency </a:t>
            </a:r>
            <a:r>
              <a:rPr lang="en-US" sz="1600" dirty="0">
                <a:solidFill>
                  <a:prstClr val="black"/>
                </a:solidFill>
                <a:cs typeface="Arial"/>
              </a:rPr>
              <a:t>advantage even in hot environments.</a:t>
            </a:r>
            <a:r>
              <a:rPr lang="en-US" sz="1600" baseline="30000" dirty="0">
                <a:solidFill>
                  <a:prstClr val="black"/>
                </a:solidFill>
                <a:cs typeface="Arial"/>
              </a:rPr>
              <a:t>1</a:t>
            </a:r>
          </a:p>
          <a:p>
            <a:pPr marL="228600" indent="-228600" defTabSz="820738">
              <a:spcAft>
                <a:spcPts val="1000"/>
              </a:spcAft>
              <a:buFont typeface="Arial"/>
              <a:buChar char="•"/>
            </a:pPr>
            <a:endParaRPr lang="en-US" sz="1600" dirty="0">
              <a:solidFill>
                <a:prstClr val="black"/>
              </a:solidFill>
              <a:cs typeface="Arial"/>
            </a:endParaRPr>
          </a:p>
          <a:p>
            <a:pPr marL="228600" indent="-228600" defTabSz="820738">
              <a:spcAft>
                <a:spcPts val="1000"/>
              </a:spcAft>
              <a:buFont typeface="Arial"/>
              <a:buChar char="•"/>
            </a:pPr>
            <a:endParaRPr lang="en-US" sz="1600" dirty="0">
              <a:solidFill>
                <a:prstClr val="black"/>
              </a:solidFill>
              <a:cs typeface="Arial"/>
            </a:endParaRPr>
          </a:p>
        </p:txBody>
      </p:sp>
      <p:sp>
        <p:nvSpPr>
          <p:cNvPr id="6" name="Rectangle 5"/>
          <p:cNvSpPr/>
          <p:nvPr/>
        </p:nvSpPr>
        <p:spPr>
          <a:xfrm>
            <a:off x="6080513" y="3795039"/>
            <a:ext cx="2628262" cy="113444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cs typeface="Arial"/>
              </a:rPr>
              <a:t>SunPower X-Series panels </a:t>
            </a:r>
            <a:r>
              <a:rPr lang="en-US" sz="1200" b="1" dirty="0" smtClean="0">
                <a:cs typeface="Arial"/>
              </a:rPr>
              <a:t>have 50% more power than Conventional Panels </a:t>
            </a:r>
            <a:r>
              <a:rPr lang="en-US" sz="1200" dirty="0" smtClean="0">
                <a:cs typeface="Arial"/>
              </a:rPr>
              <a:t>at rooftop temperatures.  E-Series panels have 40% more power.</a:t>
            </a:r>
            <a:endParaRPr lang="en-US" sz="1200" b="1" dirty="0">
              <a:cs typeface="Arial"/>
            </a:endParaRPr>
          </a:p>
        </p:txBody>
      </p:sp>
      <p:sp>
        <p:nvSpPr>
          <p:cNvPr id="7" name="Rectangle 6"/>
          <p:cNvSpPr/>
          <p:nvPr/>
        </p:nvSpPr>
        <p:spPr>
          <a:xfrm>
            <a:off x="6080513" y="4925839"/>
            <a:ext cx="2628262" cy="45719"/>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32317" y="2722456"/>
            <a:ext cx="2482850" cy="101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395649" y="2398954"/>
            <a:ext cx="2135456" cy="338554"/>
          </a:xfrm>
          <a:prstGeom prst="rect">
            <a:avLst/>
          </a:prstGeom>
          <a:noFill/>
        </p:spPr>
        <p:txBody>
          <a:bodyPr wrap="none" rtlCol="0">
            <a:spAutoFit/>
          </a:bodyPr>
          <a:lstStyle/>
          <a:p>
            <a:r>
              <a:rPr lang="en-US" sz="1600" b="1" dirty="0" smtClean="0"/>
              <a:t>Panel Temperature</a:t>
            </a:r>
            <a:endParaRPr lang="en-US" sz="1600" b="1" dirty="0"/>
          </a:p>
        </p:txBody>
      </p:sp>
      <p:sp>
        <p:nvSpPr>
          <p:cNvPr id="10" name="TextBox 9"/>
          <p:cNvSpPr txBox="1"/>
          <p:nvPr/>
        </p:nvSpPr>
        <p:spPr>
          <a:xfrm rot="16200000">
            <a:off x="341185" y="3449921"/>
            <a:ext cx="2564814" cy="276999"/>
          </a:xfrm>
          <a:prstGeom prst="rect">
            <a:avLst/>
          </a:prstGeom>
          <a:solidFill>
            <a:schemeClr val="bg1"/>
          </a:solidFill>
        </p:spPr>
        <p:txBody>
          <a:bodyPr wrap="square" rtlCol="0">
            <a:spAutoFit/>
          </a:bodyPr>
          <a:lstStyle/>
          <a:p>
            <a:pPr algn="ctr"/>
            <a:r>
              <a:rPr lang="en-US" sz="1200" dirty="0" smtClean="0"/>
              <a:t>Panel Efficiency (%)</a:t>
            </a:r>
            <a:endParaRPr lang="en-US" sz="1200" dirty="0"/>
          </a:p>
        </p:txBody>
      </p:sp>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99087" y="2305091"/>
            <a:ext cx="4000924" cy="2979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080513" y="2353638"/>
            <a:ext cx="2628262" cy="45719"/>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0663336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Higher Average Panel Watts</a:t>
            </a:r>
          </a:p>
        </p:txBody>
      </p:sp>
      <p:sp>
        <p:nvSpPr>
          <p:cNvPr id="21" name="Text Box 15"/>
          <p:cNvSpPr txBox="1">
            <a:spLocks noChangeArrowheads="1"/>
          </p:cNvSpPr>
          <p:nvPr/>
        </p:nvSpPr>
        <p:spPr bwMode="auto">
          <a:xfrm>
            <a:off x="9559636" y="5760380"/>
            <a:ext cx="2629189" cy="752433"/>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cs typeface="Arial" panose="020B0604020202020204" pitchFamily="34" charset="0"/>
              </a:rPr>
              <a:t>1</a:t>
            </a:r>
            <a:r>
              <a:rPr lang="en-US" baseline="0" dirty="0">
                <a:cs typeface="Arial" panose="020B0604020202020204" pitchFamily="34" charset="0"/>
              </a:rPr>
              <a:t> SunPower </a:t>
            </a:r>
            <a:r>
              <a:rPr lang="en-US" baseline="0" dirty="0" smtClean="0">
                <a:cs typeface="Arial" panose="020B0604020202020204" pitchFamily="34" charset="0"/>
              </a:rPr>
              <a:t>data  from Q4’13 </a:t>
            </a:r>
            <a:r>
              <a:rPr lang="en-US" baseline="0" dirty="0">
                <a:cs typeface="Arial" panose="020B0604020202020204" pitchFamily="34" charset="0"/>
              </a:rPr>
              <a:t>for SPR-X21-345</a:t>
            </a:r>
          </a:p>
          <a:p>
            <a:r>
              <a:rPr lang="en-US" baseline="0" dirty="0">
                <a:cs typeface="Arial" panose="020B0604020202020204" pitchFamily="34" charset="0"/>
              </a:rPr>
              <a:t>To improve accuracy, SunPower calibrates is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panels </a:t>
            </a:r>
            <a:r>
              <a:rPr lang="en-US" baseline="0" dirty="0">
                <a:cs typeface="Arial" panose="020B0604020202020204" pitchFamily="34" charset="0"/>
              </a:rPr>
              <a:t>through the National Renewable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Energy </a:t>
            </a:r>
            <a:r>
              <a:rPr lang="en-US" baseline="0" dirty="0">
                <a:cs typeface="Arial" panose="020B0604020202020204" pitchFamily="34" charset="0"/>
              </a:rPr>
              <a:t>Laboratory using SOMS current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and </a:t>
            </a:r>
            <a:r>
              <a:rPr lang="en-US" baseline="0" dirty="0">
                <a:cs typeface="Arial" panose="020B0604020202020204" pitchFamily="34" charset="0"/>
              </a:rPr>
              <a:t>LACSS voltage and fill factor.</a:t>
            </a:r>
          </a:p>
          <a:p>
            <a:endParaRPr lang="en-US" baseline="0" dirty="0">
              <a:cs typeface="Arial" panose="020B0604020202020204" pitchFamily="34" charset="0"/>
            </a:endParaRPr>
          </a:p>
        </p:txBody>
      </p:sp>
      <p:sp>
        <p:nvSpPr>
          <p:cNvPr id="36" name="Rectangle 9"/>
          <p:cNvSpPr txBox="1">
            <a:spLocks noChangeArrowheads="1"/>
          </p:cNvSpPr>
          <p:nvPr/>
        </p:nvSpPr>
        <p:spPr>
          <a:xfrm>
            <a:off x="880324" y="1117263"/>
            <a:ext cx="10293643" cy="1654511"/>
          </a:xfrm>
          <a:prstGeom prst="rect">
            <a:avLst/>
          </a:prstGeom>
          <a:noFill/>
        </p:spPr>
        <p:txBody>
          <a:bodyPr lIns="0" rIns="0"/>
          <a:lstStyle/>
          <a:p>
            <a:pPr marL="228600" indent="-228600" defTabSz="820738">
              <a:spcAft>
                <a:spcPts val="1000"/>
              </a:spcAft>
              <a:buFont typeface="Arial"/>
              <a:buChar char="•"/>
            </a:pPr>
            <a:r>
              <a:rPr lang="en-US" sz="1600" dirty="0">
                <a:solidFill>
                  <a:prstClr val="black"/>
                </a:solidFill>
                <a:cs typeface="Arial"/>
              </a:rPr>
              <a:t>It takes computer-chip-making accuracy to produce high-efficiency solar cells,  resulting in panels which are all very similar in power.  </a:t>
            </a:r>
          </a:p>
          <a:p>
            <a:pPr marL="228600" indent="-228600" defTabSz="820738">
              <a:spcAft>
                <a:spcPts val="1000"/>
              </a:spcAft>
              <a:buFont typeface="Arial"/>
              <a:buChar char="•"/>
            </a:pPr>
            <a:r>
              <a:rPr lang="en-US" sz="1600" dirty="0">
                <a:solidFill>
                  <a:prstClr val="black"/>
                </a:solidFill>
                <a:cs typeface="Arial"/>
              </a:rPr>
              <a:t>SunPower sells almost all its panel production under one model, so typically over-delivers by 6 to 7 watts</a:t>
            </a:r>
          </a:p>
          <a:p>
            <a:pPr marL="228600" indent="-228600" defTabSz="820738">
              <a:spcAft>
                <a:spcPts val="1000"/>
              </a:spcAft>
              <a:buFont typeface="Arial"/>
              <a:buChar char="•"/>
            </a:pPr>
            <a:r>
              <a:rPr lang="en-US" sz="1600" dirty="0">
                <a:solidFill>
                  <a:prstClr val="black"/>
                </a:solidFill>
                <a:cs typeface="Arial"/>
              </a:rPr>
              <a:t>Conventional Cell production results in a broad distribution of panel power ratings, which are then binned into 5 watt increments</a:t>
            </a:r>
          </a:p>
        </p:txBody>
      </p:sp>
      <p:sp>
        <p:nvSpPr>
          <p:cNvPr id="7" name="TextBox 6"/>
          <p:cNvSpPr txBox="1"/>
          <p:nvPr/>
        </p:nvSpPr>
        <p:spPr>
          <a:xfrm>
            <a:off x="2445115" y="2956878"/>
            <a:ext cx="4472179" cy="338554"/>
          </a:xfrm>
          <a:prstGeom prst="rect">
            <a:avLst/>
          </a:prstGeom>
          <a:noFill/>
        </p:spPr>
        <p:txBody>
          <a:bodyPr wrap="square" rtlCol="0">
            <a:spAutoFit/>
          </a:bodyPr>
          <a:lstStyle/>
          <a:p>
            <a:pPr algn="ctr"/>
            <a:r>
              <a:rPr lang="en-US" sz="1600" b="1" dirty="0" smtClean="0">
                <a:solidFill>
                  <a:srgbClr val="000000"/>
                </a:solidFill>
                <a:cs typeface="Arial"/>
              </a:rPr>
              <a:t>Production distribution for SPR-X21-345</a:t>
            </a:r>
            <a:r>
              <a:rPr lang="en-US" sz="1600" b="1" baseline="30000" dirty="0" smtClean="0">
                <a:solidFill>
                  <a:srgbClr val="000000"/>
                </a:solidFill>
                <a:cs typeface="Arial"/>
              </a:rPr>
              <a:t>1</a:t>
            </a:r>
            <a:endParaRPr lang="en-US" sz="1600" b="1" baseline="30000" dirty="0">
              <a:solidFill>
                <a:srgbClr val="000000"/>
              </a:solidFill>
              <a:cs typeface="Arial"/>
            </a:endParaRPr>
          </a:p>
        </p:txBody>
      </p:sp>
      <p:sp>
        <p:nvSpPr>
          <p:cNvPr id="8" name="Rectangle 7"/>
          <p:cNvSpPr/>
          <p:nvPr/>
        </p:nvSpPr>
        <p:spPr>
          <a:xfrm>
            <a:off x="8047017" y="4079224"/>
            <a:ext cx="1911072" cy="904863"/>
          </a:xfrm>
          <a:prstGeom prst="rect">
            <a:avLst/>
          </a:prstGeom>
        </p:spPr>
        <p:txBody>
          <a:bodyPr wrap="square">
            <a:spAutoFit/>
          </a:bodyPr>
          <a:lstStyle/>
          <a:p>
            <a:pPr marL="182880" indent="-100584">
              <a:lnSpc>
                <a:spcPct val="120000"/>
              </a:lnSpc>
              <a:buClr>
                <a:schemeClr val="tx1"/>
              </a:buClr>
              <a:buFont typeface="Arial"/>
              <a:buChar char="•"/>
            </a:pPr>
            <a:r>
              <a:rPr lang="en-US" sz="1100" b="1" dirty="0" smtClean="0">
                <a:cs typeface="Arial"/>
              </a:rPr>
              <a:t>Rated  Watts: 345W</a:t>
            </a:r>
          </a:p>
          <a:p>
            <a:pPr marL="228600" indent="-57150">
              <a:lnSpc>
                <a:spcPct val="120000"/>
              </a:lnSpc>
              <a:buClr>
                <a:schemeClr val="tx1"/>
              </a:buClr>
            </a:pPr>
            <a:r>
              <a:rPr lang="en-US" sz="1100" b="1" dirty="0" smtClean="0">
                <a:cs typeface="Arial"/>
              </a:rPr>
              <a:t>(Nameplate)</a:t>
            </a:r>
            <a:br>
              <a:rPr lang="en-US" sz="1100" b="1" dirty="0" smtClean="0">
                <a:cs typeface="Arial"/>
              </a:rPr>
            </a:br>
            <a:endParaRPr lang="en-US" sz="1100" b="1" dirty="0" smtClean="0">
              <a:cs typeface="Arial"/>
            </a:endParaRPr>
          </a:p>
          <a:p>
            <a:pPr marL="182880" indent="-100584">
              <a:lnSpc>
                <a:spcPct val="120000"/>
              </a:lnSpc>
              <a:buClr>
                <a:schemeClr val="tx1"/>
              </a:buClr>
              <a:buFont typeface="Arial"/>
              <a:buChar char="•"/>
            </a:pPr>
            <a:r>
              <a:rPr lang="en-US" sz="1100" b="1" dirty="0" smtClean="0">
                <a:cs typeface="Arial"/>
              </a:rPr>
              <a:t>Average Watts: 351W</a:t>
            </a:r>
            <a:endParaRPr lang="en-US" sz="1100" dirty="0">
              <a:cs typeface="Arial"/>
            </a:endParaRPr>
          </a:p>
        </p:txBody>
      </p:sp>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41897" y="3302930"/>
            <a:ext cx="6678613" cy="245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341896" y="5760380"/>
            <a:ext cx="6678613" cy="276999"/>
          </a:xfrm>
          <a:prstGeom prst="rect">
            <a:avLst/>
          </a:prstGeom>
          <a:solidFill>
            <a:schemeClr val="bg1"/>
          </a:solidFill>
        </p:spPr>
        <p:txBody>
          <a:bodyPr wrap="square" rtlCol="0">
            <a:spAutoFit/>
          </a:bodyPr>
          <a:lstStyle/>
          <a:p>
            <a:pPr algn="ctr"/>
            <a:r>
              <a:rPr lang="en-US" sz="1200" dirty="0" smtClean="0"/>
              <a:t>Panel Wattage</a:t>
            </a:r>
            <a:endParaRPr lang="en-US" sz="1200" dirty="0"/>
          </a:p>
        </p:txBody>
      </p:sp>
      <p:sp>
        <p:nvSpPr>
          <p:cNvPr id="11" name="TextBox 10"/>
          <p:cNvSpPr txBox="1"/>
          <p:nvPr/>
        </p:nvSpPr>
        <p:spPr>
          <a:xfrm rot="16200000">
            <a:off x="171859" y="4290312"/>
            <a:ext cx="2063079" cy="276999"/>
          </a:xfrm>
          <a:prstGeom prst="rect">
            <a:avLst/>
          </a:prstGeom>
          <a:solidFill>
            <a:schemeClr val="bg1"/>
          </a:solidFill>
        </p:spPr>
        <p:txBody>
          <a:bodyPr wrap="square" rtlCol="0">
            <a:spAutoFit/>
          </a:bodyPr>
          <a:lstStyle/>
          <a:p>
            <a:pPr algn="ctr"/>
            <a:r>
              <a:rPr lang="en-US" sz="1200" dirty="0" smtClean="0"/>
              <a:t>Number of panels</a:t>
            </a:r>
            <a:endParaRPr lang="en-US" sz="1200" dirty="0"/>
          </a:p>
        </p:txBody>
      </p:sp>
    </p:spTree>
    <p:extLst>
      <p:ext uri="{BB962C8B-B14F-4D97-AF65-F5344CB8AC3E}">
        <p14:creationId xmlns="" xmlns:p14="http://schemas.microsoft.com/office/powerpoint/2010/main" val="10663336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 Light Induced Degradation (LID)</a:t>
            </a:r>
          </a:p>
        </p:txBody>
      </p:sp>
      <p:sp>
        <p:nvSpPr>
          <p:cNvPr id="41" name="Text Placeholder 3"/>
          <p:cNvSpPr>
            <a:spLocks noGrp="1"/>
          </p:cNvSpPr>
          <p:nvPr>
            <p:ph type="body" idx="11"/>
          </p:nvPr>
        </p:nvSpPr>
        <p:spPr>
          <a:xfrm>
            <a:off x="-138744" y="5511959"/>
            <a:ext cx="4939344" cy="811212"/>
          </a:xfrm>
        </p:spPr>
        <p:txBody>
          <a:bodyPr>
            <a:noAutofit/>
          </a:bodyPr>
          <a:lstStyle/>
          <a:p>
            <a:pPr marL="0" indent="0">
              <a:buNone/>
            </a:pPr>
            <a:r>
              <a:rPr lang="en-US" sz="2000" b="1" dirty="0">
                <a:solidFill>
                  <a:srgbClr val="000000"/>
                </a:solidFill>
                <a:latin typeface="Arial"/>
                <a:cs typeface="Arial"/>
              </a:rPr>
              <a:t>SunPower panels do not have </a:t>
            </a:r>
            <a:r>
              <a:rPr lang="en-US" sz="2000" b="1" dirty="0" smtClean="0">
                <a:solidFill>
                  <a:srgbClr val="000000"/>
                </a:solidFill>
                <a:latin typeface="Arial"/>
                <a:cs typeface="Arial"/>
              </a:rPr>
              <a:t/>
            </a:r>
            <a:br>
              <a:rPr lang="en-US" sz="2000" b="1" dirty="0" smtClean="0">
                <a:solidFill>
                  <a:srgbClr val="000000"/>
                </a:solidFill>
                <a:latin typeface="Arial"/>
                <a:cs typeface="Arial"/>
              </a:rPr>
            </a:br>
            <a:r>
              <a:rPr lang="en-US" sz="2000" b="1" dirty="0" smtClean="0">
                <a:solidFill>
                  <a:srgbClr val="000000"/>
                </a:solidFill>
                <a:latin typeface="Arial"/>
                <a:cs typeface="Arial"/>
              </a:rPr>
              <a:t>Light </a:t>
            </a:r>
            <a:r>
              <a:rPr lang="en-US" sz="2000" b="1" dirty="0">
                <a:solidFill>
                  <a:srgbClr val="000000"/>
                </a:solidFill>
                <a:latin typeface="Arial"/>
                <a:cs typeface="Arial"/>
              </a:rPr>
              <a:t>Induced Degradation.</a:t>
            </a:r>
            <a:endParaRPr lang="en-US" sz="2000" b="1" baseline="30000" dirty="0">
              <a:solidFill>
                <a:srgbClr val="000000"/>
              </a:solidFill>
              <a:latin typeface="Arial"/>
              <a:cs typeface="Arial"/>
            </a:endParaRPr>
          </a:p>
        </p:txBody>
      </p:sp>
      <p:sp>
        <p:nvSpPr>
          <p:cNvPr id="21" name="Text Box 15"/>
          <p:cNvSpPr txBox="1">
            <a:spLocks noChangeArrowheads="1"/>
          </p:cNvSpPr>
          <p:nvPr/>
        </p:nvSpPr>
        <p:spPr bwMode="auto">
          <a:xfrm>
            <a:off x="9559636" y="5762625"/>
            <a:ext cx="2629189" cy="702564"/>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cs typeface="Arial" panose="020B0604020202020204" pitchFamily="34" charset="0"/>
              </a:rPr>
              <a:t>1</a:t>
            </a:r>
            <a:r>
              <a:rPr lang="en-US" baseline="0" dirty="0">
                <a:cs typeface="Arial" panose="020B0604020202020204" pitchFamily="34" charset="0"/>
              </a:rPr>
              <a:t> BEW Engineering, part of DNV KEMA, SunPower Yield Report, Jan 2013.</a:t>
            </a:r>
          </a:p>
          <a:p>
            <a:r>
              <a:rPr lang="en-US" dirty="0">
                <a:cs typeface="Arial" panose="020B0604020202020204" pitchFamily="34" charset="0"/>
              </a:rPr>
              <a:t>2</a:t>
            </a:r>
            <a:r>
              <a:rPr lang="en-US" baseline="0" dirty="0">
                <a:cs typeface="Arial" panose="020B0604020202020204" pitchFamily="34" charset="0"/>
              </a:rPr>
              <a:t> </a:t>
            </a:r>
            <a:r>
              <a:rPr lang="en-US" baseline="0" dirty="0" err="1">
                <a:cs typeface="Arial" panose="020B0604020202020204" pitchFamily="34" charset="0"/>
              </a:rPr>
              <a:t>Pingel</a:t>
            </a:r>
            <a:r>
              <a:rPr lang="en-US" baseline="0" dirty="0">
                <a:cs typeface="Arial" panose="020B0604020202020204" pitchFamily="34" charset="0"/>
              </a:rPr>
              <a:t>, S., et al., “Initial Degradation of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Industrial </a:t>
            </a:r>
            <a:r>
              <a:rPr lang="en-US" baseline="0" dirty="0">
                <a:cs typeface="Arial" panose="020B0604020202020204" pitchFamily="34" charset="0"/>
              </a:rPr>
              <a:t>Silicon Solar Cells in Solar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Panels</a:t>
            </a:r>
            <a:r>
              <a:rPr lang="en-US" baseline="0" dirty="0">
                <a:cs typeface="Arial" panose="020B0604020202020204" pitchFamily="34" charset="0"/>
              </a:rPr>
              <a:t>,” EU PVSEC, Valencia 2010.</a:t>
            </a:r>
          </a:p>
        </p:txBody>
      </p:sp>
      <p:sp>
        <p:nvSpPr>
          <p:cNvPr id="36" name="Rectangle 9"/>
          <p:cNvSpPr txBox="1">
            <a:spLocks noChangeArrowheads="1"/>
          </p:cNvSpPr>
          <p:nvPr/>
        </p:nvSpPr>
        <p:spPr>
          <a:xfrm>
            <a:off x="880324" y="1117264"/>
            <a:ext cx="10293643" cy="1211576"/>
          </a:xfrm>
          <a:prstGeom prst="rect">
            <a:avLst/>
          </a:prstGeom>
          <a:noFill/>
        </p:spPr>
        <p:txBody>
          <a:bodyPr lIns="0" rIns="0"/>
          <a:lstStyle/>
          <a:p>
            <a:pPr marL="228600" indent="-228600" defTabSz="820738">
              <a:spcAft>
                <a:spcPts val="1000"/>
              </a:spcAft>
              <a:buFont typeface="Arial"/>
              <a:buChar char="•"/>
            </a:pPr>
            <a:r>
              <a:rPr lang="en-US" sz="1600" dirty="0">
                <a:solidFill>
                  <a:prstClr val="black"/>
                </a:solidFill>
                <a:cs typeface="Arial"/>
              </a:rPr>
              <a:t>SunPower n-type solar cells are not subject to LID and </a:t>
            </a:r>
            <a:r>
              <a:rPr lang="en-US" sz="1600" dirty="0" smtClean="0">
                <a:solidFill>
                  <a:prstClr val="black"/>
                </a:solidFill>
                <a:cs typeface="Arial"/>
              </a:rPr>
              <a:t>do not </a:t>
            </a:r>
            <a:r>
              <a:rPr lang="en-US" sz="1600" dirty="0">
                <a:solidFill>
                  <a:prstClr val="black"/>
                </a:solidFill>
                <a:cs typeface="Arial"/>
              </a:rPr>
              <a:t>lose 1-3% of their rated power once exposed to sunlight </a:t>
            </a:r>
            <a:r>
              <a:rPr lang="en-US" sz="1600" dirty="0" smtClean="0">
                <a:solidFill>
                  <a:prstClr val="black"/>
                </a:solidFill>
                <a:cs typeface="Arial"/>
              </a:rPr>
              <a:t>like Conventional </a:t>
            </a:r>
            <a:r>
              <a:rPr lang="en-US" sz="1600" dirty="0">
                <a:solidFill>
                  <a:prstClr val="black"/>
                </a:solidFill>
                <a:cs typeface="Arial"/>
              </a:rPr>
              <a:t>c-Si cells (which are p-type silicon</a:t>
            </a:r>
            <a:r>
              <a:rPr lang="en-US" sz="1600" dirty="0" smtClean="0">
                <a:solidFill>
                  <a:prstClr val="black"/>
                </a:solidFill>
                <a:cs typeface="Arial"/>
              </a:rPr>
              <a:t>).</a:t>
            </a:r>
          </a:p>
          <a:p>
            <a:pPr marL="228600" indent="-228600" defTabSz="820738">
              <a:spcAft>
                <a:spcPts val="1000"/>
              </a:spcAft>
              <a:buFont typeface="Arial"/>
              <a:buChar char="•"/>
            </a:pPr>
            <a:r>
              <a:rPr lang="en-US" sz="1600" dirty="0">
                <a:solidFill>
                  <a:prstClr val="black"/>
                </a:solidFill>
                <a:cs typeface="Arial"/>
              </a:rPr>
              <a:t>BEW/DNV Engineering report1: “Actual LID data from manufacturers is rarely available, but generally accepted to be between 0.5% and 3.5% for </a:t>
            </a:r>
            <a:r>
              <a:rPr lang="en-US" sz="1600" dirty="0" err="1">
                <a:solidFill>
                  <a:prstClr val="black"/>
                </a:solidFill>
                <a:cs typeface="Arial"/>
              </a:rPr>
              <a:t>polysilicon</a:t>
            </a:r>
            <a:r>
              <a:rPr lang="en-US" sz="1600" dirty="0">
                <a:solidFill>
                  <a:prstClr val="black"/>
                </a:solidFill>
                <a:cs typeface="Arial"/>
              </a:rPr>
              <a:t> and between 2% and 5% for </a:t>
            </a:r>
            <a:r>
              <a:rPr lang="en-US" sz="1600" dirty="0" err="1">
                <a:solidFill>
                  <a:prstClr val="black"/>
                </a:solidFill>
                <a:cs typeface="Arial"/>
              </a:rPr>
              <a:t>monosilicon</a:t>
            </a:r>
            <a:r>
              <a:rPr lang="en-US" sz="1600" dirty="0">
                <a:solidFill>
                  <a:prstClr val="black"/>
                </a:solidFill>
                <a:cs typeface="Arial"/>
              </a:rPr>
              <a:t> cells</a:t>
            </a:r>
            <a:r>
              <a:rPr lang="en-US" sz="1600" dirty="0" smtClean="0">
                <a:solidFill>
                  <a:prstClr val="black"/>
                </a:solidFill>
                <a:cs typeface="Arial"/>
              </a:rPr>
              <a:t>.”</a:t>
            </a:r>
            <a:endParaRPr lang="en-US" sz="1600" dirty="0">
              <a:solidFill>
                <a:prstClr val="black"/>
              </a:solidFill>
              <a:cs typeface="Arial"/>
            </a:endParaRPr>
          </a:p>
        </p:txBody>
      </p:sp>
      <p:pic>
        <p:nvPicPr>
          <p:cNvPr id="6" name="Picture 5"/>
          <p:cNvPicPr>
            <a:picLocks noChangeAspect="1" noChangeArrowheads="1"/>
          </p:cNvPicPr>
          <p:nvPr/>
        </p:nvPicPr>
        <p:blipFill>
          <a:blip r:embed="rId3" cstate="print"/>
          <a:srcRect/>
          <a:stretch>
            <a:fillRect/>
          </a:stretch>
        </p:blipFill>
        <p:spPr bwMode="auto">
          <a:xfrm>
            <a:off x="3725249" y="2888098"/>
            <a:ext cx="3629025" cy="2262270"/>
          </a:xfrm>
          <a:prstGeom prst="rect">
            <a:avLst/>
          </a:prstGeom>
          <a:noFill/>
          <a:ln w="9525">
            <a:noFill/>
            <a:miter lim="800000"/>
            <a:headEnd/>
            <a:tailEnd/>
          </a:ln>
        </p:spPr>
      </p:pic>
      <p:sp>
        <p:nvSpPr>
          <p:cNvPr id="7" name="TextBox 6"/>
          <p:cNvSpPr txBox="1"/>
          <p:nvPr/>
        </p:nvSpPr>
        <p:spPr>
          <a:xfrm>
            <a:off x="3777637" y="2751419"/>
            <a:ext cx="3629024" cy="338554"/>
          </a:xfrm>
          <a:prstGeom prst="rect">
            <a:avLst/>
          </a:prstGeom>
          <a:solidFill>
            <a:schemeClr val="bg1"/>
          </a:solidFill>
        </p:spPr>
        <p:txBody>
          <a:bodyPr wrap="square" rtlCol="0">
            <a:spAutoFit/>
          </a:bodyPr>
          <a:lstStyle/>
          <a:p>
            <a:pPr algn="ctr"/>
            <a:r>
              <a:rPr lang="en-US" sz="1600" dirty="0" smtClean="0"/>
              <a:t>Conventional Cells</a:t>
            </a:r>
            <a:r>
              <a:rPr lang="en-US" sz="1600" baseline="30000" dirty="0" smtClean="0"/>
              <a:t>2</a:t>
            </a:r>
            <a:endParaRPr lang="en-US" sz="1600" baseline="30000" dirty="0"/>
          </a:p>
        </p:txBody>
      </p:sp>
      <p:sp>
        <p:nvSpPr>
          <p:cNvPr id="8" name="TextBox 7"/>
          <p:cNvSpPr txBox="1"/>
          <p:nvPr/>
        </p:nvSpPr>
        <p:spPr>
          <a:xfrm rot="16200000">
            <a:off x="2376169" y="3678563"/>
            <a:ext cx="2564814" cy="307777"/>
          </a:xfrm>
          <a:prstGeom prst="rect">
            <a:avLst/>
          </a:prstGeom>
          <a:solidFill>
            <a:schemeClr val="bg1"/>
          </a:solidFill>
        </p:spPr>
        <p:txBody>
          <a:bodyPr wrap="square" rtlCol="0">
            <a:spAutoFit/>
          </a:bodyPr>
          <a:lstStyle/>
          <a:p>
            <a:pPr algn="ctr"/>
            <a:r>
              <a:rPr lang="en-US" sz="1400" dirty="0" smtClean="0"/>
              <a:t>Power Loss from LID (%)</a:t>
            </a:r>
            <a:endParaRPr lang="en-US" sz="1400" dirty="0"/>
          </a:p>
        </p:txBody>
      </p:sp>
    </p:spTree>
    <p:extLst>
      <p:ext uri="{BB962C8B-B14F-4D97-AF65-F5344CB8AC3E}">
        <p14:creationId xmlns="" xmlns:p14="http://schemas.microsoft.com/office/powerpoint/2010/main" val="10663336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Maintains High Efficiency at Low Light Levels</a:t>
            </a:r>
          </a:p>
        </p:txBody>
      </p:sp>
      <p:sp>
        <p:nvSpPr>
          <p:cNvPr id="21" name="Text Box 15"/>
          <p:cNvSpPr txBox="1">
            <a:spLocks noChangeArrowheads="1"/>
          </p:cNvSpPr>
          <p:nvPr/>
        </p:nvSpPr>
        <p:spPr bwMode="auto">
          <a:xfrm>
            <a:off x="9559636" y="6076950"/>
            <a:ext cx="2629189" cy="302514"/>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pPr marL="58738" indent="-58738">
              <a:lnSpc>
                <a:spcPct val="120000"/>
              </a:lnSpc>
              <a:buClr>
                <a:srgbClr val="F7B530"/>
              </a:buClr>
            </a:pPr>
            <a:r>
              <a:rPr lang="en-US" dirty="0">
                <a:latin typeface="Arial"/>
              </a:rPr>
              <a:t>1</a:t>
            </a:r>
            <a:r>
              <a:rPr lang="en-US" baseline="0" dirty="0">
                <a:latin typeface="Arial"/>
              </a:rPr>
              <a:t> E-Series and Conventional panels tested </a:t>
            </a:r>
            <a:r>
              <a:rPr lang="en-US" baseline="0" dirty="0" smtClean="0">
                <a:latin typeface="Arial"/>
              </a:rPr>
              <a:t/>
            </a:r>
            <a:br>
              <a:rPr lang="en-US" baseline="0" dirty="0" smtClean="0">
                <a:latin typeface="Arial"/>
              </a:rPr>
            </a:br>
            <a:r>
              <a:rPr lang="en-US" baseline="0" dirty="0" smtClean="0">
                <a:latin typeface="Arial"/>
              </a:rPr>
              <a:t>by Photon </a:t>
            </a:r>
            <a:r>
              <a:rPr lang="en-US" baseline="0" dirty="0">
                <a:latin typeface="Arial"/>
              </a:rPr>
              <a:t>International.</a:t>
            </a:r>
            <a:r>
              <a:rPr lang="en-US" i="1" baseline="0" dirty="0">
                <a:latin typeface="Arial"/>
              </a:rPr>
              <a:t> June 2012.</a:t>
            </a:r>
          </a:p>
        </p:txBody>
      </p:sp>
      <p:sp>
        <p:nvSpPr>
          <p:cNvPr id="36" name="Rectangle 9"/>
          <p:cNvSpPr txBox="1">
            <a:spLocks noChangeArrowheads="1"/>
          </p:cNvSpPr>
          <p:nvPr/>
        </p:nvSpPr>
        <p:spPr>
          <a:xfrm>
            <a:off x="880324" y="1117264"/>
            <a:ext cx="10293643" cy="1211576"/>
          </a:xfrm>
          <a:prstGeom prst="rect">
            <a:avLst/>
          </a:prstGeom>
          <a:noFill/>
        </p:spPr>
        <p:txBody>
          <a:bodyPr lIns="0" rIns="0"/>
          <a:lstStyle/>
          <a:p>
            <a:pPr marL="228600" indent="-228600" defTabSz="820738">
              <a:spcAft>
                <a:spcPts val="1000"/>
              </a:spcAft>
              <a:buFont typeface="Arial"/>
              <a:buChar char="•"/>
            </a:pPr>
            <a:r>
              <a:rPr lang="en-US" sz="1600" dirty="0">
                <a:solidFill>
                  <a:prstClr val="black"/>
                </a:solidFill>
                <a:cs typeface="Arial"/>
              </a:rPr>
              <a:t>Photon measurements: Low-light energy production</a:t>
            </a:r>
          </a:p>
        </p:txBody>
      </p:sp>
      <p:sp>
        <p:nvSpPr>
          <p:cNvPr id="6" name="TextBox 15"/>
          <p:cNvSpPr txBox="1">
            <a:spLocks noChangeArrowheads="1"/>
          </p:cNvSpPr>
          <p:nvPr/>
        </p:nvSpPr>
        <p:spPr bwMode="auto">
          <a:xfrm>
            <a:off x="1653433" y="5424143"/>
            <a:ext cx="399977" cy="191591"/>
          </a:xfrm>
          <a:prstGeom prst="rect">
            <a:avLst/>
          </a:prstGeom>
          <a:noFill/>
          <a:ln w="9525">
            <a:noFill/>
            <a:miter lim="800000"/>
            <a:headEnd/>
            <a:tailEnd/>
          </a:ln>
        </p:spPr>
        <p:txBody>
          <a:bodyPr wrap="square" lIns="0" tIns="0" rIns="0">
            <a:spAutoFit/>
          </a:bodyPr>
          <a:lstStyle/>
          <a:p>
            <a:pPr algn="ctr">
              <a:lnSpc>
                <a:spcPct val="90000"/>
              </a:lnSpc>
            </a:pPr>
            <a:r>
              <a:rPr lang="en-US" sz="1050" dirty="0" smtClean="0">
                <a:solidFill>
                  <a:srgbClr val="000000"/>
                </a:solidFill>
                <a:cs typeface="Arial"/>
              </a:rPr>
              <a:t>100W</a:t>
            </a:r>
            <a:endParaRPr lang="en-US" sz="1050" dirty="0">
              <a:solidFill>
                <a:srgbClr val="000000"/>
              </a:solidFill>
              <a:cs typeface="Arial"/>
            </a:endParaRPr>
          </a:p>
        </p:txBody>
      </p:sp>
      <p:sp>
        <p:nvSpPr>
          <p:cNvPr id="7" name="TextBox 15"/>
          <p:cNvSpPr txBox="1">
            <a:spLocks noChangeArrowheads="1"/>
          </p:cNvSpPr>
          <p:nvPr/>
        </p:nvSpPr>
        <p:spPr bwMode="auto">
          <a:xfrm>
            <a:off x="5387309" y="5424143"/>
            <a:ext cx="288287" cy="191591"/>
          </a:xfrm>
          <a:prstGeom prst="rect">
            <a:avLst/>
          </a:prstGeom>
          <a:noFill/>
          <a:ln w="9525">
            <a:noFill/>
            <a:miter lim="800000"/>
            <a:headEnd/>
            <a:tailEnd/>
          </a:ln>
        </p:spPr>
        <p:txBody>
          <a:bodyPr wrap="square" lIns="0" tIns="0" rIns="0">
            <a:spAutoFit/>
          </a:bodyPr>
          <a:lstStyle/>
          <a:p>
            <a:pPr algn="ctr">
              <a:lnSpc>
                <a:spcPct val="90000"/>
              </a:lnSpc>
            </a:pPr>
            <a:r>
              <a:rPr lang="en-US" sz="1050" dirty="0" smtClean="0">
                <a:solidFill>
                  <a:srgbClr val="000000"/>
                </a:solidFill>
                <a:cs typeface="Arial"/>
              </a:rPr>
              <a:t>1kW</a:t>
            </a:r>
            <a:endParaRPr lang="en-US" sz="1050" dirty="0">
              <a:solidFill>
                <a:srgbClr val="000000"/>
              </a:solidFill>
              <a:cs typeface="Arial"/>
            </a:endParaRPr>
          </a:p>
        </p:txBody>
      </p:sp>
      <p:sp>
        <p:nvSpPr>
          <p:cNvPr id="8" name="TextBox 15"/>
          <p:cNvSpPr txBox="1">
            <a:spLocks noChangeArrowheads="1"/>
          </p:cNvSpPr>
          <p:nvPr/>
        </p:nvSpPr>
        <p:spPr bwMode="auto">
          <a:xfrm>
            <a:off x="1587237" y="5591444"/>
            <a:ext cx="532371" cy="191591"/>
          </a:xfrm>
          <a:prstGeom prst="rect">
            <a:avLst/>
          </a:prstGeom>
          <a:noFill/>
          <a:ln w="9525">
            <a:noFill/>
            <a:miter lim="800000"/>
            <a:headEnd/>
            <a:tailEnd/>
          </a:ln>
        </p:spPr>
        <p:txBody>
          <a:bodyPr wrap="square" lIns="0" tIns="0" rIns="0">
            <a:spAutoFit/>
          </a:bodyPr>
          <a:lstStyle/>
          <a:p>
            <a:pPr algn="ctr">
              <a:lnSpc>
                <a:spcPct val="90000"/>
              </a:lnSpc>
            </a:pPr>
            <a:r>
              <a:rPr lang="en-US" sz="1050" dirty="0" smtClean="0">
                <a:solidFill>
                  <a:srgbClr val="000000"/>
                </a:solidFill>
                <a:cs typeface="Arial"/>
              </a:rPr>
              <a:t>Cloudy</a:t>
            </a:r>
            <a:endParaRPr lang="en-US" sz="1050" dirty="0">
              <a:solidFill>
                <a:srgbClr val="000000"/>
              </a:solidFill>
              <a:cs typeface="Arial"/>
            </a:endParaRPr>
          </a:p>
        </p:txBody>
      </p:sp>
      <p:sp>
        <p:nvSpPr>
          <p:cNvPr id="9" name="TextBox 15"/>
          <p:cNvSpPr txBox="1">
            <a:spLocks noChangeArrowheads="1"/>
          </p:cNvSpPr>
          <p:nvPr/>
        </p:nvSpPr>
        <p:spPr bwMode="auto">
          <a:xfrm>
            <a:off x="5272791" y="5591444"/>
            <a:ext cx="532371" cy="191591"/>
          </a:xfrm>
          <a:prstGeom prst="rect">
            <a:avLst/>
          </a:prstGeom>
          <a:noFill/>
          <a:ln w="9525">
            <a:noFill/>
            <a:miter lim="800000"/>
            <a:headEnd/>
            <a:tailEnd/>
          </a:ln>
        </p:spPr>
        <p:txBody>
          <a:bodyPr wrap="square" lIns="0" tIns="0" rIns="0">
            <a:spAutoFit/>
          </a:bodyPr>
          <a:lstStyle/>
          <a:p>
            <a:pPr algn="ctr">
              <a:lnSpc>
                <a:spcPct val="90000"/>
              </a:lnSpc>
            </a:pPr>
            <a:r>
              <a:rPr lang="en-US" sz="1050" dirty="0" smtClean="0">
                <a:solidFill>
                  <a:srgbClr val="000000"/>
                </a:solidFill>
                <a:cs typeface="Arial"/>
              </a:rPr>
              <a:t>Sunny</a:t>
            </a:r>
            <a:endParaRPr lang="en-US" sz="1050" dirty="0">
              <a:solidFill>
                <a:srgbClr val="000000"/>
              </a:solidFill>
              <a:cs typeface="Arial"/>
            </a:endParaRPr>
          </a:p>
        </p:txBody>
      </p:sp>
      <p:sp>
        <p:nvSpPr>
          <p:cNvPr id="10" name="TextBox 9"/>
          <p:cNvSpPr txBox="1"/>
          <p:nvPr/>
        </p:nvSpPr>
        <p:spPr>
          <a:xfrm>
            <a:off x="1229801" y="2186279"/>
            <a:ext cx="4986539" cy="338554"/>
          </a:xfrm>
          <a:prstGeom prst="rect">
            <a:avLst/>
          </a:prstGeom>
          <a:noFill/>
        </p:spPr>
        <p:txBody>
          <a:bodyPr wrap="square" rtlCol="0">
            <a:spAutoFit/>
          </a:bodyPr>
          <a:lstStyle/>
          <a:p>
            <a:pPr algn="ctr"/>
            <a:r>
              <a:rPr lang="en-US" sz="1600" b="1" dirty="0" smtClean="0">
                <a:cs typeface="Arial"/>
              </a:rPr>
              <a:t>SunPower Panels </a:t>
            </a:r>
            <a:r>
              <a:rPr lang="en-US" sz="1600" b="1" dirty="0" smtClean="0">
                <a:solidFill>
                  <a:srgbClr val="000000"/>
                </a:solidFill>
                <a:cs typeface="Arial"/>
              </a:rPr>
              <a:t>Vs. Conventional Panels</a:t>
            </a:r>
            <a:r>
              <a:rPr lang="en-US" sz="1600" b="1" baseline="30000" dirty="0" smtClean="0">
                <a:solidFill>
                  <a:srgbClr val="000000"/>
                </a:solidFill>
                <a:cs typeface="Arial"/>
              </a:rPr>
              <a:t>1</a:t>
            </a:r>
            <a:endParaRPr lang="en-US" sz="1600" b="1" baseline="30000" dirty="0">
              <a:solidFill>
                <a:srgbClr val="000000"/>
              </a:solidFill>
              <a:cs typeface="Arial"/>
            </a:endParaRPr>
          </a:p>
        </p:txBody>
      </p:sp>
      <p:grpSp>
        <p:nvGrpSpPr>
          <p:cNvPr id="11" name="Group 81"/>
          <p:cNvGrpSpPr/>
          <p:nvPr/>
        </p:nvGrpSpPr>
        <p:grpSpPr>
          <a:xfrm>
            <a:off x="6054434" y="3105663"/>
            <a:ext cx="1802692" cy="550129"/>
            <a:chOff x="6478948" y="1237176"/>
            <a:chExt cx="1035217" cy="550129"/>
          </a:xfrm>
        </p:grpSpPr>
        <p:grpSp>
          <p:nvGrpSpPr>
            <p:cNvPr id="12" name="Group 98"/>
            <p:cNvGrpSpPr/>
            <p:nvPr/>
          </p:nvGrpSpPr>
          <p:grpSpPr>
            <a:xfrm>
              <a:off x="6478948" y="1237176"/>
              <a:ext cx="938183" cy="246217"/>
              <a:chOff x="6875188" y="1237176"/>
              <a:chExt cx="938183" cy="246217"/>
            </a:xfrm>
          </p:grpSpPr>
          <p:cxnSp>
            <p:nvCxnSpPr>
              <p:cNvPr id="16" name="Straight Connector 15"/>
              <p:cNvCxnSpPr/>
              <p:nvPr/>
            </p:nvCxnSpPr>
            <p:spPr>
              <a:xfrm>
                <a:off x="6875188" y="1365246"/>
                <a:ext cx="105277" cy="0"/>
              </a:xfrm>
              <a:prstGeom prst="line">
                <a:avLst/>
              </a:prstGeom>
              <a:ln w="57150" cap="rnd" cmpd="sng">
                <a:solidFill>
                  <a:srgbClr val="FDB924"/>
                </a:solidFill>
              </a:ln>
              <a:effectLst/>
            </p:spPr>
            <p:style>
              <a:lnRef idx="2">
                <a:schemeClr val="accent1"/>
              </a:lnRef>
              <a:fillRef idx="0">
                <a:schemeClr val="accent1"/>
              </a:fillRef>
              <a:effectRef idx="1">
                <a:schemeClr val="accent1"/>
              </a:effectRef>
              <a:fontRef idx="minor">
                <a:schemeClr val="tx1"/>
              </a:fontRef>
            </p:style>
          </p:cxnSp>
          <p:sp>
            <p:nvSpPr>
              <p:cNvPr id="17" name="Text Box 5"/>
              <p:cNvSpPr txBox="1">
                <a:spLocks noChangeArrowheads="1"/>
              </p:cNvSpPr>
              <p:nvPr/>
            </p:nvSpPr>
            <p:spPr bwMode="auto">
              <a:xfrm>
                <a:off x="7127567" y="1237176"/>
                <a:ext cx="685804" cy="246217"/>
              </a:xfrm>
              <a:prstGeom prst="rect">
                <a:avLst/>
              </a:prstGeom>
              <a:noFill/>
              <a:ln w="9525" algn="ctr">
                <a:noFill/>
                <a:miter lim="800000"/>
                <a:headEnd/>
                <a:tailEnd/>
              </a:ln>
            </p:spPr>
            <p:txBody>
              <a:bodyPr wrap="square" lIns="0" tIns="45718" rIns="91435" bIns="45718">
                <a:spAutoFit/>
              </a:bodyPr>
              <a:lstStyle/>
              <a:p>
                <a:pPr>
                  <a:spcBef>
                    <a:spcPct val="50000"/>
                  </a:spcBef>
                </a:pPr>
                <a:r>
                  <a:rPr lang="en-US" sz="1000" dirty="0" smtClean="0">
                    <a:cs typeface="Arial"/>
                  </a:rPr>
                  <a:t>SunPower Panels</a:t>
                </a:r>
                <a:endParaRPr lang="en-US" sz="1000" dirty="0">
                  <a:cs typeface="Arial"/>
                </a:endParaRPr>
              </a:p>
            </p:txBody>
          </p:sp>
        </p:grpSp>
        <p:grpSp>
          <p:nvGrpSpPr>
            <p:cNvPr id="13" name="Group 99"/>
            <p:cNvGrpSpPr/>
            <p:nvPr/>
          </p:nvGrpSpPr>
          <p:grpSpPr>
            <a:xfrm>
              <a:off x="6478948" y="1541088"/>
              <a:ext cx="1035217" cy="246217"/>
              <a:chOff x="6875188" y="1525213"/>
              <a:chExt cx="1035217" cy="246217"/>
            </a:xfrm>
          </p:grpSpPr>
          <p:cxnSp>
            <p:nvCxnSpPr>
              <p:cNvPr id="14" name="Straight Connector 13"/>
              <p:cNvCxnSpPr/>
              <p:nvPr/>
            </p:nvCxnSpPr>
            <p:spPr>
              <a:xfrm>
                <a:off x="6875188" y="1653283"/>
                <a:ext cx="105277" cy="0"/>
              </a:xfrm>
              <a:prstGeom prst="line">
                <a:avLst/>
              </a:prstGeom>
              <a:ln w="57150" cap="rnd"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15" name="Text Box 5"/>
              <p:cNvSpPr txBox="1">
                <a:spLocks noChangeArrowheads="1"/>
              </p:cNvSpPr>
              <p:nvPr/>
            </p:nvSpPr>
            <p:spPr bwMode="auto">
              <a:xfrm>
                <a:off x="7127567" y="1525213"/>
                <a:ext cx="782838" cy="246217"/>
              </a:xfrm>
              <a:prstGeom prst="rect">
                <a:avLst/>
              </a:prstGeom>
              <a:noFill/>
              <a:ln w="9525" algn="ctr">
                <a:noFill/>
                <a:miter lim="800000"/>
                <a:headEnd/>
                <a:tailEnd/>
              </a:ln>
            </p:spPr>
            <p:txBody>
              <a:bodyPr wrap="square" lIns="0" tIns="45718" rIns="91435" bIns="45718">
                <a:spAutoFit/>
              </a:bodyPr>
              <a:lstStyle/>
              <a:p>
                <a:pPr>
                  <a:spcBef>
                    <a:spcPct val="50000"/>
                  </a:spcBef>
                </a:pPr>
                <a:r>
                  <a:rPr lang="en-US" sz="1000" dirty="0" smtClean="0">
                    <a:cs typeface="Arial"/>
                  </a:rPr>
                  <a:t>Conventional Panels</a:t>
                </a:r>
                <a:endParaRPr lang="en-US" sz="1000" dirty="0">
                  <a:cs typeface="Arial"/>
                </a:endParaRPr>
              </a:p>
            </p:txBody>
          </p:sp>
        </p:grpSp>
      </p:grpSp>
      <p:sp>
        <p:nvSpPr>
          <p:cNvPr id="18" name="TextBox 15"/>
          <p:cNvSpPr txBox="1">
            <a:spLocks noChangeArrowheads="1"/>
          </p:cNvSpPr>
          <p:nvPr/>
        </p:nvSpPr>
        <p:spPr bwMode="auto">
          <a:xfrm rot="16200000">
            <a:off x="525262" y="4032097"/>
            <a:ext cx="1331494" cy="240066"/>
          </a:xfrm>
          <a:prstGeom prst="rect">
            <a:avLst/>
          </a:prstGeom>
          <a:noFill/>
          <a:ln w="9525">
            <a:noFill/>
            <a:miter lim="800000"/>
            <a:headEnd/>
            <a:tailEnd/>
          </a:ln>
        </p:spPr>
        <p:txBody>
          <a:bodyPr wrap="square" lIns="0" tIns="0" rIns="0">
            <a:spAutoFit/>
          </a:bodyPr>
          <a:lstStyle/>
          <a:p>
            <a:pPr algn="ctr">
              <a:lnSpc>
                <a:spcPct val="90000"/>
              </a:lnSpc>
            </a:pPr>
            <a:r>
              <a:rPr lang="en-US" sz="1400" dirty="0" smtClean="0">
                <a:cs typeface="Arial"/>
              </a:rPr>
              <a:t>Efficiency Curve</a:t>
            </a:r>
            <a:endParaRPr lang="en-US" sz="1400" dirty="0">
              <a:cs typeface="Arial"/>
            </a:endParaRPr>
          </a:p>
        </p:txBody>
      </p:sp>
      <p:sp>
        <p:nvSpPr>
          <p:cNvPr id="19" name="TextBox 15"/>
          <p:cNvSpPr txBox="1">
            <a:spLocks noChangeArrowheads="1"/>
          </p:cNvSpPr>
          <p:nvPr/>
        </p:nvSpPr>
        <p:spPr bwMode="auto">
          <a:xfrm>
            <a:off x="3151540" y="5463090"/>
            <a:ext cx="1014319" cy="240066"/>
          </a:xfrm>
          <a:prstGeom prst="rect">
            <a:avLst/>
          </a:prstGeom>
          <a:noFill/>
          <a:ln w="9525">
            <a:noFill/>
            <a:miter lim="800000"/>
            <a:headEnd/>
            <a:tailEnd/>
          </a:ln>
        </p:spPr>
        <p:txBody>
          <a:bodyPr wrap="square" lIns="0" tIns="0" rIns="0">
            <a:spAutoFit/>
          </a:bodyPr>
          <a:lstStyle/>
          <a:p>
            <a:pPr algn="ctr">
              <a:lnSpc>
                <a:spcPct val="90000"/>
              </a:lnSpc>
            </a:pPr>
            <a:r>
              <a:rPr lang="en-US" sz="1400" dirty="0" smtClean="0">
                <a:cs typeface="Arial"/>
              </a:rPr>
              <a:t>Irradiance</a:t>
            </a:r>
            <a:endParaRPr lang="en-US" sz="1400" dirty="0">
              <a:cs typeface="Arial"/>
            </a:endParaRPr>
          </a:p>
        </p:txBody>
      </p:sp>
      <p:pic>
        <p:nvPicPr>
          <p:cNvPr id="2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4375" y="2665152"/>
            <a:ext cx="4240714" cy="27426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2" name="Oval 21"/>
          <p:cNvSpPr/>
          <p:nvPr/>
        </p:nvSpPr>
        <p:spPr>
          <a:xfrm rot="3874028">
            <a:off x="2388385" y="2096276"/>
            <a:ext cx="1024298" cy="2655582"/>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800560" y="4143068"/>
            <a:ext cx="3162242" cy="523220"/>
          </a:xfrm>
          <a:prstGeom prst="rect">
            <a:avLst/>
          </a:prstGeom>
          <a:noFill/>
        </p:spPr>
        <p:txBody>
          <a:bodyPr wrap="square" rtlCol="0">
            <a:spAutoFit/>
          </a:bodyPr>
          <a:lstStyle/>
          <a:p>
            <a:r>
              <a:rPr lang="en-US" sz="1400" dirty="0" smtClean="0">
                <a:solidFill>
                  <a:schemeClr val="accent1"/>
                </a:solidFill>
                <a:cs typeface="Arial"/>
              </a:rPr>
              <a:t>Maintains high </a:t>
            </a:r>
            <a:r>
              <a:rPr lang="en-US" sz="1400" dirty="0">
                <a:solidFill>
                  <a:schemeClr val="accent1"/>
                </a:solidFill>
                <a:cs typeface="Arial"/>
              </a:rPr>
              <a:t>efficiency on cloudy days, and early and late in the </a:t>
            </a:r>
            <a:r>
              <a:rPr lang="en-US" sz="1400" dirty="0" smtClean="0">
                <a:solidFill>
                  <a:schemeClr val="accent1"/>
                </a:solidFill>
                <a:cs typeface="Arial"/>
              </a:rPr>
              <a:t>day.</a:t>
            </a:r>
            <a:endParaRPr lang="en-US" sz="1400" dirty="0">
              <a:solidFill>
                <a:schemeClr val="accent1"/>
              </a:solidFill>
              <a:cs typeface="Arial"/>
            </a:endParaRPr>
          </a:p>
        </p:txBody>
      </p:sp>
      <p:cxnSp>
        <p:nvCxnSpPr>
          <p:cNvPr id="24" name="Straight Arrow Connector 23"/>
          <p:cNvCxnSpPr>
            <a:stCxn id="23" idx="1"/>
          </p:cNvCxnSpPr>
          <p:nvPr/>
        </p:nvCxnSpPr>
        <p:spPr>
          <a:xfrm flipH="1" flipV="1">
            <a:off x="3251678" y="3842290"/>
            <a:ext cx="548882" cy="562388"/>
          </a:xfrm>
          <a:prstGeom prst="straightConnector1">
            <a:avLst/>
          </a:prstGeom>
          <a:ln w="19050">
            <a:tailEnd type="arrow"/>
          </a:ln>
          <a:effectLst/>
        </p:spPr>
        <p:style>
          <a:lnRef idx="2">
            <a:schemeClr val="accent1"/>
          </a:lnRef>
          <a:fillRef idx="0">
            <a:schemeClr val="accent1"/>
          </a:fillRef>
          <a:effectRef idx="1">
            <a:schemeClr val="accent1"/>
          </a:effectRef>
          <a:fontRef idx="minor">
            <a:schemeClr val="tx1"/>
          </a:fontRef>
        </p:style>
      </p:cxnSp>
      <p:sp>
        <p:nvSpPr>
          <p:cNvPr id="25" name="Rectangle 9"/>
          <p:cNvSpPr txBox="1">
            <a:spLocks noChangeArrowheads="1"/>
          </p:cNvSpPr>
          <p:nvPr/>
        </p:nvSpPr>
        <p:spPr>
          <a:xfrm>
            <a:off x="8063939" y="3007770"/>
            <a:ext cx="3356535" cy="2057400"/>
          </a:xfrm>
          <a:prstGeom prst="roundRect">
            <a:avLst>
              <a:gd name="adj" fmla="val 11111"/>
            </a:avLst>
          </a:prstGeom>
          <a:solidFill>
            <a:srgbClr val="CAD6DE"/>
          </a:solidFill>
        </p:spPr>
        <p:txBody>
          <a:bodyPr lIns="0" rIns="0" anchor="ctr"/>
          <a:lstStyle/>
          <a:p>
            <a:pPr marL="82296" defTabSz="820738">
              <a:spcAft>
                <a:spcPts val="1000"/>
              </a:spcAft>
            </a:pPr>
            <a:r>
              <a:rPr lang="en-US" sz="1500" dirty="0">
                <a:latin typeface="Arial"/>
                <a:cs typeface="Arial"/>
              </a:rPr>
              <a:t>Photon: “The device has a nearly straight efficiency curve with almost no change in the medium-to-high irradiance range and only a minimal drop at low irradiance levels. No other module tested thus far has such an efficiency curve.”</a:t>
            </a:r>
            <a:r>
              <a:rPr lang="en-US" sz="1500" baseline="30000" dirty="0">
                <a:latin typeface="Arial"/>
                <a:cs typeface="Arial"/>
              </a:rPr>
              <a:t>1</a:t>
            </a:r>
          </a:p>
        </p:txBody>
      </p:sp>
    </p:spTree>
    <p:extLst>
      <p:ext uri="{BB962C8B-B14F-4D97-AF65-F5344CB8AC3E}">
        <p14:creationId xmlns="" xmlns:p14="http://schemas.microsoft.com/office/powerpoint/2010/main" val="10663336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Broad Spectral </a:t>
            </a:r>
            <a:r>
              <a:rPr lang="en-US" dirty="0" smtClean="0"/>
              <a:t>Response</a:t>
            </a:r>
            <a:endParaRPr lang="en-US" dirty="0"/>
          </a:p>
        </p:txBody>
      </p:sp>
      <p:sp>
        <p:nvSpPr>
          <p:cNvPr id="21" name="Text Box 15"/>
          <p:cNvSpPr txBox="1">
            <a:spLocks noChangeArrowheads="1"/>
          </p:cNvSpPr>
          <p:nvPr/>
        </p:nvSpPr>
        <p:spPr bwMode="auto">
          <a:xfrm>
            <a:off x="9559636" y="5772150"/>
            <a:ext cx="2629189" cy="683513"/>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cs typeface="Arial" panose="020B0604020202020204" pitchFamily="34" charset="0"/>
              </a:rPr>
              <a:t>1</a:t>
            </a:r>
            <a:r>
              <a:rPr lang="en-US" baseline="0" dirty="0">
                <a:cs typeface="Arial" panose="020B0604020202020204" pitchFamily="34" charset="0"/>
              </a:rPr>
              <a:t> National Renewable Energy Lab </a:t>
            </a:r>
            <a:r>
              <a:rPr lang="en-US" baseline="0" dirty="0" smtClean="0">
                <a:cs typeface="Arial" panose="020B0604020202020204" pitchFamily="34" charset="0"/>
              </a:rPr>
              <a:t>measurements </a:t>
            </a:r>
            <a:r>
              <a:rPr lang="en-US" baseline="0" dirty="0">
                <a:cs typeface="Arial" panose="020B0604020202020204" pitchFamily="34" charset="0"/>
              </a:rPr>
              <a:t>"Full, Gen C Bin I1," Mar 2007</a:t>
            </a:r>
          </a:p>
          <a:p>
            <a:r>
              <a:rPr lang="en-US" dirty="0">
                <a:cs typeface="Arial" panose="020B0604020202020204" pitchFamily="34" charset="0"/>
              </a:rPr>
              <a:t>2</a:t>
            </a:r>
            <a:r>
              <a:rPr lang="en-US" baseline="0" dirty="0">
                <a:cs typeface="Arial" panose="020B0604020202020204" pitchFamily="34" charset="0"/>
              </a:rPr>
              <a:t> Green, M. et al., “Solar cell efficiency tables (version 36)” Progress in Photovoltaics,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18(5</a:t>
            </a:r>
            <a:r>
              <a:rPr lang="en-US" baseline="0" dirty="0">
                <a:cs typeface="Arial" panose="020B0604020202020204" pitchFamily="34" charset="0"/>
              </a:rPr>
              <a:t>), 46–352. </a:t>
            </a:r>
          </a:p>
        </p:txBody>
      </p:sp>
      <p:sp>
        <p:nvSpPr>
          <p:cNvPr id="36" name="Rectangle 9"/>
          <p:cNvSpPr txBox="1">
            <a:spLocks noChangeArrowheads="1"/>
          </p:cNvSpPr>
          <p:nvPr/>
        </p:nvSpPr>
        <p:spPr>
          <a:xfrm>
            <a:off x="880324" y="1117264"/>
            <a:ext cx="10293643" cy="1211576"/>
          </a:xfrm>
          <a:prstGeom prst="rect">
            <a:avLst/>
          </a:prstGeom>
          <a:noFill/>
        </p:spPr>
        <p:txBody>
          <a:bodyPr lIns="0" rIns="0"/>
          <a:lstStyle/>
          <a:p>
            <a:pPr marL="228600" indent="-228600" defTabSz="820738">
              <a:spcAft>
                <a:spcPts val="1000"/>
              </a:spcAft>
              <a:buFont typeface="Arial"/>
              <a:buChar char="•"/>
            </a:pPr>
            <a:r>
              <a:rPr lang="en-US" sz="1600" dirty="0">
                <a:solidFill>
                  <a:prstClr val="black"/>
                </a:solidFill>
                <a:cs typeface="Arial"/>
              </a:rPr>
              <a:t>Red-shifted sunlight occurs every morning and evening (the sunset colors), so a SunPower system starts earlier and stays on longer.</a:t>
            </a:r>
          </a:p>
        </p:txBody>
      </p:sp>
      <p:graphicFrame>
        <p:nvGraphicFramePr>
          <p:cNvPr id="24" name="Chart 23"/>
          <p:cNvGraphicFramePr>
            <a:graphicFrameLocks/>
          </p:cNvGraphicFramePr>
          <p:nvPr>
            <p:extLst>
              <p:ext uri="{D42A27DB-BD31-4B8C-83A1-F6EECF244321}">
                <p14:modId xmlns="" xmlns:p14="http://schemas.microsoft.com/office/powerpoint/2010/main" val="1513758900"/>
              </p:ext>
            </p:extLst>
          </p:nvPr>
        </p:nvGraphicFramePr>
        <p:xfrm>
          <a:off x="1522278" y="2709968"/>
          <a:ext cx="6333125" cy="3375083"/>
        </p:xfrm>
        <a:graphic>
          <a:graphicData uri="http://schemas.openxmlformats.org/drawingml/2006/chart">
            <c:chart xmlns:c="http://schemas.openxmlformats.org/drawingml/2006/chart" xmlns:r="http://schemas.openxmlformats.org/officeDocument/2006/relationships" r:id="rId3"/>
          </a:graphicData>
        </a:graphic>
      </p:graphicFrame>
      <p:grpSp>
        <p:nvGrpSpPr>
          <p:cNvPr id="25" name="Group 24"/>
          <p:cNvGrpSpPr/>
          <p:nvPr/>
        </p:nvGrpSpPr>
        <p:grpSpPr>
          <a:xfrm>
            <a:off x="7750126" y="3101608"/>
            <a:ext cx="1623987" cy="550129"/>
            <a:chOff x="6478948" y="1237176"/>
            <a:chExt cx="1623987" cy="550129"/>
          </a:xfrm>
        </p:grpSpPr>
        <p:grpSp>
          <p:nvGrpSpPr>
            <p:cNvPr id="26" name="Group 25"/>
            <p:cNvGrpSpPr/>
            <p:nvPr/>
          </p:nvGrpSpPr>
          <p:grpSpPr>
            <a:xfrm>
              <a:off x="6478948" y="1237176"/>
              <a:ext cx="1623987" cy="246217"/>
              <a:chOff x="6875188" y="1237176"/>
              <a:chExt cx="1623987" cy="246217"/>
            </a:xfrm>
          </p:grpSpPr>
          <p:cxnSp>
            <p:nvCxnSpPr>
              <p:cNvPr id="30" name="Straight Connector 29"/>
              <p:cNvCxnSpPr/>
              <p:nvPr/>
            </p:nvCxnSpPr>
            <p:spPr>
              <a:xfrm>
                <a:off x="6875188" y="1365246"/>
                <a:ext cx="105277" cy="0"/>
              </a:xfrm>
              <a:prstGeom prst="line">
                <a:avLst/>
              </a:prstGeom>
              <a:ln w="57150" cap="rnd" cmpd="sng">
                <a:solidFill>
                  <a:srgbClr val="FDB924"/>
                </a:solidFill>
              </a:ln>
              <a:effectLst/>
            </p:spPr>
            <p:style>
              <a:lnRef idx="2">
                <a:schemeClr val="accent1"/>
              </a:lnRef>
              <a:fillRef idx="0">
                <a:schemeClr val="accent1"/>
              </a:fillRef>
              <a:effectRef idx="1">
                <a:schemeClr val="accent1"/>
              </a:effectRef>
              <a:fontRef idx="minor">
                <a:schemeClr val="tx1"/>
              </a:fontRef>
            </p:style>
          </p:cxnSp>
          <p:sp>
            <p:nvSpPr>
              <p:cNvPr id="31" name="Text Box 5"/>
              <p:cNvSpPr txBox="1">
                <a:spLocks noChangeArrowheads="1"/>
              </p:cNvSpPr>
              <p:nvPr/>
            </p:nvSpPr>
            <p:spPr bwMode="auto">
              <a:xfrm>
                <a:off x="7127567" y="1237176"/>
                <a:ext cx="1371608" cy="246217"/>
              </a:xfrm>
              <a:prstGeom prst="rect">
                <a:avLst/>
              </a:prstGeom>
              <a:noFill/>
              <a:ln w="9525" algn="ctr">
                <a:noFill/>
                <a:miter lim="800000"/>
                <a:headEnd/>
                <a:tailEnd/>
              </a:ln>
            </p:spPr>
            <p:txBody>
              <a:bodyPr wrap="square" lIns="0" tIns="45718" rIns="91435" bIns="45718">
                <a:spAutoFit/>
              </a:bodyPr>
              <a:lstStyle/>
              <a:p>
                <a:pPr>
                  <a:spcBef>
                    <a:spcPct val="50000"/>
                  </a:spcBef>
                </a:pPr>
                <a:r>
                  <a:rPr lang="en-US" sz="1000" dirty="0" smtClean="0">
                    <a:cs typeface="Arial"/>
                  </a:rPr>
                  <a:t>SunPower Cell</a:t>
                </a:r>
                <a:r>
                  <a:rPr lang="en-US" sz="1000" baseline="30000" dirty="0" smtClean="0">
                    <a:cs typeface="Arial"/>
                  </a:rPr>
                  <a:t> 1</a:t>
                </a:r>
                <a:endParaRPr lang="en-US" sz="1000" baseline="30000" dirty="0">
                  <a:cs typeface="Arial"/>
                </a:endParaRPr>
              </a:p>
            </p:txBody>
          </p:sp>
        </p:grpSp>
        <p:grpSp>
          <p:nvGrpSpPr>
            <p:cNvPr id="27" name="Group 26"/>
            <p:cNvGrpSpPr/>
            <p:nvPr/>
          </p:nvGrpSpPr>
          <p:grpSpPr>
            <a:xfrm>
              <a:off x="6478948" y="1541088"/>
              <a:ext cx="1623987" cy="246217"/>
              <a:chOff x="6875188" y="1525213"/>
              <a:chExt cx="1623987" cy="246217"/>
            </a:xfrm>
          </p:grpSpPr>
          <p:cxnSp>
            <p:nvCxnSpPr>
              <p:cNvPr id="28" name="Straight Connector 27"/>
              <p:cNvCxnSpPr/>
              <p:nvPr/>
            </p:nvCxnSpPr>
            <p:spPr>
              <a:xfrm>
                <a:off x="6875188" y="1653283"/>
                <a:ext cx="105277" cy="0"/>
              </a:xfrm>
              <a:prstGeom prst="line">
                <a:avLst/>
              </a:prstGeom>
              <a:ln w="57150" cap="rnd"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9" name="Text Box 5"/>
              <p:cNvSpPr txBox="1">
                <a:spLocks noChangeArrowheads="1"/>
              </p:cNvSpPr>
              <p:nvPr/>
            </p:nvSpPr>
            <p:spPr bwMode="auto">
              <a:xfrm>
                <a:off x="7127567" y="1525213"/>
                <a:ext cx="1371608" cy="246217"/>
              </a:xfrm>
              <a:prstGeom prst="rect">
                <a:avLst/>
              </a:prstGeom>
              <a:noFill/>
              <a:ln w="9525" algn="ctr">
                <a:noFill/>
                <a:miter lim="800000"/>
                <a:headEnd/>
                <a:tailEnd/>
              </a:ln>
            </p:spPr>
            <p:txBody>
              <a:bodyPr wrap="square" lIns="0" tIns="45718" rIns="91435" bIns="45718">
                <a:spAutoFit/>
              </a:bodyPr>
              <a:lstStyle/>
              <a:p>
                <a:pPr>
                  <a:spcBef>
                    <a:spcPct val="50000"/>
                  </a:spcBef>
                </a:pPr>
                <a:r>
                  <a:rPr lang="en-US" sz="1000" dirty="0" smtClean="0">
                    <a:cs typeface="Arial"/>
                  </a:rPr>
                  <a:t>Conventional Cell</a:t>
                </a:r>
                <a:r>
                  <a:rPr lang="en-US" sz="1000" baseline="30000" dirty="0" smtClean="0">
                    <a:cs typeface="Arial"/>
                  </a:rPr>
                  <a:t> 2 </a:t>
                </a:r>
                <a:endParaRPr lang="en-US" sz="1000" dirty="0">
                  <a:cs typeface="Arial"/>
                </a:endParaRPr>
              </a:p>
            </p:txBody>
          </p:sp>
        </p:grpSp>
      </p:grpSp>
      <p:sp>
        <p:nvSpPr>
          <p:cNvPr id="32" name="TextBox 31"/>
          <p:cNvSpPr txBox="1"/>
          <p:nvPr/>
        </p:nvSpPr>
        <p:spPr>
          <a:xfrm>
            <a:off x="6344888" y="1868507"/>
            <a:ext cx="3202563" cy="738664"/>
          </a:xfrm>
          <a:prstGeom prst="rect">
            <a:avLst/>
          </a:prstGeom>
          <a:noFill/>
        </p:spPr>
        <p:txBody>
          <a:bodyPr wrap="square" rtlCol="0">
            <a:spAutoFit/>
          </a:bodyPr>
          <a:lstStyle/>
          <a:p>
            <a:r>
              <a:rPr lang="en-US" sz="1400" dirty="0" smtClean="0">
                <a:solidFill>
                  <a:schemeClr val="accent1"/>
                </a:solidFill>
                <a:cs typeface="Arial"/>
              </a:rPr>
              <a:t>More </a:t>
            </a:r>
            <a:r>
              <a:rPr lang="en-US" sz="1400" dirty="0">
                <a:solidFill>
                  <a:schemeClr val="accent1"/>
                </a:solidFill>
                <a:cs typeface="Arial"/>
              </a:rPr>
              <a:t>light from the </a:t>
            </a:r>
            <a:r>
              <a:rPr lang="en-US" sz="1400" dirty="0" smtClean="0">
                <a:solidFill>
                  <a:schemeClr val="accent1"/>
                </a:solidFill>
                <a:cs typeface="Arial"/>
              </a:rPr>
              <a:t>red </a:t>
            </a:r>
            <a:r>
              <a:rPr lang="en-US" sz="1400" dirty="0">
                <a:solidFill>
                  <a:schemeClr val="accent1"/>
                </a:solidFill>
                <a:cs typeface="Arial"/>
              </a:rPr>
              <a:t>parts of the spectrum, </a:t>
            </a:r>
            <a:r>
              <a:rPr lang="en-US" sz="1400" dirty="0" smtClean="0">
                <a:solidFill>
                  <a:schemeClr val="accent1"/>
                </a:solidFill>
                <a:cs typeface="Arial"/>
              </a:rPr>
              <a:t>enables </a:t>
            </a:r>
            <a:r>
              <a:rPr lang="en-US" sz="1400" dirty="0">
                <a:solidFill>
                  <a:schemeClr val="accent1"/>
                </a:solidFill>
                <a:cs typeface="Arial"/>
              </a:rPr>
              <a:t>higher energy production in </a:t>
            </a:r>
            <a:r>
              <a:rPr lang="en-US" sz="1400" dirty="0" smtClean="0">
                <a:solidFill>
                  <a:schemeClr val="accent1"/>
                </a:solidFill>
                <a:cs typeface="Arial"/>
              </a:rPr>
              <a:t>low-light conditions</a:t>
            </a:r>
            <a:endParaRPr lang="en-US" sz="1400" dirty="0">
              <a:solidFill>
                <a:schemeClr val="accent1"/>
              </a:solidFill>
              <a:cs typeface="Arial"/>
            </a:endParaRPr>
          </a:p>
        </p:txBody>
      </p:sp>
      <p:sp>
        <p:nvSpPr>
          <p:cNvPr id="33" name="TextBox 32"/>
          <p:cNvSpPr txBox="1"/>
          <p:nvPr/>
        </p:nvSpPr>
        <p:spPr>
          <a:xfrm>
            <a:off x="897716" y="1868353"/>
            <a:ext cx="3274234" cy="738664"/>
          </a:xfrm>
          <a:prstGeom prst="rect">
            <a:avLst/>
          </a:prstGeom>
          <a:noFill/>
        </p:spPr>
        <p:txBody>
          <a:bodyPr wrap="square" rtlCol="0">
            <a:spAutoFit/>
          </a:bodyPr>
          <a:lstStyle/>
          <a:p>
            <a:r>
              <a:rPr lang="en-US" sz="1400" dirty="0" smtClean="0">
                <a:solidFill>
                  <a:schemeClr val="accent1"/>
                </a:solidFill>
                <a:cs typeface="Arial"/>
              </a:rPr>
              <a:t>More </a:t>
            </a:r>
            <a:r>
              <a:rPr lang="en-US" sz="1400" dirty="0">
                <a:solidFill>
                  <a:schemeClr val="accent1"/>
                </a:solidFill>
                <a:cs typeface="Arial"/>
              </a:rPr>
              <a:t>light from the </a:t>
            </a:r>
            <a:r>
              <a:rPr lang="en-US" sz="1400" dirty="0" smtClean="0">
                <a:solidFill>
                  <a:schemeClr val="accent1"/>
                </a:solidFill>
                <a:cs typeface="Arial"/>
              </a:rPr>
              <a:t>blue parts </a:t>
            </a:r>
            <a:r>
              <a:rPr lang="en-US" sz="1400" dirty="0">
                <a:solidFill>
                  <a:schemeClr val="accent1"/>
                </a:solidFill>
                <a:cs typeface="Arial"/>
              </a:rPr>
              <a:t>of the spectrum, </a:t>
            </a:r>
            <a:r>
              <a:rPr lang="en-US" sz="1400" dirty="0" smtClean="0">
                <a:solidFill>
                  <a:schemeClr val="accent1"/>
                </a:solidFill>
                <a:cs typeface="Arial"/>
              </a:rPr>
              <a:t>enables </a:t>
            </a:r>
            <a:r>
              <a:rPr lang="en-US" sz="1400" dirty="0">
                <a:solidFill>
                  <a:schemeClr val="accent1"/>
                </a:solidFill>
                <a:cs typeface="Arial"/>
              </a:rPr>
              <a:t>higher energy production in </a:t>
            </a:r>
            <a:r>
              <a:rPr lang="en-US" sz="1400" dirty="0" smtClean="0">
                <a:solidFill>
                  <a:schemeClr val="accent1"/>
                </a:solidFill>
                <a:cs typeface="Arial"/>
              </a:rPr>
              <a:t>cloudy conditions</a:t>
            </a:r>
            <a:endParaRPr lang="en-US" sz="1400" dirty="0">
              <a:solidFill>
                <a:schemeClr val="accent1"/>
              </a:solidFill>
              <a:cs typeface="Arial"/>
            </a:endParaRPr>
          </a:p>
        </p:txBody>
      </p:sp>
      <p:pic>
        <p:nvPicPr>
          <p:cNvPr id="3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91564" y="2825805"/>
            <a:ext cx="5168337" cy="2688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5" name="Text Box 5"/>
          <p:cNvSpPr txBox="1">
            <a:spLocks noChangeArrowheads="1"/>
          </p:cNvSpPr>
          <p:nvPr/>
        </p:nvSpPr>
        <p:spPr bwMode="auto">
          <a:xfrm>
            <a:off x="3325278" y="3909308"/>
            <a:ext cx="1205672" cy="246217"/>
          </a:xfrm>
          <a:prstGeom prst="rect">
            <a:avLst/>
          </a:prstGeom>
          <a:solidFill>
            <a:schemeClr val="bg1"/>
          </a:solidFill>
          <a:ln w="9525" algn="ctr">
            <a:noFill/>
            <a:miter lim="800000"/>
            <a:headEnd/>
            <a:tailEnd/>
          </a:ln>
        </p:spPr>
        <p:txBody>
          <a:bodyPr wrap="square" lIns="0" tIns="45718" rIns="91435" bIns="45718">
            <a:spAutoFit/>
          </a:bodyPr>
          <a:lstStyle/>
          <a:p>
            <a:pPr algn="ctr">
              <a:spcBef>
                <a:spcPct val="50000"/>
              </a:spcBef>
            </a:pPr>
            <a:r>
              <a:rPr lang="en-US" sz="1000" dirty="0" smtClean="0">
                <a:cs typeface="Arial"/>
              </a:rPr>
              <a:t>Sun Spectrum</a:t>
            </a:r>
            <a:endParaRPr lang="en-US" sz="1000" dirty="0">
              <a:cs typeface="Arial"/>
            </a:endParaRPr>
          </a:p>
        </p:txBody>
      </p:sp>
      <p:sp>
        <p:nvSpPr>
          <p:cNvPr id="37" name="Oval 36"/>
          <p:cNvSpPr/>
          <p:nvPr/>
        </p:nvSpPr>
        <p:spPr>
          <a:xfrm rot="19198863">
            <a:off x="5862403" y="2474865"/>
            <a:ext cx="1002890" cy="1756863"/>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H="1">
            <a:off x="6773272" y="2623500"/>
            <a:ext cx="367770" cy="457100"/>
          </a:xfrm>
          <a:prstGeom prst="straightConnector1">
            <a:avLst/>
          </a:prstGeom>
          <a:ln w="19050">
            <a:tailEnd type="arrow"/>
          </a:ln>
          <a:effectLst/>
        </p:spPr>
        <p:style>
          <a:lnRef idx="2">
            <a:schemeClr val="accent1"/>
          </a:lnRef>
          <a:fillRef idx="0">
            <a:schemeClr val="accent1"/>
          </a:fillRef>
          <a:effectRef idx="1">
            <a:schemeClr val="accent1"/>
          </a:effectRef>
          <a:fontRef idx="minor">
            <a:schemeClr val="tx1"/>
          </a:fontRef>
        </p:style>
      </p:cxnSp>
      <p:sp>
        <p:nvSpPr>
          <p:cNvPr id="39" name="Oval 38"/>
          <p:cNvSpPr/>
          <p:nvPr/>
        </p:nvSpPr>
        <p:spPr>
          <a:xfrm rot="799761">
            <a:off x="2177500" y="2961904"/>
            <a:ext cx="901354" cy="1399810"/>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a:off x="2391564" y="2607171"/>
            <a:ext cx="138617" cy="473429"/>
          </a:xfrm>
          <a:prstGeom prst="straightConnector1">
            <a:avLst/>
          </a:prstGeom>
          <a:ln w="19050">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663336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Anti-Reflective Glass Comparison</a:t>
            </a:r>
          </a:p>
        </p:txBody>
      </p:sp>
      <p:sp>
        <p:nvSpPr>
          <p:cNvPr id="21" name="Text Box 15"/>
          <p:cNvSpPr txBox="1">
            <a:spLocks noChangeArrowheads="1"/>
          </p:cNvSpPr>
          <p:nvPr/>
        </p:nvSpPr>
        <p:spPr bwMode="auto">
          <a:xfrm>
            <a:off x="9559636" y="5288485"/>
            <a:ext cx="2629189" cy="1233853"/>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latin typeface="Arial" pitchFamily="34" charset="0"/>
                <a:cs typeface="Arial" pitchFamily="34" charset="0"/>
              </a:rPr>
              <a:t>1</a:t>
            </a:r>
            <a:r>
              <a:rPr lang="en-US" baseline="0" dirty="0">
                <a:latin typeface="Arial" pitchFamily="34" charset="0"/>
                <a:cs typeface="Arial" pitchFamily="34" charset="0"/>
              </a:rPr>
              <a:t> BEW Engineering , part of DNV KEMA, SunPower Yield Report, Jan 2013.</a:t>
            </a:r>
          </a:p>
          <a:p>
            <a:r>
              <a:rPr lang="en-US" dirty="0">
                <a:latin typeface="Arial" pitchFamily="34" charset="0"/>
                <a:cs typeface="Arial" pitchFamily="34" charset="0"/>
              </a:rPr>
              <a:t>2</a:t>
            </a:r>
            <a:r>
              <a:rPr lang="en-US" baseline="0" dirty="0">
                <a:latin typeface="Arial" pitchFamily="34" charset="0"/>
                <a:cs typeface="Arial" pitchFamily="34" charset="0"/>
              </a:rPr>
              <a:t> Sandia National Lab, Outdoor Performance Characterization of Three SunPower Modules, April 2013</a:t>
            </a:r>
          </a:p>
          <a:p>
            <a:r>
              <a:rPr lang="en-US" dirty="0">
                <a:latin typeface="Arial" pitchFamily="34" charset="0"/>
                <a:cs typeface="Arial" pitchFamily="34" charset="0"/>
              </a:rPr>
              <a:t>3</a:t>
            </a:r>
            <a:r>
              <a:rPr lang="en-US" baseline="0" dirty="0">
                <a:latin typeface="Arial" pitchFamily="34" charset="0"/>
                <a:cs typeface="Arial" pitchFamily="34" charset="0"/>
              </a:rPr>
              <a:t> </a:t>
            </a:r>
            <a:r>
              <a:rPr lang="en-US" baseline="0" dirty="0" err="1">
                <a:latin typeface="Arial" pitchFamily="34" charset="0"/>
                <a:cs typeface="Arial" pitchFamily="34" charset="0"/>
              </a:rPr>
              <a:t>Fanney</a:t>
            </a:r>
            <a:r>
              <a:rPr lang="en-US" baseline="0" dirty="0">
                <a:latin typeface="Arial" pitchFamily="34" charset="0"/>
                <a:cs typeface="Arial" pitchFamily="34" charset="0"/>
              </a:rPr>
              <a:t>, P., et al.  "Comparison of Photovoltaic Module Performance Measurements." </a:t>
            </a:r>
            <a:r>
              <a:rPr lang="en-US" baseline="0" dirty="0" smtClean="0">
                <a:latin typeface="Arial" pitchFamily="34" charset="0"/>
                <a:cs typeface="Arial" pitchFamily="34" charset="0"/>
              </a:rPr>
              <a:t/>
            </a:r>
            <a:br>
              <a:rPr lang="en-US" baseline="0" dirty="0" smtClean="0">
                <a:latin typeface="Arial" pitchFamily="34" charset="0"/>
                <a:cs typeface="Arial" pitchFamily="34" charset="0"/>
              </a:rPr>
            </a:br>
            <a:r>
              <a:rPr lang="en-US" baseline="0" dirty="0" smtClean="0">
                <a:latin typeface="Arial" pitchFamily="34" charset="0"/>
                <a:cs typeface="Arial" pitchFamily="34" charset="0"/>
              </a:rPr>
              <a:t>Journal </a:t>
            </a:r>
            <a:r>
              <a:rPr lang="en-US" baseline="0" dirty="0">
                <a:latin typeface="Arial" pitchFamily="34" charset="0"/>
                <a:cs typeface="Arial" pitchFamily="34" charset="0"/>
              </a:rPr>
              <a:t>of Solar Energy Engineering </a:t>
            </a:r>
            <a:r>
              <a:rPr lang="en-US" baseline="0" dirty="0" smtClean="0">
                <a:latin typeface="Arial" pitchFamily="34" charset="0"/>
                <a:cs typeface="Arial" pitchFamily="34" charset="0"/>
              </a:rPr>
              <a:t/>
            </a:r>
            <a:br>
              <a:rPr lang="en-US" baseline="0" dirty="0" smtClean="0">
                <a:latin typeface="Arial" pitchFamily="34" charset="0"/>
                <a:cs typeface="Arial" pitchFamily="34" charset="0"/>
              </a:rPr>
            </a:br>
            <a:r>
              <a:rPr lang="en-US" baseline="0" dirty="0" smtClean="0">
                <a:latin typeface="Arial" pitchFamily="34" charset="0"/>
                <a:cs typeface="Arial" pitchFamily="34" charset="0"/>
              </a:rPr>
              <a:t>128.2</a:t>
            </a:r>
            <a:r>
              <a:rPr lang="en-US" baseline="0" dirty="0">
                <a:latin typeface="Arial" pitchFamily="34" charset="0"/>
                <a:cs typeface="Arial" pitchFamily="34" charset="0"/>
              </a:rPr>
              <a:t>, 2006, p 152.</a:t>
            </a:r>
          </a:p>
          <a:p>
            <a:endParaRPr lang="en-US" baseline="0" dirty="0">
              <a:cs typeface="Arial" panose="020B0604020202020204" pitchFamily="34" charset="0"/>
            </a:endParaRPr>
          </a:p>
        </p:txBody>
      </p:sp>
      <p:sp>
        <p:nvSpPr>
          <p:cNvPr id="36" name="Rectangle 9"/>
          <p:cNvSpPr txBox="1">
            <a:spLocks noChangeArrowheads="1"/>
          </p:cNvSpPr>
          <p:nvPr/>
        </p:nvSpPr>
        <p:spPr>
          <a:xfrm>
            <a:off x="880324" y="1117264"/>
            <a:ext cx="10293643" cy="1211576"/>
          </a:xfrm>
          <a:prstGeom prst="rect">
            <a:avLst/>
          </a:prstGeom>
          <a:noFill/>
        </p:spPr>
        <p:txBody>
          <a:bodyPr lIns="0" rIns="0"/>
          <a:lstStyle/>
          <a:p>
            <a:pPr marL="228600" indent="-228600" defTabSz="820738">
              <a:spcAft>
                <a:spcPts val="1000"/>
              </a:spcAft>
              <a:buFont typeface="Arial"/>
              <a:buChar char="•"/>
            </a:pPr>
            <a:r>
              <a:rPr lang="en-US" sz="1600" dirty="0">
                <a:solidFill>
                  <a:prstClr val="black"/>
                </a:solidFill>
                <a:cs typeface="Arial"/>
              </a:rPr>
              <a:t>Panels with anti-reflective glass have 3-5% energy gain vs. panels with non-AR glass from better light capture when the sun is not directly overhead.</a:t>
            </a:r>
          </a:p>
          <a:p>
            <a:pPr marL="228600" indent="-228600" defTabSz="820738">
              <a:spcAft>
                <a:spcPts val="1000"/>
              </a:spcAft>
              <a:buFont typeface="Arial"/>
              <a:buChar char="•"/>
            </a:pPr>
            <a:r>
              <a:rPr lang="en-US" sz="1600" dirty="0">
                <a:solidFill>
                  <a:prstClr val="black"/>
                </a:solidFill>
                <a:cs typeface="Arial"/>
              </a:rPr>
              <a:t>Cloudy periods, Early and Late hours, and the winter season</a:t>
            </a:r>
            <a:r>
              <a:rPr lang="en-US" sz="1600" dirty="0" smtClean="0">
                <a:solidFill>
                  <a:prstClr val="black"/>
                </a:solidFill>
                <a:cs typeface="Arial"/>
              </a:rPr>
              <a:t>.</a:t>
            </a:r>
            <a:endParaRPr lang="en-US" sz="1600" dirty="0">
              <a:solidFill>
                <a:prstClr val="black"/>
              </a:solidFill>
              <a:cs typeface="Arial"/>
            </a:endParaRPr>
          </a:p>
          <a:p>
            <a:pPr marL="228600" indent="-228600" defTabSz="820738">
              <a:spcAft>
                <a:spcPts val="1000"/>
              </a:spcAft>
              <a:buFont typeface="Arial"/>
              <a:buChar char="•"/>
            </a:pPr>
            <a:r>
              <a:rPr lang="en-US" sz="1600" dirty="0">
                <a:solidFill>
                  <a:prstClr val="black"/>
                </a:solidFill>
                <a:cs typeface="Arial"/>
              </a:rPr>
              <a:t>The majority of Conventional Panels do not us AR-glass because it is more expensive, and that cost is harder to justify with lower efficiency Conventional </a:t>
            </a:r>
            <a:r>
              <a:rPr lang="en-US" sz="1600" dirty="0" smtClean="0">
                <a:solidFill>
                  <a:prstClr val="black"/>
                </a:solidFill>
                <a:cs typeface="Arial"/>
              </a:rPr>
              <a:t>Cells.</a:t>
            </a:r>
            <a:r>
              <a:rPr lang="en-US" sz="1600" baseline="30000" dirty="0" smtClean="0">
                <a:solidFill>
                  <a:prstClr val="black"/>
                </a:solidFill>
                <a:cs typeface="Arial"/>
              </a:rPr>
              <a:t>1</a:t>
            </a:r>
            <a:endParaRPr lang="en-US" sz="1600" baseline="30000" dirty="0">
              <a:solidFill>
                <a:prstClr val="black"/>
              </a:solidFill>
              <a:cs typeface="Arial"/>
            </a:endParaRPr>
          </a:p>
          <a:p>
            <a:pPr marL="228600" indent="-228600" defTabSz="820738">
              <a:spcAft>
                <a:spcPts val="1000"/>
              </a:spcAft>
              <a:buFont typeface="Arial"/>
              <a:buChar char="•"/>
            </a:pPr>
            <a:r>
              <a:rPr lang="en-US" sz="1600" dirty="0">
                <a:solidFill>
                  <a:prstClr val="black"/>
                </a:solidFill>
                <a:cs typeface="Arial"/>
              </a:rPr>
              <a:t>Not all AR-glass is the same… SunPower uses top performing AR-glass.</a:t>
            </a:r>
          </a:p>
        </p:txBody>
      </p:sp>
      <p:sp>
        <p:nvSpPr>
          <p:cNvPr id="7" name="TextBox 15"/>
          <p:cNvSpPr txBox="1">
            <a:spLocks noChangeArrowheads="1"/>
          </p:cNvSpPr>
          <p:nvPr/>
        </p:nvSpPr>
        <p:spPr bwMode="auto">
          <a:xfrm>
            <a:off x="8282516" y="4288097"/>
            <a:ext cx="1140640" cy="655564"/>
          </a:xfrm>
          <a:prstGeom prst="rect">
            <a:avLst/>
          </a:prstGeom>
          <a:noFill/>
          <a:ln w="9525">
            <a:noFill/>
            <a:miter lim="800000"/>
            <a:headEnd/>
            <a:tailEnd/>
          </a:ln>
        </p:spPr>
        <p:txBody>
          <a:bodyPr wrap="square" lIns="0" tIns="0" rIns="0">
            <a:spAutoFit/>
          </a:bodyPr>
          <a:lstStyle/>
          <a:p>
            <a:pPr>
              <a:lnSpc>
                <a:spcPct val="90000"/>
              </a:lnSpc>
            </a:pPr>
            <a:r>
              <a:rPr lang="en-US" sz="1100" dirty="0" smtClean="0">
                <a:cs typeface="Arial"/>
              </a:rPr>
              <a:t>SunPower high-performance Anti-Reflective Glass</a:t>
            </a:r>
            <a:r>
              <a:rPr lang="en-US" sz="1100" baseline="30000" dirty="0" smtClean="0">
                <a:cs typeface="Arial"/>
              </a:rPr>
              <a:t>2</a:t>
            </a:r>
            <a:endParaRPr lang="en-US" sz="1100" baseline="30000" dirty="0">
              <a:cs typeface="Arial"/>
            </a:endParaRPr>
          </a:p>
        </p:txBody>
      </p:sp>
      <p:sp>
        <p:nvSpPr>
          <p:cNvPr id="8" name="TextBox 15"/>
          <p:cNvSpPr txBox="1">
            <a:spLocks noChangeArrowheads="1"/>
          </p:cNvSpPr>
          <p:nvPr/>
        </p:nvSpPr>
        <p:spPr bwMode="auto">
          <a:xfrm>
            <a:off x="8269027" y="5215169"/>
            <a:ext cx="1290609" cy="198516"/>
          </a:xfrm>
          <a:prstGeom prst="rect">
            <a:avLst/>
          </a:prstGeom>
          <a:noFill/>
          <a:ln w="9525">
            <a:noFill/>
            <a:miter lim="800000"/>
            <a:headEnd/>
            <a:tailEnd/>
          </a:ln>
        </p:spPr>
        <p:txBody>
          <a:bodyPr wrap="square" lIns="0" tIns="0" rIns="0">
            <a:spAutoFit/>
          </a:bodyPr>
          <a:lstStyle/>
          <a:p>
            <a:pPr>
              <a:lnSpc>
                <a:spcPct val="90000"/>
              </a:lnSpc>
            </a:pPr>
            <a:r>
              <a:rPr lang="en-US" sz="1100" dirty="0" smtClean="0">
                <a:cs typeface="Arial"/>
              </a:rPr>
              <a:t>Conventional glass</a:t>
            </a:r>
            <a:r>
              <a:rPr lang="en-US" sz="1100" baseline="30000" dirty="0" smtClean="0">
                <a:cs typeface="Arial"/>
              </a:rPr>
              <a:t>3</a:t>
            </a:r>
            <a:endParaRPr lang="en-US" sz="1100" baseline="30000" dirty="0">
              <a:cs typeface="Arial"/>
            </a:endParaRPr>
          </a:p>
        </p:txBody>
      </p:sp>
      <p:graphicFrame>
        <p:nvGraphicFramePr>
          <p:cNvPr id="9" name="Chart 8"/>
          <p:cNvGraphicFramePr>
            <a:graphicFrameLocks/>
          </p:cNvGraphicFramePr>
          <p:nvPr>
            <p:extLst>
              <p:ext uri="{D42A27DB-BD31-4B8C-83A1-F6EECF244321}">
                <p14:modId xmlns="" xmlns:p14="http://schemas.microsoft.com/office/powerpoint/2010/main" val="3688792423"/>
              </p:ext>
            </p:extLst>
          </p:nvPr>
        </p:nvGraphicFramePr>
        <p:xfrm>
          <a:off x="1130616" y="3642261"/>
          <a:ext cx="7303030" cy="2651160"/>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9"/>
          <p:cNvSpPr/>
          <p:nvPr/>
        </p:nvSpPr>
        <p:spPr>
          <a:xfrm rot="16792629">
            <a:off x="6183702" y="2524437"/>
            <a:ext cx="918550" cy="3214856"/>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8108927" y="2909246"/>
            <a:ext cx="1610808" cy="738664"/>
          </a:xfrm>
          <a:prstGeom prst="rect">
            <a:avLst/>
          </a:prstGeom>
          <a:noFill/>
        </p:spPr>
        <p:txBody>
          <a:bodyPr wrap="square" rtlCol="0">
            <a:spAutoFit/>
          </a:bodyPr>
          <a:lstStyle/>
          <a:p>
            <a:r>
              <a:rPr lang="en-US" sz="1400" dirty="0" smtClean="0">
                <a:solidFill>
                  <a:schemeClr val="accent1"/>
                </a:solidFill>
                <a:cs typeface="Arial"/>
              </a:rPr>
              <a:t>More light enters when sun is at low angles</a:t>
            </a:r>
            <a:endParaRPr lang="en-US" sz="1400" dirty="0">
              <a:solidFill>
                <a:schemeClr val="accent1"/>
              </a:solidFill>
              <a:cs typeface="Arial"/>
            </a:endParaRPr>
          </a:p>
        </p:txBody>
      </p:sp>
      <p:cxnSp>
        <p:nvCxnSpPr>
          <p:cNvPr id="12" name="Straight Arrow Connector 11"/>
          <p:cNvCxnSpPr/>
          <p:nvPr/>
        </p:nvCxnSpPr>
        <p:spPr>
          <a:xfrm flipH="1">
            <a:off x="7422409" y="3458815"/>
            <a:ext cx="686518" cy="378190"/>
          </a:xfrm>
          <a:prstGeom prst="straightConnector1">
            <a:avLst/>
          </a:prstGeom>
          <a:ln w="19050">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663336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 Single Corner Rectangle 32"/>
          <p:cNvSpPr/>
          <p:nvPr/>
        </p:nvSpPr>
        <p:spPr>
          <a:xfrm rot="10800000" flipH="1">
            <a:off x="6323362" y="2889120"/>
            <a:ext cx="4202532" cy="3149928"/>
          </a:xfrm>
          <a:prstGeom prst="round1Rect">
            <a:avLst>
              <a:gd name="adj" fmla="val 6071"/>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cs typeface="Arial"/>
            </a:endParaRPr>
          </a:p>
        </p:txBody>
      </p:sp>
      <p:sp>
        <p:nvSpPr>
          <p:cNvPr id="2" name="Title 1"/>
          <p:cNvSpPr>
            <a:spLocks noGrp="1"/>
          </p:cNvSpPr>
          <p:nvPr>
            <p:ph type="title"/>
          </p:nvPr>
        </p:nvSpPr>
        <p:spPr/>
        <p:txBody>
          <a:bodyPr>
            <a:normAutofit/>
          </a:bodyPr>
          <a:lstStyle/>
          <a:p>
            <a:r>
              <a:rPr lang="en-US" dirty="0"/>
              <a:t>The Heart of the SunPower </a:t>
            </a:r>
            <a:r>
              <a:rPr lang="en-US" dirty="0" smtClean="0"/>
              <a:t>Panel is </a:t>
            </a:r>
            <a:r>
              <a:rPr lang="en-US" dirty="0"/>
              <a:t>the Maxeon™ Solar Cell</a:t>
            </a:r>
          </a:p>
        </p:txBody>
      </p:sp>
      <p:sp>
        <p:nvSpPr>
          <p:cNvPr id="5" name="Round Single Corner Rectangle 4"/>
          <p:cNvSpPr/>
          <p:nvPr/>
        </p:nvSpPr>
        <p:spPr>
          <a:xfrm rot="10800000">
            <a:off x="1144975" y="2892606"/>
            <a:ext cx="4210003" cy="3125455"/>
          </a:xfrm>
          <a:prstGeom prst="round1Rect">
            <a:avLst>
              <a:gd name="adj" fmla="val 3951"/>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cs typeface="Arial"/>
            </a:endParaRPr>
          </a:p>
        </p:txBody>
      </p:sp>
      <p:sp>
        <p:nvSpPr>
          <p:cNvPr id="7" name="TextBox 6"/>
          <p:cNvSpPr txBox="1"/>
          <p:nvPr/>
        </p:nvSpPr>
        <p:spPr>
          <a:xfrm>
            <a:off x="6323362" y="2519789"/>
            <a:ext cx="4210003" cy="369332"/>
          </a:xfrm>
          <a:prstGeom prst="round1Rect">
            <a:avLst>
              <a:gd name="adj" fmla="val 50000"/>
            </a:avLst>
          </a:prstGeom>
          <a:solidFill>
            <a:srgbClr val="7F7F7F"/>
          </a:solidFill>
        </p:spPr>
        <p:txBody>
          <a:bodyPr wrap="square" rtlCol="0">
            <a:spAutoFit/>
          </a:bodyPr>
          <a:lstStyle/>
          <a:p>
            <a:pPr algn="ctr" defTabSz="457200"/>
            <a:r>
              <a:rPr lang="en-US" b="1" dirty="0" smtClean="0">
                <a:solidFill>
                  <a:srgbClr val="FFFFFF"/>
                </a:solidFill>
                <a:latin typeface="+mj-lt"/>
                <a:cs typeface="Arial"/>
              </a:rPr>
              <a:t>Conventional Panel (same size)</a:t>
            </a:r>
            <a:endParaRPr lang="en-US" b="1" dirty="0">
              <a:solidFill>
                <a:srgbClr val="FFFFFF"/>
              </a:solidFill>
              <a:latin typeface="+mj-lt"/>
              <a:cs typeface="Arial"/>
            </a:endParaRPr>
          </a:p>
        </p:txBody>
      </p:sp>
      <p:sp>
        <p:nvSpPr>
          <p:cNvPr id="8" name="TextBox 7"/>
          <p:cNvSpPr txBox="1"/>
          <p:nvPr/>
        </p:nvSpPr>
        <p:spPr>
          <a:xfrm flipH="1">
            <a:off x="1146301" y="2523275"/>
            <a:ext cx="4206255" cy="369332"/>
          </a:xfrm>
          <a:prstGeom prst="round1Rect">
            <a:avLst>
              <a:gd name="adj" fmla="val 46779"/>
            </a:avLst>
          </a:prstGeom>
          <a:solidFill>
            <a:srgbClr val="F7921E"/>
          </a:solidFill>
        </p:spPr>
        <p:txBody>
          <a:bodyPr wrap="square" rtlCol="0">
            <a:spAutoFit/>
          </a:bodyPr>
          <a:lstStyle/>
          <a:p>
            <a:pPr algn="ctr" defTabSz="457200"/>
            <a:r>
              <a:rPr lang="en-US" b="1" dirty="0" smtClean="0">
                <a:solidFill>
                  <a:srgbClr val="000000"/>
                </a:solidFill>
                <a:latin typeface="+mj-lt"/>
                <a:cs typeface="Arial"/>
              </a:rPr>
              <a:t>SunPower Panel with </a:t>
            </a:r>
            <a:r>
              <a:rPr lang="en-US" b="1" dirty="0" err="1" smtClean="0">
                <a:solidFill>
                  <a:srgbClr val="000000"/>
                </a:solidFill>
                <a:latin typeface="+mj-lt"/>
                <a:cs typeface="Arial"/>
              </a:rPr>
              <a:t>Maxeon</a:t>
            </a:r>
            <a:endParaRPr lang="en-US" b="1" baseline="30000" dirty="0">
              <a:solidFill>
                <a:srgbClr val="000000"/>
              </a:solidFill>
              <a:latin typeface="+mj-lt"/>
              <a:cs typeface="Arial"/>
            </a:endParaRPr>
          </a:p>
        </p:txBody>
      </p:sp>
      <p:grpSp>
        <p:nvGrpSpPr>
          <p:cNvPr id="9" name="Group 8"/>
          <p:cNvGrpSpPr/>
          <p:nvPr/>
        </p:nvGrpSpPr>
        <p:grpSpPr>
          <a:xfrm>
            <a:off x="2993959" y="3009696"/>
            <a:ext cx="2424349" cy="1572399"/>
            <a:chOff x="-644771" y="7840628"/>
            <a:chExt cx="2506375" cy="1625600"/>
          </a:xfrm>
        </p:grpSpPr>
        <p:pic>
          <p:nvPicPr>
            <p:cNvPr id="10" name="Picture 41" descr="C65 xparent.gif"/>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644771" y="7840628"/>
              <a:ext cx="2438400" cy="1625600"/>
            </a:xfrm>
            <a:prstGeom prst="rect">
              <a:avLst/>
            </a:prstGeom>
            <a:noFill/>
            <a:ln w="9525">
              <a:noFill/>
              <a:miter lim="800000"/>
              <a:headEnd/>
              <a:tailEnd/>
            </a:ln>
          </p:spPr>
        </p:pic>
        <p:sp>
          <p:nvSpPr>
            <p:cNvPr id="11" name="TextBox 10"/>
            <p:cNvSpPr txBox="1"/>
            <p:nvPr/>
          </p:nvSpPr>
          <p:spPr>
            <a:xfrm>
              <a:off x="-431618" y="7868429"/>
              <a:ext cx="914400" cy="270461"/>
            </a:xfrm>
            <a:prstGeom prst="rect">
              <a:avLst/>
            </a:prstGeom>
            <a:noFill/>
          </p:spPr>
          <p:txBody>
            <a:bodyPr wrap="square" rtlCol="0">
              <a:spAutoFit/>
            </a:bodyPr>
            <a:lstStyle/>
            <a:p>
              <a:pPr algn="ctr" defTabSz="457200"/>
              <a:r>
                <a:rPr lang="en-US" sz="1100" b="1" dirty="0" smtClean="0">
                  <a:solidFill>
                    <a:prstClr val="black"/>
                  </a:solidFill>
                  <a:cs typeface="Arial"/>
                </a:rPr>
                <a:t>FRONT</a:t>
              </a:r>
              <a:endParaRPr lang="en-US" sz="1100" b="1" dirty="0">
                <a:solidFill>
                  <a:prstClr val="black"/>
                </a:solidFill>
                <a:cs typeface="Arial"/>
              </a:endParaRPr>
            </a:p>
          </p:txBody>
        </p:sp>
        <p:sp>
          <p:nvSpPr>
            <p:cNvPr id="12" name="TextBox 11"/>
            <p:cNvSpPr txBox="1"/>
            <p:nvPr/>
          </p:nvSpPr>
          <p:spPr>
            <a:xfrm>
              <a:off x="657948" y="7868429"/>
              <a:ext cx="862418" cy="270461"/>
            </a:xfrm>
            <a:prstGeom prst="rect">
              <a:avLst/>
            </a:prstGeom>
            <a:noFill/>
          </p:spPr>
          <p:txBody>
            <a:bodyPr wrap="square" rtlCol="0">
              <a:spAutoFit/>
            </a:bodyPr>
            <a:lstStyle/>
            <a:p>
              <a:pPr algn="ctr" defTabSz="457200"/>
              <a:r>
                <a:rPr lang="en-US" sz="1100" b="1" dirty="0" smtClean="0">
                  <a:solidFill>
                    <a:prstClr val="black"/>
                  </a:solidFill>
                  <a:cs typeface="Arial"/>
                </a:rPr>
                <a:t>BACK</a:t>
              </a:r>
              <a:endParaRPr lang="en-US" sz="1100" b="1" dirty="0">
                <a:solidFill>
                  <a:prstClr val="black"/>
                </a:solidFill>
                <a:cs typeface="Arial"/>
              </a:endParaRPr>
            </a:p>
          </p:txBody>
        </p:sp>
        <p:sp>
          <p:nvSpPr>
            <p:cNvPr id="13" name="TextBox 12"/>
            <p:cNvSpPr txBox="1"/>
            <p:nvPr/>
          </p:nvSpPr>
          <p:spPr>
            <a:xfrm>
              <a:off x="-416171" y="9164161"/>
              <a:ext cx="871008" cy="270461"/>
            </a:xfrm>
            <a:prstGeom prst="rect">
              <a:avLst/>
            </a:prstGeom>
            <a:noFill/>
          </p:spPr>
          <p:txBody>
            <a:bodyPr wrap="square" rtlCol="0">
              <a:spAutoFit/>
            </a:bodyPr>
            <a:lstStyle/>
            <a:p>
              <a:pPr algn="ctr" defTabSz="457200"/>
              <a:r>
                <a:rPr lang="en-US" sz="1100" b="1" dirty="0" smtClean="0">
                  <a:solidFill>
                    <a:prstClr val="black"/>
                  </a:solidFill>
                  <a:cs typeface="Arial"/>
                </a:rPr>
                <a:t>No metal</a:t>
              </a:r>
              <a:endParaRPr lang="en-US" sz="1100" b="1" dirty="0">
                <a:solidFill>
                  <a:prstClr val="black"/>
                </a:solidFill>
                <a:cs typeface="Arial"/>
              </a:endParaRPr>
            </a:p>
          </p:txBody>
        </p:sp>
        <p:sp>
          <p:nvSpPr>
            <p:cNvPr id="14" name="TextBox 13"/>
            <p:cNvSpPr txBox="1"/>
            <p:nvPr/>
          </p:nvSpPr>
          <p:spPr>
            <a:xfrm>
              <a:off x="356969" y="9164161"/>
              <a:ext cx="1504635" cy="270461"/>
            </a:xfrm>
            <a:prstGeom prst="rect">
              <a:avLst/>
            </a:prstGeom>
            <a:noFill/>
          </p:spPr>
          <p:txBody>
            <a:bodyPr wrap="square" rtlCol="0">
              <a:spAutoFit/>
            </a:bodyPr>
            <a:lstStyle/>
            <a:p>
              <a:pPr algn="ctr" defTabSz="457200"/>
              <a:r>
                <a:rPr lang="en-US" sz="1100" b="1" dirty="0" smtClean="0">
                  <a:solidFill>
                    <a:prstClr val="black"/>
                  </a:solidFill>
                  <a:cs typeface="Arial"/>
                </a:rPr>
                <a:t>Copper-plated</a:t>
              </a:r>
              <a:endParaRPr lang="en-US" sz="1100" b="1" dirty="0">
                <a:solidFill>
                  <a:prstClr val="black"/>
                </a:solidFill>
                <a:cs typeface="Arial"/>
              </a:endParaRPr>
            </a:p>
          </p:txBody>
        </p:sp>
      </p:grpSp>
      <p:pic>
        <p:nvPicPr>
          <p:cNvPr id="15" name="Picture 14" descr="96-cell module.bmp"/>
          <p:cNvPicPr>
            <a:picLocks noChangeAspect="1"/>
          </p:cNvPicPr>
          <p:nvPr/>
        </p:nvPicPr>
        <p:blipFill rotWithShape="1">
          <a:blip r:embed="rId4" cstate="screen">
            <a:extLst>
              <a:ext uri="{28A0092B-C50C-407E-A947-70E740481C1C}">
                <a14:useLocalDpi xmlns="" xmlns:a14="http://schemas.microsoft.com/office/drawing/2010/main"/>
              </a:ext>
            </a:extLst>
          </a:blip>
          <a:srcRect l="2805" t="2498" r="2384" b="2312"/>
          <a:stretch/>
        </p:blipFill>
        <p:spPr>
          <a:xfrm>
            <a:off x="1339253" y="3128789"/>
            <a:ext cx="1624013" cy="2638425"/>
          </a:xfrm>
          <a:prstGeom prst="rect">
            <a:avLst/>
          </a:prstGeom>
        </p:spPr>
      </p:pic>
      <p:sp>
        <p:nvSpPr>
          <p:cNvPr id="16" name="Rounded Rectangle 15"/>
          <p:cNvSpPr/>
          <p:nvPr/>
        </p:nvSpPr>
        <p:spPr>
          <a:xfrm>
            <a:off x="2291854" y="4405524"/>
            <a:ext cx="304800" cy="304800"/>
          </a:xfrm>
          <a:prstGeom prst="roundRect">
            <a:avLst/>
          </a:prstGeom>
          <a:noFill/>
          <a:ln>
            <a:solidFill>
              <a:srgbClr val="FFAE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7" name="TextBox 16"/>
          <p:cNvSpPr txBox="1"/>
          <p:nvPr/>
        </p:nvSpPr>
        <p:spPr>
          <a:xfrm>
            <a:off x="1339253" y="3415192"/>
            <a:ext cx="1624013" cy="307777"/>
          </a:xfrm>
          <a:prstGeom prst="rect">
            <a:avLst/>
          </a:prstGeom>
          <a:solidFill>
            <a:srgbClr val="FDB924"/>
          </a:solidFill>
        </p:spPr>
        <p:txBody>
          <a:bodyPr wrap="square" lIns="0" tIns="0" rIns="0" bIns="0" rtlCol="0">
            <a:spAutoFit/>
          </a:bodyPr>
          <a:lstStyle/>
          <a:p>
            <a:pPr algn="ctr" defTabSz="457200"/>
            <a:r>
              <a:rPr lang="en-US" sz="2000" b="1" dirty="0" smtClean="0">
                <a:solidFill>
                  <a:srgbClr val="FFFFFF"/>
                </a:solidFill>
                <a:cs typeface="Arial"/>
              </a:rPr>
              <a:t>327-345W</a:t>
            </a:r>
            <a:endParaRPr lang="en-US" sz="2000" b="1" dirty="0">
              <a:solidFill>
                <a:srgbClr val="FFFFFF"/>
              </a:solidFill>
              <a:cs typeface="Arial"/>
            </a:endParaRPr>
          </a:p>
        </p:txBody>
      </p:sp>
      <p:grpSp>
        <p:nvGrpSpPr>
          <p:cNvPr id="18" name="Group 17"/>
          <p:cNvGrpSpPr/>
          <p:nvPr/>
        </p:nvGrpSpPr>
        <p:grpSpPr>
          <a:xfrm>
            <a:off x="8293288" y="3080443"/>
            <a:ext cx="1075794" cy="1674857"/>
            <a:chOff x="6892360" y="6406921"/>
            <a:chExt cx="1075793" cy="1674857"/>
          </a:xfrm>
        </p:grpSpPr>
        <p:pic>
          <p:nvPicPr>
            <p:cNvPr id="19" name="Picture 18" descr="Solar_Cell_Ho125e_182.jpg"/>
            <p:cNvPicPr>
              <a:picLocks noChangeAspect="1"/>
            </p:cNvPicPr>
            <p:nvPr/>
          </p:nvPicPr>
          <p:blipFill rotWithShape="1">
            <a:blip r:embed="rId5" cstate="screen">
              <a:extLst>
                <a:ext uri="{28A0092B-C50C-407E-A947-70E740481C1C}">
                  <a14:useLocalDpi xmlns="" xmlns:a14="http://schemas.microsoft.com/office/drawing/2010/main"/>
                </a:ext>
              </a:extLst>
            </a:blip>
            <a:srcRect/>
            <a:stretch/>
          </p:blipFill>
          <p:spPr>
            <a:xfrm>
              <a:off x="7005674" y="6727198"/>
              <a:ext cx="844698" cy="821918"/>
            </a:xfrm>
            <a:prstGeom prst="rect">
              <a:avLst/>
            </a:prstGeom>
            <a:noFill/>
          </p:spPr>
        </p:pic>
        <p:sp>
          <p:nvSpPr>
            <p:cNvPr id="20" name="TextBox 19"/>
            <p:cNvSpPr txBox="1"/>
            <p:nvPr/>
          </p:nvSpPr>
          <p:spPr>
            <a:xfrm>
              <a:off x="7079426" y="6406921"/>
              <a:ext cx="666750" cy="261610"/>
            </a:xfrm>
            <a:prstGeom prst="rect">
              <a:avLst/>
            </a:prstGeom>
            <a:noFill/>
          </p:spPr>
          <p:txBody>
            <a:bodyPr wrap="square" rtlCol="0">
              <a:spAutoFit/>
            </a:bodyPr>
            <a:lstStyle/>
            <a:p>
              <a:pPr algn="ctr" defTabSz="457200"/>
              <a:r>
                <a:rPr lang="en-US" sz="1100" b="1" dirty="0" smtClean="0">
                  <a:solidFill>
                    <a:prstClr val="black"/>
                  </a:solidFill>
                  <a:cs typeface="Arial"/>
                </a:rPr>
                <a:t>FRONT</a:t>
              </a:r>
              <a:endParaRPr lang="en-US" sz="1100" b="1" dirty="0">
                <a:solidFill>
                  <a:prstClr val="black"/>
                </a:solidFill>
                <a:cs typeface="Arial"/>
              </a:endParaRPr>
            </a:p>
          </p:txBody>
        </p:sp>
        <p:sp>
          <p:nvSpPr>
            <p:cNvPr id="21" name="TextBox 20"/>
            <p:cNvSpPr txBox="1"/>
            <p:nvPr/>
          </p:nvSpPr>
          <p:spPr>
            <a:xfrm>
              <a:off x="6892360" y="7650891"/>
              <a:ext cx="1075793" cy="430887"/>
            </a:xfrm>
            <a:prstGeom prst="rect">
              <a:avLst/>
            </a:prstGeom>
            <a:noFill/>
          </p:spPr>
          <p:txBody>
            <a:bodyPr wrap="square" rtlCol="0">
              <a:spAutoFit/>
            </a:bodyPr>
            <a:lstStyle/>
            <a:p>
              <a:pPr algn="ctr" defTabSz="457200"/>
              <a:r>
                <a:rPr lang="en-US" sz="1100" b="1" dirty="0" smtClean="0">
                  <a:solidFill>
                    <a:prstClr val="black"/>
                  </a:solidFill>
                  <a:cs typeface="Arial"/>
                </a:rPr>
                <a:t>Thin lines of metal paste</a:t>
              </a:r>
              <a:endParaRPr lang="en-US" sz="1100" b="1" dirty="0">
                <a:solidFill>
                  <a:prstClr val="black"/>
                </a:solidFill>
                <a:cs typeface="Arial"/>
              </a:endParaRPr>
            </a:p>
          </p:txBody>
        </p:sp>
      </p:grpSp>
      <p:grpSp>
        <p:nvGrpSpPr>
          <p:cNvPr id="22" name="Group 21"/>
          <p:cNvGrpSpPr/>
          <p:nvPr/>
        </p:nvGrpSpPr>
        <p:grpSpPr>
          <a:xfrm>
            <a:off x="9242385" y="3080444"/>
            <a:ext cx="1283509" cy="1680764"/>
            <a:chOff x="8188062" y="6406921"/>
            <a:chExt cx="1283509" cy="1680764"/>
          </a:xfrm>
        </p:grpSpPr>
        <p:sp>
          <p:nvSpPr>
            <p:cNvPr id="23" name="TextBox 22"/>
            <p:cNvSpPr txBox="1"/>
            <p:nvPr/>
          </p:nvSpPr>
          <p:spPr>
            <a:xfrm>
              <a:off x="8477881" y="6406921"/>
              <a:ext cx="666751" cy="261610"/>
            </a:xfrm>
            <a:prstGeom prst="rect">
              <a:avLst/>
            </a:prstGeom>
            <a:noFill/>
          </p:spPr>
          <p:txBody>
            <a:bodyPr wrap="square" rtlCol="0">
              <a:spAutoFit/>
            </a:bodyPr>
            <a:lstStyle/>
            <a:p>
              <a:pPr algn="ctr" defTabSz="457200"/>
              <a:r>
                <a:rPr lang="en-US" sz="1100" b="1" dirty="0" smtClean="0">
                  <a:solidFill>
                    <a:prstClr val="black"/>
                  </a:solidFill>
                  <a:cs typeface="Arial"/>
                </a:rPr>
                <a:t>BACK</a:t>
              </a:r>
              <a:endParaRPr lang="en-US" sz="1100" b="1" dirty="0">
                <a:solidFill>
                  <a:prstClr val="black"/>
                </a:solidFill>
                <a:cs typeface="Arial"/>
              </a:endParaRPr>
            </a:p>
          </p:txBody>
        </p:sp>
        <p:sp>
          <p:nvSpPr>
            <p:cNvPr id="24" name="TextBox 23"/>
            <p:cNvSpPr txBox="1"/>
            <p:nvPr/>
          </p:nvSpPr>
          <p:spPr>
            <a:xfrm>
              <a:off x="8188062" y="7656798"/>
              <a:ext cx="1283509" cy="430887"/>
            </a:xfrm>
            <a:prstGeom prst="rect">
              <a:avLst/>
            </a:prstGeom>
            <a:noFill/>
          </p:spPr>
          <p:txBody>
            <a:bodyPr wrap="square" rtlCol="0">
              <a:spAutoFit/>
            </a:bodyPr>
            <a:lstStyle/>
            <a:p>
              <a:pPr algn="ctr" defTabSz="457200"/>
              <a:r>
                <a:rPr lang="en-US" sz="1100" b="1" dirty="0" smtClean="0">
                  <a:solidFill>
                    <a:prstClr val="black"/>
                  </a:solidFill>
                  <a:cs typeface="Arial"/>
                </a:rPr>
                <a:t>Full-coverage metal paste</a:t>
              </a:r>
              <a:endParaRPr lang="en-US" sz="1100" b="1" dirty="0">
                <a:solidFill>
                  <a:prstClr val="black"/>
                </a:solidFill>
                <a:cs typeface="Arial"/>
              </a:endParaRPr>
            </a:p>
          </p:txBody>
        </p:sp>
        <p:pic>
          <p:nvPicPr>
            <p:cNvPr id="25" name="Picture 24" descr="untitled.bmp"/>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8381999" y="6727198"/>
              <a:ext cx="866775" cy="868015"/>
            </a:xfrm>
            <a:prstGeom prst="rect">
              <a:avLst/>
            </a:prstGeom>
          </p:spPr>
        </p:pic>
      </p:grpSp>
      <p:grpSp>
        <p:nvGrpSpPr>
          <p:cNvPr id="26" name="Group 25"/>
          <p:cNvGrpSpPr/>
          <p:nvPr/>
        </p:nvGrpSpPr>
        <p:grpSpPr>
          <a:xfrm>
            <a:off x="6479929" y="3152459"/>
            <a:ext cx="1701555" cy="2613743"/>
            <a:chOff x="6990649" y="3378471"/>
            <a:chExt cx="1701555" cy="2613743"/>
          </a:xfrm>
        </p:grpSpPr>
        <p:pic>
          <p:nvPicPr>
            <p:cNvPr id="27" name="Picture 10"/>
            <p:cNvPicPr>
              <a:picLocks noChangeAspect="1" noChangeArrowheads="1"/>
            </p:cNvPicPr>
            <p:nvPr/>
          </p:nvPicPr>
          <p:blipFill rotWithShape="1">
            <a:blip r:embed="rId7" cstate="screen">
              <a:extLst>
                <a:ext uri="{28A0092B-C50C-407E-A947-70E740481C1C}">
                  <a14:useLocalDpi xmlns="" xmlns:a14="http://schemas.microsoft.com/office/drawing/2010/main"/>
                </a:ext>
              </a:extLst>
            </a:blip>
            <a:srcRect r="236"/>
            <a:stretch/>
          </p:blipFill>
          <p:spPr bwMode="auto">
            <a:xfrm>
              <a:off x="6990649" y="3378471"/>
              <a:ext cx="1701555" cy="2613743"/>
            </a:xfrm>
            <a:prstGeom prst="rect">
              <a:avLst/>
            </a:prstGeom>
            <a:noFill/>
            <a:ln w="9525">
              <a:noFill/>
              <a:miter lim="800000"/>
              <a:headEnd/>
              <a:tailEnd/>
            </a:ln>
          </p:spPr>
        </p:pic>
        <p:sp>
          <p:nvSpPr>
            <p:cNvPr id="28" name="Rounded Rectangle 27"/>
            <p:cNvSpPr/>
            <p:nvPr/>
          </p:nvSpPr>
          <p:spPr>
            <a:xfrm>
              <a:off x="7539841" y="4639702"/>
              <a:ext cx="354873" cy="3048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9" name="TextBox 28"/>
            <p:cNvSpPr txBox="1"/>
            <p:nvPr/>
          </p:nvSpPr>
          <p:spPr>
            <a:xfrm>
              <a:off x="6990649" y="3670158"/>
              <a:ext cx="1701555" cy="307777"/>
            </a:xfrm>
            <a:prstGeom prst="rect">
              <a:avLst/>
            </a:prstGeom>
            <a:solidFill>
              <a:srgbClr val="7F7F7F"/>
            </a:solidFill>
          </p:spPr>
          <p:txBody>
            <a:bodyPr wrap="square" lIns="0" tIns="0" rIns="0" bIns="0" rtlCol="0">
              <a:spAutoFit/>
            </a:bodyPr>
            <a:lstStyle/>
            <a:p>
              <a:pPr algn="ctr" defTabSz="457200"/>
              <a:r>
                <a:rPr lang="en-US" sz="2000" b="1" dirty="0" smtClean="0">
                  <a:solidFill>
                    <a:srgbClr val="FFFFFF"/>
                  </a:solidFill>
                  <a:cs typeface="Arial"/>
                </a:rPr>
                <a:t>240-260W</a:t>
              </a:r>
              <a:endParaRPr lang="en-US" sz="2400" b="1" dirty="0">
                <a:solidFill>
                  <a:srgbClr val="FFFFFF"/>
                </a:solidFill>
                <a:cs typeface="Arial"/>
              </a:endParaRPr>
            </a:p>
          </p:txBody>
        </p:sp>
      </p:grpSp>
      <p:sp>
        <p:nvSpPr>
          <p:cNvPr id="30" name="Rectangle 9"/>
          <p:cNvSpPr txBox="1">
            <a:spLocks noChangeArrowheads="1"/>
          </p:cNvSpPr>
          <p:nvPr/>
        </p:nvSpPr>
        <p:spPr>
          <a:xfrm>
            <a:off x="1063206" y="1220029"/>
            <a:ext cx="4448131" cy="1128657"/>
          </a:xfrm>
          <a:prstGeom prst="rect">
            <a:avLst/>
          </a:prstGeom>
          <a:noFill/>
        </p:spPr>
        <p:txBody>
          <a:bodyPr lIns="0" rIns="0"/>
          <a:lstStyle/>
          <a:p>
            <a:pPr marL="182880" indent="-100584" defTabSz="820738">
              <a:spcAft>
                <a:spcPts val="1000"/>
              </a:spcAft>
              <a:buFont typeface="Arial"/>
              <a:buChar char="•"/>
            </a:pPr>
            <a:r>
              <a:rPr lang="en-US" sz="1200" dirty="0">
                <a:solidFill>
                  <a:prstClr val="black"/>
                </a:solidFill>
                <a:cs typeface="Arial"/>
              </a:rPr>
              <a:t>The </a:t>
            </a:r>
            <a:r>
              <a:rPr lang="en-US" sz="1200" dirty="0" err="1" smtClean="0">
                <a:solidFill>
                  <a:prstClr val="black"/>
                </a:solidFill>
                <a:cs typeface="Arial"/>
              </a:rPr>
              <a:t>Maxeon</a:t>
            </a:r>
            <a:r>
              <a:rPr lang="en-US" sz="1200" dirty="0" smtClean="0">
                <a:solidFill>
                  <a:prstClr val="black"/>
                </a:solidFill>
                <a:cs typeface="Arial"/>
              </a:rPr>
              <a:t> </a:t>
            </a:r>
            <a:r>
              <a:rPr lang="en-US" sz="1200" dirty="0">
                <a:solidFill>
                  <a:prstClr val="black"/>
                </a:solidFill>
                <a:cs typeface="Arial"/>
              </a:rPr>
              <a:t>cell has a </a:t>
            </a:r>
            <a:r>
              <a:rPr lang="en-US" sz="1200" dirty="0" smtClean="0">
                <a:solidFill>
                  <a:prstClr val="black"/>
                </a:solidFill>
                <a:cs typeface="Arial"/>
              </a:rPr>
              <a:t>fundamentally </a:t>
            </a:r>
            <a:r>
              <a:rPr lang="en-US" sz="1200" dirty="0">
                <a:solidFill>
                  <a:prstClr val="black"/>
                </a:solidFill>
                <a:cs typeface="Arial"/>
              </a:rPr>
              <a:t>d</a:t>
            </a:r>
            <a:r>
              <a:rPr lang="en-US" sz="1200" dirty="0" smtClean="0">
                <a:solidFill>
                  <a:prstClr val="black"/>
                </a:solidFill>
                <a:cs typeface="Arial"/>
              </a:rPr>
              <a:t>ifferent </a:t>
            </a:r>
            <a:r>
              <a:rPr lang="en-US" sz="1200" dirty="0">
                <a:solidFill>
                  <a:prstClr val="black"/>
                </a:solidFill>
                <a:cs typeface="Arial"/>
              </a:rPr>
              <a:t>design from a </a:t>
            </a:r>
            <a:r>
              <a:rPr lang="en-US" sz="1200" dirty="0" smtClean="0">
                <a:solidFill>
                  <a:prstClr val="black"/>
                </a:solidFill>
                <a:cs typeface="Arial"/>
              </a:rPr>
              <a:t>Conventional Cell</a:t>
            </a:r>
            <a:r>
              <a:rPr lang="en-US" sz="1200" dirty="0">
                <a:solidFill>
                  <a:prstClr val="black"/>
                </a:solidFill>
                <a:cs typeface="Arial"/>
              </a:rPr>
              <a:t>: it’s built on a solid </a:t>
            </a:r>
            <a:r>
              <a:rPr lang="en-US" sz="1200" dirty="0" smtClean="0">
                <a:solidFill>
                  <a:prstClr val="black"/>
                </a:solidFill>
                <a:cs typeface="Arial"/>
              </a:rPr>
              <a:t>copper foundation</a:t>
            </a:r>
          </a:p>
          <a:p>
            <a:pPr marL="182880" indent="-100584" defTabSz="820738">
              <a:spcAft>
                <a:spcPts val="1000"/>
              </a:spcAft>
              <a:buFont typeface="Arial"/>
              <a:buChar char="•"/>
            </a:pPr>
            <a:r>
              <a:rPr lang="en-US" sz="1200" dirty="0">
                <a:solidFill>
                  <a:prstClr val="black"/>
                </a:solidFill>
                <a:cs typeface="Arial"/>
              </a:rPr>
              <a:t>Copper plated </a:t>
            </a:r>
            <a:r>
              <a:rPr lang="en-US" sz="1200" dirty="0" smtClean="0">
                <a:solidFill>
                  <a:prstClr val="black"/>
                </a:solidFill>
                <a:cs typeface="Arial"/>
              </a:rPr>
              <a:t>solar cells </a:t>
            </a:r>
            <a:r>
              <a:rPr lang="en-US" sz="1200" dirty="0">
                <a:solidFill>
                  <a:prstClr val="black"/>
                </a:solidFill>
                <a:cs typeface="Arial"/>
              </a:rPr>
              <a:t>cost more to manufacture than </a:t>
            </a:r>
            <a:r>
              <a:rPr lang="en-US" sz="1200" dirty="0" smtClean="0">
                <a:solidFill>
                  <a:prstClr val="black"/>
                </a:solidFill>
                <a:cs typeface="Arial"/>
              </a:rPr>
              <a:t>Conventional </a:t>
            </a:r>
            <a:r>
              <a:rPr lang="en-US" sz="1200" dirty="0">
                <a:solidFill>
                  <a:prstClr val="black"/>
                </a:solidFill>
                <a:cs typeface="Arial"/>
              </a:rPr>
              <a:t>C</a:t>
            </a:r>
            <a:r>
              <a:rPr lang="en-US" sz="1200" dirty="0" smtClean="0">
                <a:solidFill>
                  <a:prstClr val="black"/>
                </a:solidFill>
                <a:cs typeface="Arial"/>
              </a:rPr>
              <a:t>ells</a:t>
            </a:r>
            <a:r>
              <a:rPr lang="en-US" sz="1200" dirty="0">
                <a:solidFill>
                  <a:prstClr val="black"/>
                </a:solidFill>
                <a:cs typeface="Arial"/>
              </a:rPr>
              <a:t>, but the investment pays </a:t>
            </a:r>
            <a:r>
              <a:rPr lang="en-US" sz="1200" dirty="0" smtClean="0">
                <a:solidFill>
                  <a:prstClr val="black"/>
                </a:solidFill>
                <a:cs typeface="Arial"/>
              </a:rPr>
              <a:t>off </a:t>
            </a:r>
            <a:r>
              <a:rPr lang="en-US" sz="1200" dirty="0">
                <a:solidFill>
                  <a:prstClr val="black"/>
                </a:solidFill>
                <a:cs typeface="Arial"/>
              </a:rPr>
              <a:t>with a much more </a:t>
            </a:r>
            <a:r>
              <a:rPr lang="en-US" sz="1200" dirty="0" smtClean="0">
                <a:solidFill>
                  <a:prstClr val="black"/>
                </a:solidFill>
                <a:cs typeface="Arial"/>
              </a:rPr>
              <a:t>reliable and </a:t>
            </a:r>
            <a:r>
              <a:rPr lang="en-US" sz="1200" dirty="0">
                <a:solidFill>
                  <a:prstClr val="black"/>
                </a:solidFill>
                <a:cs typeface="Arial"/>
              </a:rPr>
              <a:t>high-performing solar cell.</a:t>
            </a:r>
          </a:p>
          <a:p>
            <a:pPr marL="182880" indent="-100584" defTabSz="820738">
              <a:spcAft>
                <a:spcPts val="1000"/>
              </a:spcAft>
              <a:buFont typeface="Arial"/>
              <a:buChar char="•"/>
            </a:pPr>
            <a:endParaRPr lang="en-US" sz="1200" dirty="0">
              <a:solidFill>
                <a:prstClr val="black"/>
              </a:solidFill>
              <a:cs typeface="Arial"/>
            </a:endParaRPr>
          </a:p>
        </p:txBody>
      </p:sp>
      <p:sp>
        <p:nvSpPr>
          <p:cNvPr id="31" name="Rectangle 9"/>
          <p:cNvSpPr txBox="1">
            <a:spLocks noChangeArrowheads="1"/>
          </p:cNvSpPr>
          <p:nvPr/>
        </p:nvSpPr>
        <p:spPr>
          <a:xfrm>
            <a:off x="6168043" y="1248983"/>
            <a:ext cx="4729941" cy="1128657"/>
          </a:xfrm>
          <a:prstGeom prst="rect">
            <a:avLst/>
          </a:prstGeom>
          <a:noFill/>
        </p:spPr>
        <p:txBody>
          <a:bodyPr lIns="0" rIns="0"/>
          <a:lstStyle/>
          <a:p>
            <a:pPr marL="182880" indent="-100584" defTabSz="820738">
              <a:spcAft>
                <a:spcPts val="1000"/>
              </a:spcAft>
              <a:buFont typeface="Arial"/>
              <a:buChar char="•"/>
            </a:pPr>
            <a:r>
              <a:rPr lang="en-US" sz="1200" dirty="0">
                <a:solidFill>
                  <a:prstClr val="black"/>
                </a:solidFill>
                <a:cs typeface="Arial"/>
              </a:rPr>
              <a:t>SunPower starts with a tough, durable copper </a:t>
            </a:r>
            <a:r>
              <a:rPr lang="en-US" sz="1200" dirty="0" smtClean="0">
                <a:solidFill>
                  <a:prstClr val="black"/>
                </a:solidFill>
                <a:cs typeface="Arial"/>
              </a:rPr>
              <a:t>foundation</a:t>
            </a:r>
            <a:r>
              <a:rPr lang="en-US" sz="1200" dirty="0">
                <a:solidFill>
                  <a:prstClr val="black"/>
                </a:solidFill>
                <a:cs typeface="Arial"/>
              </a:rPr>
              <a:t> </a:t>
            </a:r>
            <a:r>
              <a:rPr lang="en-US" sz="1200" dirty="0" smtClean="0">
                <a:solidFill>
                  <a:prstClr val="black"/>
                </a:solidFill>
                <a:cs typeface="Arial"/>
              </a:rPr>
              <a:t>– the Conventional Cells </a:t>
            </a:r>
            <a:r>
              <a:rPr lang="en-US" sz="1200" dirty="0">
                <a:solidFill>
                  <a:prstClr val="black"/>
                </a:solidFill>
                <a:cs typeface="Arial"/>
              </a:rPr>
              <a:t>are made by baking </a:t>
            </a:r>
            <a:r>
              <a:rPr lang="en-US" sz="1200" dirty="0" smtClean="0">
                <a:solidFill>
                  <a:prstClr val="black"/>
                </a:solidFill>
                <a:cs typeface="Arial"/>
              </a:rPr>
              <a:t>a metal </a:t>
            </a:r>
            <a:r>
              <a:rPr lang="en-US" sz="1200" dirty="0">
                <a:solidFill>
                  <a:prstClr val="black"/>
                </a:solidFill>
                <a:cs typeface="Arial"/>
              </a:rPr>
              <a:t>paste onto the silicon wafer – just like screen-</a:t>
            </a:r>
            <a:r>
              <a:rPr lang="en-US" sz="1200" dirty="0" smtClean="0">
                <a:solidFill>
                  <a:prstClr val="black"/>
                </a:solidFill>
                <a:cs typeface="Arial"/>
              </a:rPr>
              <a:t>printing a </a:t>
            </a:r>
            <a:r>
              <a:rPr lang="en-US" sz="1200" dirty="0">
                <a:solidFill>
                  <a:prstClr val="black"/>
                </a:solidFill>
                <a:cs typeface="Arial"/>
              </a:rPr>
              <a:t>logo onto a </a:t>
            </a:r>
            <a:r>
              <a:rPr lang="en-US" sz="1200" dirty="0" smtClean="0">
                <a:solidFill>
                  <a:prstClr val="black"/>
                </a:solidFill>
                <a:cs typeface="Arial"/>
              </a:rPr>
              <a:t>T-shirt.</a:t>
            </a:r>
            <a:r>
              <a:rPr lang="en-US" sz="1200" baseline="30000" dirty="0" smtClean="0">
                <a:solidFill>
                  <a:prstClr val="black"/>
                </a:solidFill>
                <a:cs typeface="Arial"/>
              </a:rPr>
              <a:t>1</a:t>
            </a:r>
            <a:endParaRPr lang="en-US" sz="1200" baseline="30000" dirty="0">
              <a:solidFill>
                <a:prstClr val="black"/>
              </a:solidFill>
              <a:cs typeface="Arial"/>
            </a:endParaRPr>
          </a:p>
        </p:txBody>
      </p:sp>
      <p:sp>
        <p:nvSpPr>
          <p:cNvPr id="32" name="TextBox 31"/>
          <p:cNvSpPr txBox="1"/>
          <p:nvPr/>
        </p:nvSpPr>
        <p:spPr>
          <a:xfrm>
            <a:off x="1146302" y="6142126"/>
            <a:ext cx="7570099" cy="338554"/>
          </a:xfrm>
          <a:prstGeom prst="rect">
            <a:avLst/>
          </a:prstGeom>
          <a:noFill/>
        </p:spPr>
        <p:txBody>
          <a:bodyPr wrap="square" rtlCol="0">
            <a:spAutoFit/>
          </a:bodyPr>
          <a:lstStyle/>
          <a:p>
            <a:pPr marL="60325" indent="-60325"/>
            <a:r>
              <a:rPr lang="en-US" sz="800" baseline="30000" dirty="0" smtClean="0">
                <a:solidFill>
                  <a:schemeClr val="bg1">
                    <a:lumMod val="50000"/>
                  </a:schemeClr>
                </a:solidFill>
              </a:rPr>
              <a:t>1</a:t>
            </a:r>
            <a:r>
              <a:rPr lang="en-US" sz="800" dirty="0" smtClean="0">
                <a:solidFill>
                  <a:schemeClr val="bg1">
                    <a:lumMod val="50000"/>
                  </a:schemeClr>
                </a:solidFill>
              </a:rPr>
              <a:t> Definitions </a:t>
            </a:r>
            <a:r>
              <a:rPr lang="en-US" sz="800" dirty="0">
                <a:solidFill>
                  <a:schemeClr val="bg1">
                    <a:lumMod val="50000"/>
                  </a:schemeClr>
                </a:solidFill>
              </a:rPr>
              <a:t>used throughout presentation: “</a:t>
            </a:r>
            <a:r>
              <a:rPr lang="en-US" sz="800" dirty="0" smtClean="0">
                <a:solidFill>
                  <a:schemeClr val="bg1">
                    <a:lumMod val="50000"/>
                  </a:schemeClr>
                </a:solidFill>
              </a:rPr>
              <a:t>Conventional Panel” is a 250W panel, 15.3% efficient, approx. </a:t>
            </a:r>
            <a:r>
              <a:rPr lang="en-US" sz="800" dirty="0">
                <a:solidFill>
                  <a:schemeClr val="bg1">
                    <a:lumMod val="50000"/>
                  </a:schemeClr>
                </a:solidFill>
              </a:rPr>
              <a:t>1.6 </a:t>
            </a:r>
            <a:r>
              <a:rPr lang="en-US" sz="800" dirty="0" smtClean="0">
                <a:solidFill>
                  <a:schemeClr val="bg1">
                    <a:lumMod val="50000"/>
                  </a:schemeClr>
                </a:solidFill>
              </a:rPr>
              <a:t>m</a:t>
            </a:r>
            <a:r>
              <a:rPr lang="en-US" sz="800" baseline="30000" dirty="0" smtClean="0">
                <a:solidFill>
                  <a:schemeClr val="bg1">
                    <a:lumMod val="50000"/>
                  </a:schemeClr>
                </a:solidFill>
              </a:rPr>
              <a:t>2</a:t>
            </a:r>
            <a:r>
              <a:rPr lang="en-US" sz="800" dirty="0" smtClean="0">
                <a:solidFill>
                  <a:schemeClr val="bg1">
                    <a:lumMod val="50000"/>
                  </a:schemeClr>
                </a:solidFill>
              </a:rPr>
              <a:t>, made with Conventional Cells. </a:t>
            </a:r>
            <a:br>
              <a:rPr lang="en-US" sz="800" dirty="0" smtClean="0">
                <a:solidFill>
                  <a:schemeClr val="bg1">
                    <a:lumMod val="50000"/>
                  </a:schemeClr>
                </a:solidFill>
              </a:rPr>
            </a:br>
            <a:r>
              <a:rPr lang="en-US" sz="800" dirty="0" smtClean="0">
                <a:solidFill>
                  <a:schemeClr val="bg1">
                    <a:lumMod val="50000"/>
                  </a:schemeClr>
                </a:solidFill>
              </a:rPr>
              <a:t> “Conventional Cells” are silicon cells that have many thin metal lines on the front and 2 or 3 interconnect ribbons soldered along the front and back.</a:t>
            </a:r>
            <a:endParaRPr lang="en-US" sz="800" dirty="0">
              <a:solidFill>
                <a:schemeClr val="bg1">
                  <a:lumMod val="50000"/>
                </a:schemeClr>
              </a:solidFill>
            </a:endParaRPr>
          </a:p>
        </p:txBody>
      </p:sp>
    </p:spTree>
    <p:extLst>
      <p:ext uri="{BB962C8B-B14F-4D97-AF65-F5344CB8AC3E}">
        <p14:creationId xmlns="" xmlns:p14="http://schemas.microsoft.com/office/powerpoint/2010/main" val="12291760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Independent Engineer </a:t>
            </a:r>
            <a:r>
              <a:rPr lang="en-US" dirty="0" smtClean="0"/>
              <a:t>Assessment</a:t>
            </a:r>
            <a:endParaRPr lang="en-US" dirty="0"/>
          </a:p>
        </p:txBody>
      </p:sp>
      <p:sp>
        <p:nvSpPr>
          <p:cNvPr id="21" name="Text Box 15"/>
          <p:cNvSpPr txBox="1">
            <a:spLocks noChangeArrowheads="1"/>
          </p:cNvSpPr>
          <p:nvPr/>
        </p:nvSpPr>
        <p:spPr bwMode="auto">
          <a:xfrm>
            <a:off x="9559636" y="4544372"/>
            <a:ext cx="2629189" cy="1911292"/>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smtClean="0">
                <a:cs typeface="Arial" panose="020B0604020202020204" pitchFamily="34" charset="0"/>
              </a:rPr>
              <a:t>x</a:t>
            </a:r>
            <a:endParaRPr lang="en-US" baseline="0" dirty="0">
              <a:cs typeface="Arial" panose="020B0604020202020204" pitchFamily="34" charset="0"/>
            </a:endParaRPr>
          </a:p>
        </p:txBody>
      </p:sp>
      <p:sp>
        <p:nvSpPr>
          <p:cNvPr id="36" name="Rectangle 9"/>
          <p:cNvSpPr txBox="1">
            <a:spLocks noChangeArrowheads="1"/>
          </p:cNvSpPr>
          <p:nvPr/>
        </p:nvSpPr>
        <p:spPr>
          <a:xfrm>
            <a:off x="880323" y="1117263"/>
            <a:ext cx="8844702" cy="4111961"/>
          </a:xfrm>
          <a:prstGeom prst="rect">
            <a:avLst/>
          </a:prstGeom>
          <a:noFill/>
        </p:spPr>
        <p:txBody>
          <a:bodyPr lIns="0" rIns="0"/>
          <a:lstStyle/>
          <a:p>
            <a:pPr marL="228600" indent="-228600" defTabSz="820738">
              <a:spcAft>
                <a:spcPts val="1000"/>
              </a:spcAft>
            </a:pPr>
            <a:r>
              <a:rPr lang="en-US" dirty="0">
                <a:solidFill>
                  <a:prstClr val="black"/>
                </a:solidFill>
                <a:cs typeface="Arial"/>
              </a:rPr>
              <a:t>BEW Engineering is part of DNV KEMA Energy &amp; Sustainability, with more than 2,300 experts world wide.</a:t>
            </a:r>
          </a:p>
          <a:p>
            <a:pPr marL="228600" indent="-228600" defTabSz="820738">
              <a:spcAft>
                <a:spcPts val="1000"/>
              </a:spcAft>
              <a:buFont typeface="Arial"/>
              <a:buChar char="•"/>
            </a:pPr>
            <a:r>
              <a:rPr lang="en-US" dirty="0">
                <a:solidFill>
                  <a:prstClr val="black"/>
                </a:solidFill>
                <a:cs typeface="Arial"/>
              </a:rPr>
              <a:t>Have provided technical services on over 10GW of commercial and power plant installations</a:t>
            </a:r>
          </a:p>
          <a:p>
            <a:pPr marL="228600" indent="-228600" defTabSz="820738">
              <a:spcAft>
                <a:spcPts val="1000"/>
              </a:spcAft>
              <a:buFont typeface="Arial"/>
              <a:buChar char="•"/>
            </a:pPr>
            <a:r>
              <a:rPr lang="en-US" dirty="0">
                <a:solidFill>
                  <a:prstClr val="black"/>
                </a:solidFill>
                <a:cs typeface="Arial"/>
              </a:rPr>
              <a:t>Specialize in modeling expected system energy production</a:t>
            </a:r>
          </a:p>
          <a:p>
            <a:pPr marL="228600" indent="-228600" defTabSz="820738">
              <a:spcAft>
                <a:spcPts val="1000"/>
              </a:spcAft>
              <a:buFont typeface="Arial"/>
              <a:buChar char="•"/>
            </a:pPr>
            <a:endParaRPr lang="en-US" dirty="0" smtClean="0">
              <a:solidFill>
                <a:prstClr val="black"/>
              </a:solidFill>
              <a:cs typeface="Arial"/>
            </a:endParaRPr>
          </a:p>
          <a:p>
            <a:pPr marL="228600" indent="-228600" defTabSz="820738">
              <a:spcAft>
                <a:spcPts val="1000"/>
              </a:spcAft>
              <a:buFont typeface="Arial"/>
              <a:buChar char="•"/>
            </a:pPr>
            <a:r>
              <a:rPr lang="en-US" dirty="0" smtClean="0">
                <a:solidFill>
                  <a:prstClr val="black"/>
                </a:solidFill>
                <a:cs typeface="Arial"/>
              </a:rPr>
              <a:t>Report </a:t>
            </a:r>
            <a:r>
              <a:rPr lang="en-US" dirty="0">
                <a:solidFill>
                  <a:prstClr val="black"/>
                </a:solidFill>
                <a:cs typeface="Arial"/>
              </a:rPr>
              <a:t>reviewed the same 5 primary differentiators for SunPower panels.</a:t>
            </a:r>
          </a:p>
          <a:p>
            <a:pPr marL="228600" indent="-228600" defTabSz="820738">
              <a:spcAft>
                <a:spcPts val="1000"/>
              </a:spcAft>
              <a:buFont typeface="Arial"/>
              <a:buChar char="•"/>
            </a:pPr>
            <a:r>
              <a:rPr lang="en-US" dirty="0" smtClean="0">
                <a:solidFill>
                  <a:prstClr val="black"/>
                </a:solidFill>
                <a:cs typeface="Arial"/>
              </a:rPr>
              <a:t>BEW/DNV </a:t>
            </a:r>
            <a:r>
              <a:rPr lang="en-US" dirty="0">
                <a:solidFill>
                  <a:prstClr val="black"/>
                </a:solidFill>
                <a:cs typeface="Arial"/>
              </a:rPr>
              <a:t>Engineering Conclusion: </a:t>
            </a:r>
          </a:p>
          <a:p>
            <a:pPr marL="228600" indent="-228600" defTabSz="820738">
              <a:spcAft>
                <a:spcPts val="1000"/>
              </a:spcAft>
            </a:pPr>
            <a:r>
              <a:rPr lang="en-US" dirty="0" smtClean="0">
                <a:solidFill>
                  <a:prstClr val="black"/>
                </a:solidFill>
                <a:cs typeface="Arial"/>
              </a:rPr>
              <a:t>“</a:t>
            </a:r>
            <a:r>
              <a:rPr lang="en-US" dirty="0">
                <a:solidFill>
                  <a:prstClr val="black"/>
                </a:solidFill>
                <a:cs typeface="Arial"/>
              </a:rPr>
              <a:t>Depending on the climate, the type of fixed or tracking structure that has been deployed, and the exact properties of the competitor’s module, the yield advantage can reasonably be expected to range from 7% to 9%.”</a:t>
            </a:r>
            <a:r>
              <a:rPr lang="en-US" baseline="30000" dirty="0">
                <a:solidFill>
                  <a:prstClr val="black"/>
                </a:solidFill>
                <a:cs typeface="Arial"/>
              </a:rPr>
              <a:t>1</a:t>
            </a:r>
            <a:r>
              <a:rPr lang="en-US" dirty="0">
                <a:solidFill>
                  <a:prstClr val="black"/>
                </a:solidFill>
                <a:cs typeface="Arial"/>
              </a:rPr>
              <a:t> (E-Series Panels)</a:t>
            </a:r>
          </a:p>
        </p:txBody>
      </p:sp>
      <p:sp>
        <p:nvSpPr>
          <p:cNvPr id="6" name="Text Box 15"/>
          <p:cNvSpPr txBox="1">
            <a:spLocks noChangeArrowheads="1"/>
          </p:cNvSpPr>
          <p:nvPr/>
        </p:nvSpPr>
        <p:spPr bwMode="auto">
          <a:xfrm>
            <a:off x="9559636" y="5762625"/>
            <a:ext cx="2629189" cy="816863"/>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latin typeface="Arial" pitchFamily="34" charset="0"/>
                <a:cs typeface="Arial" pitchFamily="34" charset="0"/>
              </a:rPr>
              <a:t>1</a:t>
            </a:r>
            <a:r>
              <a:rPr lang="en-US" baseline="0" dirty="0">
                <a:latin typeface="Arial" pitchFamily="34" charset="0"/>
                <a:cs typeface="Arial" pitchFamily="34" charset="0"/>
              </a:rPr>
              <a:t> BEW Engineering, part of DNV KEMA, SunPower Yield Report, Jan 2013. Compared to a Conventional Panel.</a:t>
            </a:r>
          </a:p>
          <a:p>
            <a:r>
              <a:rPr lang="en-US" baseline="0" dirty="0">
                <a:latin typeface="Arial" pitchFamily="34" charset="0"/>
                <a:cs typeface="Arial" pitchFamily="34" charset="0"/>
              </a:rPr>
              <a:t>All trademarks or logos are the properties </a:t>
            </a:r>
            <a:r>
              <a:rPr lang="en-US" baseline="0" dirty="0" smtClean="0">
                <a:latin typeface="Arial" pitchFamily="34" charset="0"/>
                <a:cs typeface="Arial" pitchFamily="34" charset="0"/>
              </a:rPr>
              <a:t/>
            </a:r>
            <a:br>
              <a:rPr lang="en-US" baseline="0" dirty="0" smtClean="0">
                <a:latin typeface="Arial" pitchFamily="34" charset="0"/>
                <a:cs typeface="Arial" pitchFamily="34" charset="0"/>
              </a:rPr>
            </a:br>
            <a:r>
              <a:rPr lang="en-US" baseline="0" dirty="0" smtClean="0">
                <a:latin typeface="Arial" pitchFamily="34" charset="0"/>
                <a:cs typeface="Arial" pitchFamily="34" charset="0"/>
              </a:rPr>
              <a:t>of </a:t>
            </a:r>
            <a:r>
              <a:rPr lang="en-US" baseline="0" dirty="0">
                <a:latin typeface="Arial" pitchFamily="34" charset="0"/>
                <a:cs typeface="Arial" pitchFamily="34" charset="0"/>
              </a:rPr>
              <a:t>their respective owners.</a:t>
            </a:r>
          </a:p>
        </p:txBody>
      </p:sp>
      <p:pic>
        <p:nvPicPr>
          <p:cNvPr id="8" name="Picture 7" descr="BEW-Logo-Vert_DNV.png"/>
          <p:cNvPicPr>
            <a:picLocks noChangeAspect="1"/>
          </p:cNvPicPr>
          <p:nvPr/>
        </p:nvPicPr>
        <p:blipFill>
          <a:blip r:embed="rId3" cstate="print"/>
          <a:stretch>
            <a:fillRect/>
          </a:stretch>
        </p:blipFill>
        <p:spPr>
          <a:xfrm>
            <a:off x="10351557" y="1642627"/>
            <a:ext cx="1312046" cy="2775482"/>
          </a:xfrm>
          <a:prstGeom prst="rect">
            <a:avLst/>
          </a:prstGeom>
        </p:spPr>
      </p:pic>
    </p:spTree>
    <p:extLst>
      <p:ext uri="{BB962C8B-B14F-4D97-AF65-F5344CB8AC3E}">
        <p14:creationId xmlns="" xmlns:p14="http://schemas.microsoft.com/office/powerpoint/2010/main" val="3659363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Quantifying the $/W Value </a:t>
            </a:r>
            <a:r>
              <a:rPr lang="en-US" dirty="0" smtClean="0"/>
              <a:t>of </a:t>
            </a:r>
            <a:r>
              <a:rPr lang="en-US" dirty="0"/>
              <a:t>More Energy</a:t>
            </a:r>
          </a:p>
        </p:txBody>
      </p:sp>
      <p:sp>
        <p:nvSpPr>
          <p:cNvPr id="21" name="Text Box 15"/>
          <p:cNvSpPr txBox="1">
            <a:spLocks noChangeArrowheads="1"/>
          </p:cNvSpPr>
          <p:nvPr/>
        </p:nvSpPr>
        <p:spPr bwMode="auto">
          <a:xfrm>
            <a:off x="9559636" y="5429250"/>
            <a:ext cx="2629189" cy="997839"/>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cs typeface="Arial" panose="020B0604020202020204" pitchFamily="34" charset="0"/>
              </a:rPr>
              <a:t>1</a:t>
            </a:r>
            <a:r>
              <a:rPr lang="en-US" baseline="0" dirty="0">
                <a:cs typeface="Arial" panose="020B0604020202020204" pitchFamily="34" charset="0"/>
              </a:rPr>
              <a:t> BEW/DNV Engineering "SunPower Yield Report," Jan 2013.  Compared to Conventional Panels.</a:t>
            </a:r>
          </a:p>
          <a:p>
            <a:r>
              <a:rPr lang="en-US" dirty="0">
                <a:cs typeface="Arial" panose="020B0604020202020204" pitchFamily="34" charset="0"/>
              </a:rPr>
              <a:t>2</a:t>
            </a:r>
            <a:r>
              <a:rPr lang="en-US" baseline="0" dirty="0">
                <a:cs typeface="Arial" panose="020B0604020202020204" pitchFamily="34" charset="0"/>
              </a:rPr>
              <a:t> Like E-Series but with a lower temperature coefficient. CFV Solar Test Lab Report #</a:t>
            </a:r>
            <a:r>
              <a:rPr lang="en-US" baseline="0" dirty="0" smtClean="0">
                <a:cs typeface="Arial" panose="020B0604020202020204" pitchFamily="34" charset="0"/>
              </a:rPr>
              <a:t>12063, </a:t>
            </a:r>
            <a:br>
              <a:rPr lang="en-US" baseline="0" dirty="0" smtClean="0">
                <a:cs typeface="Arial" panose="020B0604020202020204" pitchFamily="34" charset="0"/>
              </a:rPr>
            </a:br>
            <a:r>
              <a:rPr lang="en-US" baseline="0" dirty="0" smtClean="0">
                <a:cs typeface="Arial" panose="020B0604020202020204" pitchFamily="34" charset="0"/>
              </a:rPr>
              <a:t>Jan </a:t>
            </a:r>
            <a:r>
              <a:rPr lang="en-US" baseline="0" dirty="0">
                <a:cs typeface="Arial" panose="020B0604020202020204" pitchFamily="34" charset="0"/>
              </a:rPr>
              <a:t>2013. Compared to Conventional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Panels</a:t>
            </a:r>
            <a:r>
              <a:rPr lang="en-US" baseline="0" dirty="0">
                <a:cs typeface="Arial" panose="020B0604020202020204" pitchFamily="34" charset="0"/>
              </a:rPr>
              <a:t>.</a:t>
            </a:r>
          </a:p>
          <a:p>
            <a:r>
              <a:rPr lang="en-US" dirty="0">
                <a:cs typeface="Arial" panose="020B0604020202020204" pitchFamily="34" charset="0"/>
              </a:rPr>
              <a:t>3</a:t>
            </a:r>
            <a:r>
              <a:rPr lang="en-US" baseline="0" dirty="0">
                <a:cs typeface="Arial" panose="020B0604020202020204" pitchFamily="34" charset="0"/>
              </a:rPr>
              <a:t> Prices are examples for illustration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only</a:t>
            </a:r>
            <a:endParaRPr lang="en-US" baseline="0" dirty="0">
              <a:cs typeface="Arial" panose="020B0604020202020204" pitchFamily="34" charset="0"/>
            </a:endParaRPr>
          </a:p>
          <a:p>
            <a:endParaRPr lang="en-US" baseline="0" dirty="0">
              <a:cs typeface="Arial" panose="020B0604020202020204" pitchFamily="34" charset="0"/>
            </a:endParaRPr>
          </a:p>
        </p:txBody>
      </p:sp>
      <p:sp>
        <p:nvSpPr>
          <p:cNvPr id="36" name="Rectangle 9"/>
          <p:cNvSpPr txBox="1">
            <a:spLocks noChangeArrowheads="1"/>
          </p:cNvSpPr>
          <p:nvPr/>
        </p:nvSpPr>
        <p:spPr>
          <a:xfrm>
            <a:off x="880325" y="1117264"/>
            <a:ext cx="9159026" cy="5150186"/>
          </a:xfrm>
          <a:prstGeom prst="rect">
            <a:avLst/>
          </a:prstGeom>
          <a:noFill/>
        </p:spPr>
        <p:txBody>
          <a:bodyPr lIns="0" rIns="0"/>
          <a:lstStyle/>
          <a:p>
            <a:pPr marL="228600" indent="-228600" defTabSz="820738">
              <a:spcAft>
                <a:spcPts val="1000"/>
              </a:spcAft>
            </a:pPr>
            <a:r>
              <a:rPr lang="en-US" sz="1600" dirty="0">
                <a:solidFill>
                  <a:prstClr val="black"/>
                </a:solidFill>
                <a:cs typeface="Arial"/>
              </a:rPr>
              <a:t>Depending on the competitor and the mounting and climate conditions: </a:t>
            </a:r>
          </a:p>
          <a:p>
            <a:pPr marL="228600" indent="-228600" defTabSz="820738">
              <a:spcAft>
                <a:spcPts val="1000"/>
              </a:spcAft>
              <a:buFont typeface="Arial"/>
              <a:buChar char="•"/>
            </a:pPr>
            <a:r>
              <a:rPr lang="en-US" sz="1600" dirty="0">
                <a:solidFill>
                  <a:prstClr val="black"/>
                </a:solidFill>
                <a:cs typeface="Arial"/>
              </a:rPr>
              <a:t>E-Series: 7-9% more energy per rated watt</a:t>
            </a:r>
            <a:r>
              <a:rPr lang="en-US" sz="1600" baseline="30000" dirty="0">
                <a:solidFill>
                  <a:prstClr val="black"/>
                </a:solidFill>
                <a:cs typeface="Arial"/>
              </a:rPr>
              <a:t>1</a:t>
            </a:r>
          </a:p>
          <a:p>
            <a:pPr marL="228600" indent="-228600" defTabSz="820738">
              <a:spcAft>
                <a:spcPts val="1000"/>
              </a:spcAft>
              <a:buFont typeface="Arial"/>
              <a:buChar char="•"/>
            </a:pPr>
            <a:r>
              <a:rPr lang="en-US" sz="1600" dirty="0">
                <a:solidFill>
                  <a:prstClr val="black"/>
                </a:solidFill>
                <a:cs typeface="Arial"/>
              </a:rPr>
              <a:t>X-Series: 8-10% more energy per rated watt</a:t>
            </a:r>
            <a:r>
              <a:rPr lang="en-US" sz="1600" baseline="30000" dirty="0">
                <a:solidFill>
                  <a:prstClr val="black"/>
                </a:solidFill>
                <a:cs typeface="Arial"/>
              </a:rPr>
              <a:t>2</a:t>
            </a:r>
          </a:p>
          <a:p>
            <a:pPr marL="228600" indent="-228600" defTabSz="820738">
              <a:spcAft>
                <a:spcPts val="1000"/>
              </a:spcAft>
              <a:buFont typeface="Arial"/>
              <a:buChar char="•"/>
            </a:pPr>
            <a:endParaRPr lang="en-US" sz="1600" dirty="0">
              <a:solidFill>
                <a:prstClr val="black"/>
              </a:solidFill>
              <a:cs typeface="Arial"/>
            </a:endParaRPr>
          </a:p>
          <a:p>
            <a:pPr marL="228600" indent="-228600" defTabSz="820738">
              <a:spcAft>
                <a:spcPts val="1000"/>
              </a:spcAft>
            </a:pPr>
            <a:r>
              <a:rPr lang="en-US" sz="1600" dirty="0">
                <a:solidFill>
                  <a:prstClr val="black"/>
                </a:solidFill>
                <a:cs typeface="Arial"/>
              </a:rPr>
              <a:t>Every 1% of additional energy = 1% of additional system value </a:t>
            </a:r>
          </a:p>
          <a:p>
            <a:pPr marL="228600" indent="-228600" defTabSz="820738">
              <a:spcAft>
                <a:spcPts val="1000"/>
              </a:spcAft>
              <a:buFont typeface="Arial"/>
              <a:buChar char="•"/>
            </a:pPr>
            <a:r>
              <a:rPr lang="en-US" sz="1600" dirty="0">
                <a:solidFill>
                  <a:prstClr val="black"/>
                </a:solidFill>
                <a:cs typeface="Arial"/>
              </a:rPr>
              <a:t>In other words, a system that’s twice the cost, and generates twice </a:t>
            </a:r>
            <a:r>
              <a:rPr lang="en-US" sz="1600" dirty="0" smtClean="0">
                <a:solidFill>
                  <a:prstClr val="black"/>
                </a:solidFill>
                <a:cs typeface="Arial"/>
              </a:rPr>
              <a:t>the</a:t>
            </a:r>
            <a:br>
              <a:rPr lang="en-US" sz="1600" dirty="0" smtClean="0">
                <a:solidFill>
                  <a:prstClr val="black"/>
                </a:solidFill>
                <a:cs typeface="Arial"/>
              </a:rPr>
            </a:br>
            <a:r>
              <a:rPr lang="en-US" sz="1600" dirty="0" smtClean="0">
                <a:solidFill>
                  <a:prstClr val="black"/>
                </a:solidFill>
                <a:cs typeface="Arial"/>
              </a:rPr>
              <a:t> </a:t>
            </a:r>
            <a:r>
              <a:rPr lang="en-US" sz="1600" dirty="0">
                <a:solidFill>
                  <a:prstClr val="black"/>
                </a:solidFill>
                <a:cs typeface="Arial"/>
              </a:rPr>
              <a:t>energy, </a:t>
            </a:r>
            <a:r>
              <a:rPr lang="en-US" sz="1600" dirty="0" smtClean="0">
                <a:solidFill>
                  <a:prstClr val="black"/>
                </a:solidFill>
                <a:cs typeface="Arial"/>
              </a:rPr>
              <a:t>delivers </a:t>
            </a:r>
            <a:r>
              <a:rPr lang="en-US" sz="1600" dirty="0">
                <a:solidFill>
                  <a:prstClr val="black"/>
                </a:solidFill>
                <a:cs typeface="Arial"/>
              </a:rPr>
              <a:t>the same value on a cost-per-energy basis</a:t>
            </a:r>
          </a:p>
          <a:p>
            <a:pPr marL="228600" indent="-228600" defTabSz="820738">
              <a:spcAft>
                <a:spcPts val="1000"/>
              </a:spcAft>
              <a:buFont typeface="Arial"/>
              <a:buChar char="•"/>
            </a:pPr>
            <a:r>
              <a:rPr lang="en-US" sz="1600" dirty="0">
                <a:solidFill>
                  <a:prstClr val="black"/>
                </a:solidFill>
                <a:cs typeface="Arial"/>
              </a:rPr>
              <a:t>Example: an 8% energy increase for a </a:t>
            </a:r>
            <a:r>
              <a:rPr lang="en-US" sz="1600" dirty="0" smtClean="0">
                <a:solidFill>
                  <a:prstClr val="black"/>
                </a:solidFill>
                <a:cs typeface="Arial"/>
              </a:rPr>
              <a:t>R15/W </a:t>
            </a:r>
            <a:r>
              <a:rPr lang="en-US" sz="1600" dirty="0">
                <a:solidFill>
                  <a:prstClr val="black"/>
                </a:solidFill>
                <a:cs typeface="Arial"/>
              </a:rPr>
              <a:t>system3 = </a:t>
            </a:r>
            <a:r>
              <a:rPr lang="en-US" sz="1600" dirty="0" smtClean="0">
                <a:solidFill>
                  <a:prstClr val="black"/>
                </a:solidFill>
                <a:cs typeface="Arial"/>
              </a:rPr>
              <a:t>R0.32/W </a:t>
            </a:r>
            <a:r>
              <a:rPr lang="en-US" sz="1600" dirty="0">
                <a:solidFill>
                  <a:prstClr val="black"/>
                </a:solidFill>
                <a:cs typeface="Arial"/>
              </a:rPr>
              <a:t>value</a:t>
            </a:r>
          </a:p>
          <a:p>
            <a:pPr marL="228600" indent="-228600" defTabSz="820738">
              <a:spcAft>
                <a:spcPts val="1000"/>
              </a:spcAft>
              <a:buFont typeface="Arial"/>
              <a:buChar char="•"/>
            </a:pPr>
            <a:endParaRPr lang="en-US" sz="1600" dirty="0">
              <a:solidFill>
                <a:prstClr val="black"/>
              </a:solidFill>
              <a:cs typeface="Arial"/>
            </a:endParaRPr>
          </a:p>
          <a:p>
            <a:pPr marL="228600" indent="-228600" defTabSz="820738">
              <a:spcAft>
                <a:spcPts val="1000"/>
              </a:spcAft>
            </a:pPr>
            <a:r>
              <a:rPr lang="en-US" sz="1600" dirty="0">
                <a:solidFill>
                  <a:prstClr val="black"/>
                </a:solidFill>
                <a:cs typeface="Arial"/>
              </a:rPr>
              <a:t>More Energy per rated Watt in real-world conditions: </a:t>
            </a:r>
            <a:endParaRPr lang="en-US" sz="1600" dirty="0" smtClean="0">
              <a:solidFill>
                <a:prstClr val="black"/>
              </a:solidFill>
              <a:cs typeface="Arial"/>
            </a:endParaRPr>
          </a:p>
          <a:p>
            <a:pPr marL="228600" indent="-228600" defTabSz="820738">
              <a:spcAft>
                <a:spcPts val="1000"/>
              </a:spcAft>
              <a:buFont typeface="Arial"/>
              <a:buChar char="•"/>
            </a:pPr>
            <a:r>
              <a:rPr lang="en-US" sz="1600" dirty="0" smtClean="0">
                <a:solidFill>
                  <a:prstClr val="black"/>
                </a:solidFill>
                <a:cs typeface="Arial"/>
              </a:rPr>
              <a:t>Hot </a:t>
            </a:r>
            <a:r>
              <a:rPr lang="en-US" sz="1600" dirty="0">
                <a:solidFill>
                  <a:prstClr val="black"/>
                </a:solidFill>
                <a:cs typeface="Arial"/>
              </a:rPr>
              <a:t>roof conditions</a:t>
            </a:r>
          </a:p>
          <a:p>
            <a:pPr marL="228600" indent="-228600" defTabSz="820738">
              <a:spcAft>
                <a:spcPts val="1000"/>
              </a:spcAft>
              <a:buFont typeface="Arial"/>
              <a:buChar char="•"/>
            </a:pPr>
            <a:r>
              <a:rPr lang="en-US" sz="1600" dirty="0">
                <a:solidFill>
                  <a:prstClr val="black"/>
                </a:solidFill>
                <a:cs typeface="Arial"/>
              </a:rPr>
              <a:t>Medium and low sun conditions</a:t>
            </a:r>
          </a:p>
          <a:p>
            <a:pPr marL="228600" indent="-228600" defTabSz="820738">
              <a:spcAft>
                <a:spcPts val="1000"/>
              </a:spcAft>
              <a:buFont typeface="Arial"/>
              <a:buChar char="•"/>
            </a:pPr>
            <a:r>
              <a:rPr lang="en-US" sz="1600" dirty="0">
                <a:solidFill>
                  <a:prstClr val="black"/>
                </a:solidFill>
                <a:cs typeface="Arial"/>
              </a:rPr>
              <a:t>Off-angle sun conditions</a:t>
            </a:r>
          </a:p>
          <a:p>
            <a:pPr marL="228600" indent="-228600" defTabSz="820738">
              <a:spcAft>
                <a:spcPts val="1000"/>
              </a:spcAft>
              <a:buFont typeface="Arial"/>
              <a:buChar char="•"/>
            </a:pPr>
            <a:r>
              <a:rPr lang="en-US" sz="1600" dirty="0">
                <a:solidFill>
                  <a:prstClr val="black"/>
                </a:solidFill>
                <a:cs typeface="Arial"/>
              </a:rPr>
              <a:t>Partially shaded conditions (not included because it does not always apply)</a:t>
            </a:r>
          </a:p>
          <a:p>
            <a:pPr marL="182880" indent="-100584" defTabSz="820738">
              <a:spcAft>
                <a:spcPts val="1000"/>
              </a:spcAft>
              <a:buFont typeface="Arial"/>
              <a:buChar char="•"/>
            </a:pPr>
            <a:endParaRPr lang="en-US" sz="1600" dirty="0">
              <a:solidFill>
                <a:prstClr val="black"/>
              </a:solidFill>
              <a:cs typeface="Arial"/>
            </a:endParaRPr>
          </a:p>
        </p:txBody>
      </p:sp>
      <p:pic>
        <p:nvPicPr>
          <p:cNvPr id="7" name="Picture 6" descr="e-series and x-series stack bar energy chart v2.bmp"/>
          <p:cNvPicPr>
            <a:picLocks noChangeAspect="1"/>
          </p:cNvPicPr>
          <p:nvPr/>
        </p:nvPicPr>
        <p:blipFill rotWithShape="1">
          <a:blip r:embed="rId3" cstate="print"/>
          <a:srcRect r="7751"/>
          <a:stretch/>
        </p:blipFill>
        <p:spPr>
          <a:xfrm>
            <a:off x="8518583" y="1609824"/>
            <a:ext cx="3271624" cy="3451573"/>
          </a:xfrm>
          <a:prstGeom prst="rect">
            <a:avLst/>
          </a:prstGeom>
        </p:spPr>
      </p:pic>
      <p:sp>
        <p:nvSpPr>
          <p:cNvPr id="8" name="TextBox 7"/>
          <p:cNvSpPr txBox="1"/>
          <p:nvPr/>
        </p:nvSpPr>
        <p:spPr>
          <a:xfrm>
            <a:off x="8504016" y="1159410"/>
            <a:ext cx="3680270" cy="1077218"/>
          </a:xfrm>
          <a:prstGeom prst="rect">
            <a:avLst/>
          </a:prstGeom>
          <a:noFill/>
        </p:spPr>
        <p:txBody>
          <a:bodyPr wrap="square" rtlCol="0">
            <a:spAutoFit/>
          </a:bodyPr>
          <a:lstStyle/>
          <a:p>
            <a:pPr algn="ctr"/>
            <a:r>
              <a:rPr lang="en-US" sz="1600" b="1" dirty="0" smtClean="0"/>
              <a:t>Typical Energy per Rated Watt Increase </a:t>
            </a:r>
          </a:p>
          <a:p>
            <a:pPr algn="ctr"/>
            <a:r>
              <a:rPr lang="en-US" sz="1600" b="1" dirty="0" smtClean="0"/>
              <a:t>Compared with Conventional Panels</a:t>
            </a:r>
            <a:endParaRPr lang="en-US" sz="1600" b="1" dirty="0"/>
          </a:p>
        </p:txBody>
      </p:sp>
      <p:pic>
        <p:nvPicPr>
          <p:cNvPr id="9"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858974" y="1696560"/>
            <a:ext cx="3027503" cy="32904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 Box 5"/>
          <p:cNvSpPr txBox="1">
            <a:spLocks noChangeArrowheads="1"/>
          </p:cNvSpPr>
          <p:nvPr/>
        </p:nvSpPr>
        <p:spPr bwMode="auto">
          <a:xfrm>
            <a:off x="9567916" y="2164013"/>
            <a:ext cx="737497" cy="246217"/>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1000" b="1" dirty="0" smtClean="0">
                <a:cs typeface="Arial"/>
              </a:rPr>
              <a:t>E-Series</a:t>
            </a:r>
            <a:endParaRPr lang="en-US" sz="1000" b="1" dirty="0">
              <a:cs typeface="Arial"/>
            </a:endParaRPr>
          </a:p>
        </p:txBody>
      </p:sp>
      <p:sp>
        <p:nvSpPr>
          <p:cNvPr id="11" name="Text Box 5"/>
          <p:cNvSpPr txBox="1">
            <a:spLocks noChangeArrowheads="1"/>
          </p:cNvSpPr>
          <p:nvPr/>
        </p:nvSpPr>
        <p:spPr bwMode="auto">
          <a:xfrm>
            <a:off x="10529369" y="1744872"/>
            <a:ext cx="737497" cy="246217"/>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1000" b="1" dirty="0" smtClean="0">
                <a:cs typeface="Arial"/>
              </a:rPr>
              <a:t>X-Series</a:t>
            </a:r>
            <a:endParaRPr lang="en-US" sz="1000" b="1" dirty="0">
              <a:cs typeface="Arial"/>
            </a:endParaRPr>
          </a:p>
        </p:txBody>
      </p:sp>
      <p:sp>
        <p:nvSpPr>
          <p:cNvPr id="12" name="Text Box 5"/>
          <p:cNvSpPr txBox="1">
            <a:spLocks noChangeArrowheads="1"/>
          </p:cNvSpPr>
          <p:nvPr/>
        </p:nvSpPr>
        <p:spPr bwMode="auto">
          <a:xfrm>
            <a:off x="9750825" y="4198664"/>
            <a:ext cx="1271290" cy="369328"/>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900" dirty="0" smtClean="0">
                <a:cs typeface="Arial"/>
              </a:rPr>
              <a:t>High-Performance Anti-Reflective Glass</a:t>
            </a:r>
            <a:endParaRPr lang="en-US" sz="900" dirty="0">
              <a:cs typeface="Arial"/>
            </a:endParaRPr>
          </a:p>
        </p:txBody>
      </p:sp>
      <p:sp>
        <p:nvSpPr>
          <p:cNvPr id="13" name="Text Box 5"/>
          <p:cNvSpPr txBox="1">
            <a:spLocks noChangeArrowheads="1"/>
          </p:cNvSpPr>
          <p:nvPr/>
        </p:nvSpPr>
        <p:spPr bwMode="auto">
          <a:xfrm>
            <a:off x="9756130" y="3155771"/>
            <a:ext cx="1271291" cy="369328"/>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900" dirty="0" smtClean="0">
                <a:cs typeface="Arial"/>
              </a:rPr>
              <a:t>No Light-Induced Degradation</a:t>
            </a:r>
            <a:endParaRPr lang="en-US" sz="900" dirty="0">
              <a:cs typeface="Arial"/>
            </a:endParaRPr>
          </a:p>
        </p:txBody>
      </p:sp>
      <p:sp>
        <p:nvSpPr>
          <p:cNvPr id="14" name="Text Box 5"/>
          <p:cNvSpPr txBox="1">
            <a:spLocks noChangeArrowheads="1"/>
          </p:cNvSpPr>
          <p:nvPr/>
        </p:nvSpPr>
        <p:spPr bwMode="auto">
          <a:xfrm>
            <a:off x="9758410" y="2466384"/>
            <a:ext cx="1227357" cy="369328"/>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900" dirty="0" smtClean="0">
                <a:cs typeface="Arial"/>
              </a:rPr>
              <a:t>Maintains High </a:t>
            </a:r>
            <a:r>
              <a:rPr lang="en-US" sz="900" dirty="0">
                <a:cs typeface="Arial"/>
              </a:rPr>
              <a:t>P</a:t>
            </a:r>
            <a:r>
              <a:rPr lang="en-US" sz="900" dirty="0" smtClean="0">
                <a:cs typeface="Arial"/>
              </a:rPr>
              <a:t>ower at High Temps</a:t>
            </a:r>
            <a:endParaRPr lang="en-US" sz="900" dirty="0">
              <a:cs typeface="Arial"/>
            </a:endParaRPr>
          </a:p>
        </p:txBody>
      </p:sp>
      <p:sp>
        <p:nvSpPr>
          <p:cNvPr id="15" name="Text Box 5"/>
          <p:cNvSpPr txBox="1">
            <a:spLocks noChangeArrowheads="1"/>
          </p:cNvSpPr>
          <p:nvPr/>
        </p:nvSpPr>
        <p:spPr bwMode="auto">
          <a:xfrm>
            <a:off x="9750825" y="3638899"/>
            <a:ext cx="1271291" cy="369328"/>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900" dirty="0" smtClean="0">
                <a:cs typeface="Arial"/>
              </a:rPr>
              <a:t>Better Low-Light and Spectral Response</a:t>
            </a:r>
            <a:endParaRPr lang="en-US" sz="900" dirty="0">
              <a:cs typeface="Arial"/>
            </a:endParaRPr>
          </a:p>
        </p:txBody>
      </p:sp>
      <p:sp>
        <p:nvSpPr>
          <p:cNvPr id="16" name="Text Box 5"/>
          <p:cNvSpPr txBox="1">
            <a:spLocks noChangeArrowheads="1"/>
          </p:cNvSpPr>
          <p:nvPr/>
        </p:nvSpPr>
        <p:spPr bwMode="auto">
          <a:xfrm>
            <a:off x="9738400" y="2857235"/>
            <a:ext cx="1271291" cy="230828"/>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900" dirty="0" smtClean="0">
                <a:cs typeface="Arial"/>
              </a:rPr>
              <a:t>Higher Average Watts</a:t>
            </a:r>
            <a:endParaRPr lang="en-US" sz="900" dirty="0">
              <a:cs typeface="Arial"/>
            </a:endParaRPr>
          </a:p>
        </p:txBody>
      </p:sp>
    </p:spTree>
    <p:extLst>
      <p:ext uri="{BB962C8B-B14F-4D97-AF65-F5344CB8AC3E}">
        <p14:creationId xmlns="" xmlns:p14="http://schemas.microsoft.com/office/powerpoint/2010/main" val="3659363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flipH="1">
            <a:off x="1474936" y="3947761"/>
            <a:ext cx="4000544" cy="0"/>
          </a:xfrm>
          <a:prstGeom prst="line">
            <a:avLst/>
          </a:prstGeom>
          <a:ln w="6350">
            <a:solidFill>
              <a:srgbClr val="9FA1A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dirty="0"/>
              <a:t>Photon International Results (kWh/kW) </a:t>
            </a:r>
          </a:p>
        </p:txBody>
      </p:sp>
      <p:sp>
        <p:nvSpPr>
          <p:cNvPr id="21" name="Text Box 15"/>
          <p:cNvSpPr txBox="1">
            <a:spLocks noChangeArrowheads="1"/>
          </p:cNvSpPr>
          <p:nvPr/>
        </p:nvSpPr>
        <p:spPr bwMode="auto">
          <a:xfrm>
            <a:off x="9559636" y="5695949"/>
            <a:ext cx="2629189" cy="693039"/>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cs typeface="Arial" panose="020B0604020202020204" pitchFamily="34" charset="0"/>
              </a:rPr>
              <a:t>1</a:t>
            </a:r>
            <a:r>
              <a:rPr lang="en-US" baseline="0" dirty="0">
                <a:cs typeface="Arial" panose="020B0604020202020204" pitchFamily="34" charset="0"/>
              </a:rPr>
              <a:t> Photon International, February 2013 .</a:t>
            </a:r>
          </a:p>
          <a:p>
            <a:r>
              <a:rPr lang="en-US" dirty="0">
                <a:cs typeface="Arial" panose="020B0604020202020204" pitchFamily="34" charset="0"/>
              </a:rPr>
              <a:t>2</a:t>
            </a:r>
            <a:r>
              <a:rPr lang="en-US" baseline="0" dirty="0">
                <a:cs typeface="Arial" panose="020B0604020202020204" pitchFamily="34" charset="0"/>
              </a:rPr>
              <a:t> 9 of the top 10 manufacturers were tested,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based </a:t>
            </a:r>
            <a:r>
              <a:rPr lang="en-US" baseline="0" dirty="0">
                <a:cs typeface="Arial" panose="020B0604020202020204" pitchFamily="34" charset="0"/>
              </a:rPr>
              <a:t>on Photon Consulting 2013,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Silicon </a:t>
            </a:r>
            <a:r>
              <a:rPr lang="en-US" baseline="0" dirty="0">
                <a:cs typeface="Arial" panose="020B0604020202020204" pitchFamily="34" charset="0"/>
              </a:rPr>
              <a:t>module shipments. </a:t>
            </a:r>
          </a:p>
          <a:p>
            <a:r>
              <a:rPr lang="en-US" dirty="0">
                <a:cs typeface="Arial" panose="020B0604020202020204" pitchFamily="34" charset="0"/>
              </a:rPr>
              <a:t>3</a:t>
            </a:r>
            <a:r>
              <a:rPr lang="en-US" baseline="0" dirty="0">
                <a:cs typeface="Arial" panose="020B0604020202020204" pitchFamily="34" charset="0"/>
              </a:rPr>
              <a:t> Photon International, February 2014.</a:t>
            </a:r>
          </a:p>
          <a:p>
            <a:endParaRPr lang="en-US" baseline="0" dirty="0">
              <a:cs typeface="Arial" panose="020B0604020202020204" pitchFamily="34" charset="0"/>
            </a:endParaRPr>
          </a:p>
        </p:txBody>
      </p:sp>
      <p:sp>
        <p:nvSpPr>
          <p:cNvPr id="36" name="Rectangle 9"/>
          <p:cNvSpPr txBox="1">
            <a:spLocks noChangeArrowheads="1"/>
          </p:cNvSpPr>
          <p:nvPr/>
        </p:nvSpPr>
        <p:spPr>
          <a:xfrm>
            <a:off x="880324" y="1117264"/>
            <a:ext cx="10293643" cy="1211576"/>
          </a:xfrm>
          <a:prstGeom prst="rect">
            <a:avLst/>
          </a:prstGeom>
          <a:noFill/>
        </p:spPr>
        <p:txBody>
          <a:bodyPr lIns="0" rIns="0"/>
          <a:lstStyle/>
          <a:p>
            <a:pPr marL="228600" indent="-228600" defTabSz="820738">
              <a:spcAft>
                <a:spcPts val="1000"/>
              </a:spcAft>
            </a:pPr>
            <a:r>
              <a:rPr lang="en-US" sz="1400" dirty="0">
                <a:solidFill>
                  <a:prstClr val="black"/>
                </a:solidFill>
                <a:cs typeface="Arial"/>
              </a:rPr>
              <a:t>3rd party test of 102 PV Manufacturers to measure the additional energy per rated Watt</a:t>
            </a:r>
          </a:p>
          <a:p>
            <a:pPr marL="228600" indent="-228600" defTabSz="820738">
              <a:spcAft>
                <a:spcPts val="1000"/>
              </a:spcAft>
              <a:buFont typeface="Arial"/>
              <a:buChar char="•"/>
            </a:pPr>
            <a:r>
              <a:rPr lang="en-US" sz="1400" dirty="0">
                <a:solidFill>
                  <a:prstClr val="black"/>
                </a:solidFill>
                <a:cs typeface="Arial"/>
              </a:rPr>
              <a:t>SunPower three E-Series panels ranked #1, #2, and #3, with the most energy per rated Watt out of 151 panels tested</a:t>
            </a:r>
            <a:r>
              <a:rPr lang="en-US" sz="1400" baseline="30000" dirty="0">
                <a:solidFill>
                  <a:prstClr val="black"/>
                </a:solidFill>
                <a:cs typeface="Arial"/>
              </a:rPr>
              <a:t>1</a:t>
            </a:r>
          </a:p>
          <a:p>
            <a:pPr marL="228600" indent="-228600" defTabSz="820738">
              <a:spcAft>
                <a:spcPts val="1000"/>
              </a:spcAft>
              <a:buFont typeface="Arial"/>
              <a:buChar char="•"/>
            </a:pPr>
            <a:r>
              <a:rPr lang="en-US" sz="1400" dirty="0">
                <a:solidFill>
                  <a:prstClr val="black"/>
                </a:solidFill>
                <a:cs typeface="Arial"/>
              </a:rPr>
              <a:t>SunPower averages 8% more energy per rated Watt compared with the rest of the top 10 panel manufacturers in the study2</a:t>
            </a:r>
          </a:p>
          <a:p>
            <a:pPr marL="228600" indent="-228600" defTabSz="820738">
              <a:spcAft>
                <a:spcPts val="1000"/>
              </a:spcAft>
              <a:buFont typeface="Arial"/>
              <a:buChar char="•"/>
            </a:pPr>
            <a:r>
              <a:rPr lang="en-US" sz="1400" dirty="0">
                <a:solidFill>
                  <a:prstClr val="black"/>
                </a:solidFill>
                <a:cs typeface="Arial"/>
              </a:rPr>
              <a:t>X-Series offers an additional 1% more energy-per-watt than E-Series.</a:t>
            </a:r>
          </a:p>
          <a:p>
            <a:pPr marL="228600" indent="-228600" defTabSz="820738">
              <a:spcAft>
                <a:spcPts val="1000"/>
              </a:spcAft>
              <a:buFont typeface="Arial"/>
              <a:buChar char="•"/>
            </a:pPr>
            <a:r>
              <a:rPr lang="en-US" sz="1400" dirty="0">
                <a:solidFill>
                  <a:prstClr val="black"/>
                </a:solidFill>
                <a:cs typeface="Arial"/>
              </a:rPr>
              <a:t>In 2013, Photon encountered equipment malfunctions resulting in incomplete measurements</a:t>
            </a:r>
          </a:p>
        </p:txBody>
      </p:sp>
      <p:grpSp>
        <p:nvGrpSpPr>
          <p:cNvPr id="6" name="Group 5"/>
          <p:cNvGrpSpPr/>
          <p:nvPr/>
        </p:nvGrpSpPr>
        <p:grpSpPr>
          <a:xfrm>
            <a:off x="880324" y="3120056"/>
            <a:ext cx="5516271" cy="3369745"/>
            <a:chOff x="551063" y="2994608"/>
            <a:chExt cx="5978352" cy="3369745"/>
          </a:xfrm>
        </p:grpSpPr>
        <p:grpSp>
          <p:nvGrpSpPr>
            <p:cNvPr id="7" name="Group 6"/>
            <p:cNvGrpSpPr/>
            <p:nvPr/>
          </p:nvGrpSpPr>
          <p:grpSpPr>
            <a:xfrm>
              <a:off x="551063" y="2994608"/>
              <a:ext cx="5978352" cy="3369745"/>
              <a:chOff x="505721" y="2749934"/>
              <a:chExt cx="5978352" cy="3369745"/>
            </a:xfrm>
          </p:grpSpPr>
          <p:grpSp>
            <p:nvGrpSpPr>
              <p:cNvPr id="17" name="Group 16"/>
              <p:cNvGrpSpPr/>
              <p:nvPr/>
            </p:nvGrpSpPr>
            <p:grpSpPr>
              <a:xfrm>
                <a:off x="613971" y="2749934"/>
                <a:ext cx="5870102" cy="3369745"/>
                <a:chOff x="1073737" y="3205055"/>
                <a:chExt cx="5870102" cy="3369745"/>
              </a:xfrm>
            </p:grpSpPr>
            <p:sp>
              <p:nvSpPr>
                <p:cNvPr id="19" name="TextBox 15"/>
                <p:cNvSpPr txBox="1">
                  <a:spLocks noChangeArrowheads="1"/>
                </p:cNvSpPr>
                <p:nvPr/>
              </p:nvSpPr>
              <p:spPr bwMode="auto">
                <a:xfrm>
                  <a:off x="1073737" y="3473239"/>
                  <a:ext cx="427964" cy="187231"/>
                </a:xfrm>
                <a:prstGeom prst="rect">
                  <a:avLst/>
                </a:prstGeom>
                <a:noFill/>
                <a:ln w="9525">
                  <a:noFill/>
                  <a:miter lim="800000"/>
                  <a:headEnd/>
                  <a:tailEnd/>
                </a:ln>
              </p:spPr>
              <p:txBody>
                <a:bodyPr wrap="square" lIns="0" tIns="0" rIns="0">
                  <a:spAutoFit/>
                </a:bodyPr>
                <a:lstStyle/>
                <a:p>
                  <a:pPr algn="r">
                    <a:lnSpc>
                      <a:spcPct val="90000"/>
                    </a:lnSpc>
                  </a:pPr>
                  <a:r>
                    <a:rPr lang="en-US" sz="1000" dirty="0" smtClean="0">
                      <a:cs typeface="Arial"/>
                    </a:rPr>
                    <a:t>1,200</a:t>
                  </a:r>
                  <a:endParaRPr lang="en-US" sz="1000" dirty="0">
                    <a:cs typeface="Arial"/>
                  </a:endParaRPr>
                </a:p>
              </p:txBody>
            </p:sp>
            <p:sp>
              <p:nvSpPr>
                <p:cNvPr id="20" name="TextBox 15"/>
                <p:cNvSpPr txBox="1">
                  <a:spLocks noChangeArrowheads="1"/>
                </p:cNvSpPr>
                <p:nvPr/>
              </p:nvSpPr>
              <p:spPr bwMode="auto">
                <a:xfrm>
                  <a:off x="1623671" y="3205055"/>
                  <a:ext cx="4045775" cy="240066"/>
                </a:xfrm>
                <a:prstGeom prst="rect">
                  <a:avLst/>
                </a:prstGeom>
                <a:noFill/>
                <a:ln w="9525">
                  <a:noFill/>
                  <a:miter lim="800000"/>
                  <a:headEnd/>
                  <a:tailEnd/>
                </a:ln>
              </p:spPr>
              <p:txBody>
                <a:bodyPr wrap="square" lIns="0" tIns="0" rIns="0">
                  <a:spAutoFit/>
                </a:bodyPr>
                <a:lstStyle/>
                <a:p>
                  <a:pPr algn="ctr">
                    <a:lnSpc>
                      <a:spcPct val="90000"/>
                    </a:lnSpc>
                  </a:pPr>
                  <a:r>
                    <a:rPr lang="en-US" sz="1400" b="1" dirty="0" smtClean="0">
                      <a:cs typeface="Arial"/>
                    </a:rPr>
                    <a:t>Energy Yield Results (2012)</a:t>
                  </a:r>
                  <a:endParaRPr lang="en-US" sz="1400" b="1" dirty="0">
                    <a:cs typeface="Arial"/>
                  </a:endParaRPr>
                </a:p>
              </p:txBody>
            </p:sp>
            <p:grpSp>
              <p:nvGrpSpPr>
                <p:cNvPr id="22" name="Group 21"/>
                <p:cNvGrpSpPr/>
                <p:nvPr/>
              </p:nvGrpSpPr>
              <p:grpSpPr>
                <a:xfrm>
                  <a:off x="1606011" y="3549805"/>
                  <a:ext cx="4338714" cy="1998094"/>
                  <a:chOff x="2714440" y="2330752"/>
                  <a:chExt cx="3864200" cy="2220105"/>
                </a:xfrm>
              </p:grpSpPr>
              <p:cxnSp>
                <p:nvCxnSpPr>
                  <p:cNvPr id="35" name="Straight Connector 34"/>
                  <p:cNvCxnSpPr/>
                  <p:nvPr/>
                </p:nvCxnSpPr>
                <p:spPr>
                  <a:xfrm flipH="1">
                    <a:off x="2717165" y="3984778"/>
                    <a:ext cx="3861475" cy="0"/>
                  </a:xfrm>
                  <a:prstGeom prst="line">
                    <a:avLst/>
                  </a:prstGeom>
                  <a:ln w="6350">
                    <a:solidFill>
                      <a:srgbClr val="9FA1A4"/>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2714440" y="2330752"/>
                    <a:ext cx="3864200" cy="1"/>
                  </a:xfrm>
                  <a:prstGeom prst="line">
                    <a:avLst/>
                  </a:prstGeom>
                  <a:ln w="6350">
                    <a:solidFill>
                      <a:srgbClr val="9FA1A4"/>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2732589" y="3432991"/>
                    <a:ext cx="3846051" cy="1"/>
                  </a:xfrm>
                  <a:prstGeom prst="line">
                    <a:avLst/>
                  </a:prstGeom>
                  <a:ln w="6350">
                    <a:solidFill>
                      <a:srgbClr val="9FA1A4"/>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2714440" y="2330752"/>
                    <a:ext cx="0" cy="2204478"/>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578640" y="2331381"/>
                    <a:ext cx="0" cy="221947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23" name="Rectangle 22"/>
                <p:cNvSpPr/>
                <p:nvPr/>
              </p:nvSpPr>
              <p:spPr>
                <a:xfrm>
                  <a:off x="4844058" y="4294557"/>
                  <a:ext cx="693697" cy="1247905"/>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4" name="TextBox 15"/>
                <p:cNvSpPr txBox="1">
                  <a:spLocks noChangeArrowheads="1"/>
                </p:cNvSpPr>
                <p:nvPr/>
              </p:nvSpPr>
              <p:spPr bwMode="auto">
                <a:xfrm>
                  <a:off x="1664117" y="5559137"/>
                  <a:ext cx="811492" cy="184666"/>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cs typeface="Arial"/>
                    </a:rPr>
                    <a:t>SunPower 1</a:t>
                  </a:r>
                  <a:endParaRPr lang="en-US" sz="1000" dirty="0">
                    <a:cs typeface="Arial"/>
                  </a:endParaRPr>
                </a:p>
              </p:txBody>
            </p:sp>
            <p:sp>
              <p:nvSpPr>
                <p:cNvPr id="25" name="TextBox 15"/>
                <p:cNvSpPr txBox="1">
                  <a:spLocks noChangeArrowheads="1"/>
                </p:cNvSpPr>
                <p:nvPr/>
              </p:nvSpPr>
              <p:spPr bwMode="auto">
                <a:xfrm>
                  <a:off x="4379304" y="5559137"/>
                  <a:ext cx="1634240" cy="1015663"/>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cs typeface="Arial"/>
                    </a:rPr>
                    <a:t>Average production</a:t>
                  </a:r>
                </a:p>
                <a:p>
                  <a:pPr algn="ctr">
                    <a:lnSpc>
                      <a:spcPct val="90000"/>
                    </a:lnSpc>
                  </a:pPr>
                  <a:r>
                    <a:rPr lang="en-US" sz="1000" dirty="0" smtClean="0">
                      <a:cs typeface="Arial"/>
                    </a:rPr>
                    <a:t> of all panels from:  </a:t>
                  </a:r>
                </a:p>
                <a:p>
                  <a:pPr algn="ctr">
                    <a:lnSpc>
                      <a:spcPct val="90000"/>
                    </a:lnSpc>
                  </a:pPr>
                  <a:r>
                    <a:rPr lang="en-US" sz="1000" dirty="0" smtClean="0">
                      <a:cs typeface="Arial"/>
                    </a:rPr>
                    <a:t>Yingli, Canadian Solar, Trina Solar, Suntech, Jinko Solar, Hanwha SolarOne, Kyocera, Sharp, Talesun</a:t>
                  </a:r>
                  <a:endParaRPr lang="en-US" sz="1000" dirty="0">
                    <a:cs typeface="Arial"/>
                  </a:endParaRPr>
                </a:p>
              </p:txBody>
            </p:sp>
            <p:sp>
              <p:nvSpPr>
                <p:cNvPr id="26" name="TextBox 15"/>
                <p:cNvSpPr txBox="1">
                  <a:spLocks noChangeArrowheads="1"/>
                </p:cNvSpPr>
                <p:nvPr/>
              </p:nvSpPr>
              <p:spPr bwMode="auto">
                <a:xfrm>
                  <a:off x="1073737" y="3958817"/>
                  <a:ext cx="427964" cy="187231"/>
                </a:xfrm>
                <a:prstGeom prst="rect">
                  <a:avLst/>
                </a:prstGeom>
                <a:noFill/>
                <a:ln w="9525">
                  <a:noFill/>
                  <a:miter lim="800000"/>
                  <a:headEnd/>
                  <a:tailEnd/>
                </a:ln>
              </p:spPr>
              <p:txBody>
                <a:bodyPr wrap="square" lIns="0" tIns="0" rIns="0">
                  <a:spAutoFit/>
                </a:bodyPr>
                <a:lstStyle/>
                <a:p>
                  <a:pPr algn="r">
                    <a:lnSpc>
                      <a:spcPct val="90000"/>
                    </a:lnSpc>
                  </a:pPr>
                  <a:r>
                    <a:rPr lang="en-US" sz="1000" dirty="0" smtClean="0">
                      <a:cs typeface="Arial"/>
                    </a:rPr>
                    <a:t>1,100</a:t>
                  </a:r>
                  <a:endParaRPr lang="en-US" sz="1000" dirty="0">
                    <a:cs typeface="Arial"/>
                  </a:endParaRPr>
                </a:p>
              </p:txBody>
            </p:sp>
            <p:sp>
              <p:nvSpPr>
                <p:cNvPr id="27" name="TextBox 15"/>
                <p:cNvSpPr txBox="1">
                  <a:spLocks noChangeArrowheads="1"/>
                </p:cNvSpPr>
                <p:nvPr/>
              </p:nvSpPr>
              <p:spPr bwMode="auto">
                <a:xfrm>
                  <a:off x="1073737" y="4463070"/>
                  <a:ext cx="427964" cy="187231"/>
                </a:xfrm>
                <a:prstGeom prst="rect">
                  <a:avLst/>
                </a:prstGeom>
                <a:noFill/>
                <a:ln w="9525">
                  <a:noFill/>
                  <a:miter lim="800000"/>
                  <a:headEnd/>
                  <a:tailEnd/>
                </a:ln>
              </p:spPr>
              <p:txBody>
                <a:bodyPr wrap="square" lIns="0" tIns="0" rIns="0">
                  <a:spAutoFit/>
                </a:bodyPr>
                <a:lstStyle/>
                <a:p>
                  <a:pPr algn="r">
                    <a:lnSpc>
                      <a:spcPct val="90000"/>
                    </a:lnSpc>
                  </a:pPr>
                  <a:r>
                    <a:rPr lang="en-US" sz="1000" dirty="0" smtClean="0">
                      <a:cs typeface="Arial"/>
                    </a:rPr>
                    <a:t>1000</a:t>
                  </a:r>
                  <a:endParaRPr lang="en-US" sz="1000" dirty="0">
                    <a:cs typeface="Arial"/>
                  </a:endParaRPr>
                </a:p>
              </p:txBody>
            </p:sp>
            <p:sp>
              <p:nvSpPr>
                <p:cNvPr id="28" name="TextBox 15"/>
                <p:cNvSpPr txBox="1">
                  <a:spLocks noChangeArrowheads="1"/>
                </p:cNvSpPr>
                <p:nvPr/>
              </p:nvSpPr>
              <p:spPr bwMode="auto">
                <a:xfrm>
                  <a:off x="1073737" y="4967323"/>
                  <a:ext cx="427964" cy="187231"/>
                </a:xfrm>
                <a:prstGeom prst="rect">
                  <a:avLst/>
                </a:prstGeom>
                <a:noFill/>
                <a:ln w="9525">
                  <a:noFill/>
                  <a:miter lim="800000"/>
                  <a:headEnd/>
                  <a:tailEnd/>
                </a:ln>
              </p:spPr>
              <p:txBody>
                <a:bodyPr wrap="square" lIns="0" tIns="0" rIns="0">
                  <a:spAutoFit/>
                </a:bodyPr>
                <a:lstStyle/>
                <a:p>
                  <a:pPr algn="r">
                    <a:lnSpc>
                      <a:spcPct val="90000"/>
                    </a:lnSpc>
                  </a:pPr>
                  <a:r>
                    <a:rPr lang="en-US" sz="1000" dirty="0" smtClean="0">
                      <a:cs typeface="Arial"/>
                    </a:rPr>
                    <a:t>900</a:t>
                  </a:r>
                  <a:endParaRPr lang="en-US" sz="1000" dirty="0">
                    <a:cs typeface="Arial"/>
                  </a:endParaRPr>
                </a:p>
              </p:txBody>
            </p:sp>
            <p:sp>
              <p:nvSpPr>
                <p:cNvPr id="29" name="TextBox 15"/>
                <p:cNvSpPr txBox="1">
                  <a:spLocks noChangeArrowheads="1"/>
                </p:cNvSpPr>
                <p:nvPr/>
              </p:nvSpPr>
              <p:spPr bwMode="auto">
                <a:xfrm>
                  <a:off x="1073737" y="5451030"/>
                  <a:ext cx="427964" cy="187231"/>
                </a:xfrm>
                <a:prstGeom prst="rect">
                  <a:avLst/>
                </a:prstGeom>
                <a:noFill/>
                <a:ln w="9525">
                  <a:noFill/>
                  <a:miter lim="800000"/>
                  <a:headEnd/>
                  <a:tailEnd/>
                </a:ln>
              </p:spPr>
              <p:txBody>
                <a:bodyPr wrap="square" lIns="0" tIns="0" rIns="0">
                  <a:spAutoFit/>
                </a:bodyPr>
                <a:lstStyle/>
                <a:p>
                  <a:pPr algn="r">
                    <a:lnSpc>
                      <a:spcPct val="90000"/>
                    </a:lnSpc>
                  </a:pPr>
                  <a:r>
                    <a:rPr lang="en-US" sz="1000" dirty="0" smtClean="0">
                      <a:cs typeface="Arial"/>
                    </a:rPr>
                    <a:t>800</a:t>
                  </a:r>
                  <a:endParaRPr lang="en-US" sz="1000" dirty="0">
                    <a:cs typeface="Arial"/>
                  </a:endParaRPr>
                </a:p>
              </p:txBody>
            </p:sp>
            <p:cxnSp>
              <p:nvCxnSpPr>
                <p:cNvPr id="30" name="Straight Connector 29"/>
                <p:cNvCxnSpPr/>
                <p:nvPr/>
              </p:nvCxnSpPr>
              <p:spPr>
                <a:xfrm flipH="1">
                  <a:off x="1623672" y="4285889"/>
                  <a:ext cx="4413899" cy="4334"/>
                </a:xfrm>
                <a:prstGeom prst="line">
                  <a:avLst/>
                </a:prstGeom>
                <a:ln w="9525">
                  <a:solidFill>
                    <a:srgbClr val="E86D1F"/>
                  </a:solidFill>
                  <a:prstDash val="dash"/>
                </a:ln>
                <a:effectLst/>
              </p:spPr>
              <p:style>
                <a:lnRef idx="2">
                  <a:schemeClr val="accent1"/>
                </a:lnRef>
                <a:fillRef idx="0">
                  <a:schemeClr val="accent1"/>
                </a:fillRef>
                <a:effectRef idx="1">
                  <a:schemeClr val="accent1"/>
                </a:effectRef>
                <a:fontRef idx="minor">
                  <a:schemeClr val="tx1"/>
                </a:fontRef>
              </p:style>
            </p:cxnSp>
            <p:sp>
              <p:nvSpPr>
                <p:cNvPr id="31" name="TextBox 15"/>
                <p:cNvSpPr txBox="1">
                  <a:spLocks noChangeArrowheads="1"/>
                </p:cNvSpPr>
                <p:nvPr/>
              </p:nvSpPr>
              <p:spPr bwMode="auto">
                <a:xfrm>
                  <a:off x="6085346" y="3883048"/>
                  <a:ext cx="858493" cy="378565"/>
                </a:xfrm>
                <a:prstGeom prst="rect">
                  <a:avLst/>
                </a:prstGeom>
                <a:noFill/>
                <a:ln w="9525">
                  <a:noFill/>
                  <a:miter lim="800000"/>
                  <a:headEnd/>
                  <a:tailEnd/>
                </a:ln>
              </p:spPr>
              <p:txBody>
                <a:bodyPr wrap="square" lIns="0" tIns="0" rIns="0">
                  <a:spAutoFit/>
                </a:bodyPr>
                <a:lstStyle/>
                <a:p>
                  <a:pPr>
                    <a:lnSpc>
                      <a:spcPct val="90000"/>
                    </a:lnSpc>
                  </a:pPr>
                  <a:r>
                    <a:rPr lang="en-US" sz="1200" b="1" dirty="0" smtClean="0">
                      <a:solidFill>
                        <a:srgbClr val="E86D1F"/>
                      </a:solidFill>
                      <a:cs typeface="Arial"/>
                    </a:rPr>
                    <a:t>8% more energy</a:t>
                  </a:r>
                  <a:endParaRPr lang="en-US" sz="1200" b="1" dirty="0">
                    <a:solidFill>
                      <a:srgbClr val="E86D1F"/>
                    </a:solidFill>
                    <a:cs typeface="Arial"/>
                  </a:endParaRPr>
                </a:p>
              </p:txBody>
            </p:sp>
            <p:cxnSp>
              <p:nvCxnSpPr>
                <p:cNvPr id="32" name="Straight Connector 31"/>
                <p:cNvCxnSpPr/>
                <p:nvPr/>
              </p:nvCxnSpPr>
              <p:spPr>
                <a:xfrm flipV="1">
                  <a:off x="6037570" y="3816899"/>
                  <a:ext cx="0" cy="468990"/>
                </a:xfrm>
                <a:prstGeom prst="line">
                  <a:avLst/>
                </a:prstGeom>
                <a:ln w="9525">
                  <a:solidFill>
                    <a:srgbClr val="E86D1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1626391" y="3816899"/>
                  <a:ext cx="4411179" cy="0"/>
                </a:xfrm>
                <a:prstGeom prst="line">
                  <a:avLst/>
                </a:prstGeom>
                <a:ln w="9525">
                  <a:solidFill>
                    <a:srgbClr val="E86D1F"/>
                  </a:solidFill>
                  <a:prstDash val="dash"/>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1789145" y="3814891"/>
                  <a:ext cx="693697" cy="1717404"/>
                </a:xfrm>
                <a:prstGeom prst="rect">
                  <a:avLst/>
                </a:prstGeom>
                <a:solidFill>
                  <a:srgbClr val="FDB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grpSp>
          <p:sp>
            <p:nvSpPr>
              <p:cNvPr id="18" name="TextBox 15"/>
              <p:cNvSpPr txBox="1">
                <a:spLocks noChangeArrowheads="1"/>
              </p:cNvSpPr>
              <p:nvPr/>
            </p:nvSpPr>
            <p:spPr bwMode="auto">
              <a:xfrm rot="16200000">
                <a:off x="-338868" y="4033652"/>
                <a:ext cx="1896817" cy="207640"/>
              </a:xfrm>
              <a:prstGeom prst="rect">
                <a:avLst/>
              </a:prstGeom>
              <a:noFill/>
              <a:ln w="9525">
                <a:noFill/>
                <a:miter lim="800000"/>
                <a:headEnd/>
                <a:tailEnd/>
              </a:ln>
            </p:spPr>
            <p:txBody>
              <a:bodyPr wrap="square" lIns="0" tIns="0" rIns="0">
                <a:spAutoFit/>
              </a:bodyPr>
              <a:lstStyle/>
              <a:p>
                <a:pPr algn="ctr">
                  <a:lnSpc>
                    <a:spcPct val="90000"/>
                  </a:lnSpc>
                </a:pPr>
                <a:r>
                  <a:rPr lang="en-US" sz="1050" dirty="0" smtClean="0">
                    <a:cs typeface="Arial"/>
                  </a:rPr>
                  <a:t>Production (kWh / kW)</a:t>
                </a:r>
                <a:endParaRPr lang="en-US" sz="1050" baseline="-25000" dirty="0">
                  <a:cs typeface="Arial"/>
                </a:endParaRPr>
              </a:p>
            </p:txBody>
          </p:sp>
        </p:grpSp>
        <p:sp>
          <p:nvSpPr>
            <p:cNvPr id="8" name="Rectangle 7"/>
            <p:cNvSpPr/>
            <p:nvPr/>
          </p:nvSpPr>
          <p:spPr>
            <a:xfrm>
              <a:off x="2374188" y="3612734"/>
              <a:ext cx="693697" cy="1710448"/>
            </a:xfrm>
            <a:prstGeom prst="rect">
              <a:avLst/>
            </a:prstGeom>
            <a:solidFill>
              <a:srgbClr val="FDB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9" name="Rectangle 8"/>
            <p:cNvSpPr/>
            <p:nvPr/>
          </p:nvSpPr>
          <p:spPr>
            <a:xfrm>
              <a:off x="3373142" y="3617069"/>
              <a:ext cx="693697" cy="1709896"/>
            </a:xfrm>
            <a:prstGeom prst="rect">
              <a:avLst/>
            </a:prstGeom>
            <a:solidFill>
              <a:srgbClr val="FDB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10" name="TextBox 9"/>
            <p:cNvSpPr txBox="1"/>
            <p:nvPr/>
          </p:nvSpPr>
          <p:spPr>
            <a:xfrm>
              <a:off x="1374721" y="3568397"/>
              <a:ext cx="693697" cy="253916"/>
            </a:xfrm>
            <a:prstGeom prst="rect">
              <a:avLst/>
            </a:prstGeom>
            <a:noFill/>
          </p:spPr>
          <p:txBody>
            <a:bodyPr wrap="square" rtlCol="0">
              <a:spAutoFit/>
            </a:bodyPr>
            <a:lstStyle/>
            <a:p>
              <a:pPr algn="ctr"/>
              <a:r>
                <a:rPr lang="en-US" sz="1050" dirty="0" smtClean="0"/>
                <a:t>1,144</a:t>
              </a:r>
              <a:endParaRPr lang="en-US" sz="1050" dirty="0"/>
            </a:p>
          </p:txBody>
        </p:sp>
        <p:sp>
          <p:nvSpPr>
            <p:cNvPr id="11" name="TextBox 10"/>
            <p:cNvSpPr txBox="1"/>
            <p:nvPr/>
          </p:nvSpPr>
          <p:spPr>
            <a:xfrm>
              <a:off x="2374188" y="3572731"/>
              <a:ext cx="693696" cy="253916"/>
            </a:xfrm>
            <a:prstGeom prst="rect">
              <a:avLst/>
            </a:prstGeom>
            <a:noFill/>
          </p:spPr>
          <p:txBody>
            <a:bodyPr wrap="square" rtlCol="0">
              <a:spAutoFit/>
            </a:bodyPr>
            <a:lstStyle/>
            <a:p>
              <a:pPr algn="ctr"/>
              <a:r>
                <a:rPr lang="en-US" sz="1050" dirty="0" smtClean="0"/>
                <a:t>1,140</a:t>
              </a:r>
              <a:endParaRPr lang="en-US" sz="1050" dirty="0"/>
            </a:p>
          </p:txBody>
        </p:sp>
        <p:sp>
          <p:nvSpPr>
            <p:cNvPr id="12" name="TextBox 11"/>
            <p:cNvSpPr txBox="1"/>
            <p:nvPr/>
          </p:nvSpPr>
          <p:spPr>
            <a:xfrm>
              <a:off x="3360943" y="3577065"/>
              <a:ext cx="705895" cy="253916"/>
            </a:xfrm>
            <a:prstGeom prst="rect">
              <a:avLst/>
            </a:prstGeom>
            <a:noFill/>
          </p:spPr>
          <p:txBody>
            <a:bodyPr wrap="square" rtlCol="0">
              <a:spAutoFit/>
            </a:bodyPr>
            <a:lstStyle/>
            <a:p>
              <a:pPr algn="ctr"/>
              <a:r>
                <a:rPr lang="en-US" sz="1050" dirty="0" smtClean="0"/>
                <a:t>1,139</a:t>
              </a:r>
              <a:endParaRPr lang="en-US" sz="1050" dirty="0"/>
            </a:p>
          </p:txBody>
        </p:sp>
        <p:sp>
          <p:nvSpPr>
            <p:cNvPr id="13" name="TextBox 12"/>
            <p:cNvSpPr txBox="1"/>
            <p:nvPr/>
          </p:nvSpPr>
          <p:spPr>
            <a:xfrm>
              <a:off x="4429634" y="4067792"/>
              <a:ext cx="693696" cy="253916"/>
            </a:xfrm>
            <a:prstGeom prst="rect">
              <a:avLst/>
            </a:prstGeom>
            <a:noFill/>
          </p:spPr>
          <p:txBody>
            <a:bodyPr wrap="square" rtlCol="0">
              <a:spAutoFit/>
            </a:bodyPr>
            <a:lstStyle/>
            <a:p>
              <a:pPr algn="ctr"/>
              <a:r>
                <a:rPr lang="en-US" sz="1050" dirty="0" smtClean="0">
                  <a:solidFill>
                    <a:schemeClr val="bg1"/>
                  </a:solidFill>
                </a:rPr>
                <a:t>1,056</a:t>
              </a:r>
              <a:endParaRPr lang="en-US" sz="1050" dirty="0">
                <a:solidFill>
                  <a:schemeClr val="bg1"/>
                </a:solidFill>
              </a:endParaRPr>
            </a:p>
          </p:txBody>
        </p:sp>
        <p:cxnSp>
          <p:nvCxnSpPr>
            <p:cNvPr id="14" name="Straight Connector 13"/>
            <p:cNvCxnSpPr/>
            <p:nvPr/>
          </p:nvCxnSpPr>
          <p:spPr bwMode="auto">
            <a:xfrm>
              <a:off x="1211964" y="5321848"/>
              <a:ext cx="4318337" cy="12350"/>
            </a:xfrm>
            <a:prstGeom prst="line">
              <a:avLst/>
            </a:prstGeom>
            <a:ln w="1270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5" name="TextBox 15"/>
            <p:cNvSpPr txBox="1">
              <a:spLocks noChangeArrowheads="1"/>
            </p:cNvSpPr>
            <p:nvPr/>
          </p:nvSpPr>
          <p:spPr bwMode="auto">
            <a:xfrm>
              <a:off x="2202848" y="5346392"/>
              <a:ext cx="824234" cy="184666"/>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cs typeface="Arial"/>
                </a:rPr>
                <a:t>SunPower </a:t>
              </a:r>
              <a:r>
                <a:rPr lang="en-US" sz="1000" dirty="0">
                  <a:cs typeface="Arial"/>
                </a:rPr>
                <a:t>2</a:t>
              </a:r>
            </a:p>
          </p:txBody>
        </p:sp>
        <p:sp>
          <p:nvSpPr>
            <p:cNvPr id="16" name="TextBox 15"/>
            <p:cNvSpPr txBox="1">
              <a:spLocks noChangeArrowheads="1"/>
            </p:cNvSpPr>
            <p:nvPr/>
          </p:nvSpPr>
          <p:spPr bwMode="auto">
            <a:xfrm>
              <a:off x="3101407" y="5348690"/>
              <a:ext cx="811492" cy="184666"/>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cs typeface="Arial"/>
                </a:rPr>
                <a:t>SunPower</a:t>
              </a:r>
              <a:r>
                <a:rPr lang="en-US" sz="900" dirty="0" smtClean="0">
                  <a:cs typeface="Arial"/>
                </a:rPr>
                <a:t> 3</a:t>
              </a:r>
              <a:endParaRPr lang="en-US" sz="900" dirty="0">
                <a:cs typeface="Arial"/>
              </a:endParaRPr>
            </a:p>
          </p:txBody>
        </p:sp>
      </p:grpSp>
      <p:sp>
        <p:nvSpPr>
          <p:cNvPr id="42" name="TextBox 41"/>
          <p:cNvSpPr txBox="1"/>
          <p:nvPr/>
        </p:nvSpPr>
        <p:spPr>
          <a:xfrm>
            <a:off x="6943254" y="3494838"/>
            <a:ext cx="3266522" cy="1815882"/>
          </a:xfrm>
          <a:prstGeom prst="rect">
            <a:avLst/>
          </a:prstGeom>
          <a:noFill/>
        </p:spPr>
        <p:txBody>
          <a:bodyPr wrap="square" rtlCol="0">
            <a:spAutoFit/>
          </a:bodyPr>
          <a:lstStyle/>
          <a:p>
            <a:r>
              <a:rPr lang="en-US" sz="1400" dirty="0">
                <a:cs typeface="Arial" panose="020B0604020202020204" pitchFamily="34" charset="0"/>
              </a:rPr>
              <a:t>“Had it not been for our newly-developed testing equipment for IV </a:t>
            </a:r>
            <a:r>
              <a:rPr lang="en-US" sz="1400" dirty="0" smtClean="0">
                <a:cs typeface="Arial" panose="020B0604020202020204" pitchFamily="34" charset="0"/>
              </a:rPr>
              <a:t>curves that </a:t>
            </a:r>
            <a:r>
              <a:rPr lang="en-US" sz="1400" dirty="0">
                <a:cs typeface="Arial" panose="020B0604020202020204" pitchFamily="34" charset="0"/>
              </a:rPr>
              <a:t>was still going through its growing pains, </a:t>
            </a:r>
            <a:r>
              <a:rPr lang="en-US" sz="1400" b="1" dirty="0">
                <a:cs typeface="Arial" panose="020B0604020202020204" pitchFamily="34" charset="0"/>
              </a:rPr>
              <a:t>this year’s results, as </a:t>
            </a:r>
            <a:r>
              <a:rPr lang="en-US" sz="1400" b="1" dirty="0" smtClean="0">
                <a:cs typeface="Arial" panose="020B0604020202020204" pitchFamily="34" charset="0"/>
              </a:rPr>
              <a:t>last year</a:t>
            </a:r>
            <a:r>
              <a:rPr lang="en-US" sz="1400" b="1" dirty="0">
                <a:cs typeface="Arial" panose="020B0604020202020204" pitchFamily="34" charset="0"/>
              </a:rPr>
              <a:t>, would quite likely have given a gold, silver and bronze sweep for </a:t>
            </a:r>
            <a:r>
              <a:rPr lang="en-US" sz="1400" b="1" dirty="0" smtClean="0">
                <a:cs typeface="Arial" panose="020B0604020202020204" pitchFamily="34" charset="0"/>
              </a:rPr>
              <a:t>one US </a:t>
            </a:r>
            <a:r>
              <a:rPr lang="en-US" sz="1400" b="1" dirty="0">
                <a:cs typeface="Arial" panose="020B0604020202020204" pitchFamily="34" charset="0"/>
              </a:rPr>
              <a:t>company – SunPower </a:t>
            </a:r>
            <a:r>
              <a:rPr lang="en-US" sz="1400" b="1" dirty="0" smtClean="0">
                <a:cs typeface="Arial" panose="020B0604020202020204" pitchFamily="34" charset="0"/>
              </a:rPr>
              <a:t>Corp</a:t>
            </a:r>
            <a:r>
              <a:rPr lang="en-US" sz="1400" dirty="0" smtClean="0">
                <a:cs typeface="Arial" panose="020B0604020202020204" pitchFamily="34" charset="0"/>
              </a:rPr>
              <a:t>…”</a:t>
            </a:r>
            <a:endParaRPr lang="en-US" sz="1400" dirty="0">
              <a:cs typeface="Arial" panose="020B0604020202020204" pitchFamily="34" charset="0"/>
            </a:endParaRPr>
          </a:p>
        </p:txBody>
      </p:sp>
      <p:sp>
        <p:nvSpPr>
          <p:cNvPr id="43" name="TextBox 15"/>
          <p:cNvSpPr txBox="1">
            <a:spLocks noChangeArrowheads="1"/>
          </p:cNvSpPr>
          <p:nvPr/>
        </p:nvSpPr>
        <p:spPr bwMode="auto">
          <a:xfrm>
            <a:off x="6666724" y="3160724"/>
            <a:ext cx="3484414" cy="240066"/>
          </a:xfrm>
          <a:prstGeom prst="rect">
            <a:avLst/>
          </a:prstGeom>
          <a:noFill/>
          <a:ln w="9525">
            <a:noFill/>
            <a:miter lim="800000"/>
            <a:headEnd/>
            <a:tailEnd/>
          </a:ln>
        </p:spPr>
        <p:txBody>
          <a:bodyPr wrap="square" lIns="0" tIns="0" rIns="0">
            <a:spAutoFit/>
          </a:bodyPr>
          <a:lstStyle/>
          <a:p>
            <a:pPr marL="0" lvl="1" algn="ctr">
              <a:lnSpc>
                <a:spcPct val="90000"/>
              </a:lnSpc>
            </a:pPr>
            <a:r>
              <a:rPr lang="en-US" sz="1400" b="1" dirty="0" smtClean="0">
                <a:cs typeface="Arial"/>
              </a:rPr>
              <a:t>Energy Yield Results (2013)</a:t>
            </a:r>
            <a:r>
              <a:rPr lang="en-US" sz="1400" baseline="30000" dirty="0" smtClean="0">
                <a:cs typeface="Arial"/>
              </a:rPr>
              <a:t>3</a:t>
            </a:r>
            <a:endParaRPr lang="en-US" sz="1400" dirty="0">
              <a:cs typeface="Arial"/>
            </a:endParaRPr>
          </a:p>
        </p:txBody>
      </p:sp>
    </p:spTree>
    <p:extLst>
      <p:ext uri="{BB962C8B-B14F-4D97-AF65-F5344CB8AC3E}">
        <p14:creationId xmlns="" xmlns:p14="http://schemas.microsoft.com/office/powerpoint/2010/main" val="3659363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Lower Shading Impact </a:t>
            </a:r>
            <a:r>
              <a:rPr lang="en-US" dirty="0" smtClean="0"/>
              <a:t>than </a:t>
            </a:r>
            <a:r>
              <a:rPr lang="en-US" dirty="0"/>
              <a:t>Conventional Panels</a:t>
            </a:r>
          </a:p>
        </p:txBody>
      </p:sp>
      <p:sp>
        <p:nvSpPr>
          <p:cNvPr id="21" name="Text Box 15"/>
          <p:cNvSpPr txBox="1">
            <a:spLocks noChangeArrowheads="1"/>
          </p:cNvSpPr>
          <p:nvPr/>
        </p:nvSpPr>
        <p:spPr bwMode="auto">
          <a:xfrm>
            <a:off x="9559747" y="5914928"/>
            <a:ext cx="2629189" cy="542520"/>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latin typeface="Arial"/>
              </a:rPr>
              <a:t>1</a:t>
            </a:r>
            <a:r>
              <a:rPr lang="en-US" baseline="0" dirty="0">
                <a:latin typeface="Arial"/>
              </a:rPr>
              <a:t> PV Evolution Labs "SunPower Shading Study</a:t>
            </a:r>
            <a:r>
              <a:rPr lang="en-US" baseline="0" dirty="0" smtClean="0">
                <a:latin typeface="Arial"/>
              </a:rPr>
              <a:t>,</a:t>
            </a:r>
            <a:br>
              <a:rPr lang="en-US" baseline="0" dirty="0" smtClean="0">
                <a:latin typeface="Arial"/>
              </a:rPr>
            </a:br>
            <a:r>
              <a:rPr lang="en-US" baseline="0" dirty="0" smtClean="0">
                <a:latin typeface="Arial"/>
              </a:rPr>
              <a:t>" </a:t>
            </a:r>
            <a:r>
              <a:rPr lang="en-US" baseline="0" dirty="0">
                <a:latin typeface="Arial"/>
              </a:rPr>
              <a:t>Feb 2013.  Compared to a Conventional </a:t>
            </a:r>
            <a:r>
              <a:rPr lang="en-US" baseline="0" dirty="0" smtClean="0">
                <a:latin typeface="Arial"/>
              </a:rPr>
              <a:t/>
            </a:r>
            <a:br>
              <a:rPr lang="en-US" baseline="0" dirty="0" smtClean="0">
                <a:latin typeface="Arial"/>
              </a:rPr>
            </a:br>
            <a:r>
              <a:rPr lang="en-US" baseline="0" dirty="0" smtClean="0">
                <a:latin typeface="Arial"/>
              </a:rPr>
              <a:t>Panel </a:t>
            </a:r>
            <a:r>
              <a:rPr lang="en-US" baseline="0" dirty="0">
                <a:latin typeface="Arial"/>
              </a:rPr>
              <a:t>(240W, 15% efficient, approx</a:t>
            </a:r>
            <a:r>
              <a:rPr lang="en-US" baseline="0" dirty="0" smtClean="0">
                <a:latin typeface="Arial"/>
              </a:rPr>
              <a:t>.</a:t>
            </a:r>
            <a:br>
              <a:rPr lang="en-US" baseline="0" dirty="0" smtClean="0">
                <a:latin typeface="Arial"/>
              </a:rPr>
            </a:br>
            <a:r>
              <a:rPr lang="en-US" baseline="0" dirty="0" smtClean="0">
                <a:latin typeface="Arial"/>
              </a:rPr>
              <a:t> </a:t>
            </a:r>
            <a:r>
              <a:rPr lang="en-US" baseline="0" dirty="0">
                <a:latin typeface="Arial"/>
              </a:rPr>
              <a:t>1.6 m2)</a:t>
            </a:r>
          </a:p>
          <a:p>
            <a:endParaRPr lang="en-US" baseline="0" dirty="0">
              <a:cs typeface="Arial" panose="020B0604020202020204" pitchFamily="34" charset="0"/>
            </a:endParaRPr>
          </a:p>
        </p:txBody>
      </p:sp>
      <p:sp>
        <p:nvSpPr>
          <p:cNvPr id="36" name="Rectangle 9"/>
          <p:cNvSpPr txBox="1">
            <a:spLocks noChangeArrowheads="1"/>
          </p:cNvSpPr>
          <p:nvPr/>
        </p:nvSpPr>
        <p:spPr>
          <a:xfrm>
            <a:off x="880324" y="1117263"/>
            <a:ext cx="6368201" cy="3921461"/>
          </a:xfrm>
          <a:prstGeom prst="rect">
            <a:avLst/>
          </a:prstGeom>
          <a:noFill/>
        </p:spPr>
        <p:txBody>
          <a:bodyPr lIns="0" rIns="0"/>
          <a:lstStyle/>
          <a:p>
            <a:pPr defTabSz="820738">
              <a:spcAft>
                <a:spcPts val="1000"/>
              </a:spcAft>
            </a:pPr>
            <a:r>
              <a:rPr lang="en-US" sz="1600" dirty="0">
                <a:solidFill>
                  <a:prstClr val="black"/>
                </a:solidFill>
                <a:cs typeface="Arial"/>
              </a:rPr>
              <a:t>Independent test lab study of the impact of partial shading on SunPower panels vs.  Conventional Panels</a:t>
            </a:r>
            <a:r>
              <a:rPr lang="en-US" sz="1600" baseline="30000" dirty="0">
                <a:solidFill>
                  <a:prstClr val="black"/>
                </a:solidFill>
                <a:cs typeface="Arial"/>
              </a:rPr>
              <a:t>1</a:t>
            </a:r>
          </a:p>
          <a:p>
            <a:pPr marL="228600" indent="-228600" defTabSz="820738">
              <a:spcAft>
                <a:spcPts val="1000"/>
              </a:spcAft>
              <a:buFont typeface="Arial"/>
              <a:buChar char="•"/>
            </a:pPr>
            <a:r>
              <a:rPr lang="en-US" sz="1600" dirty="0" smtClean="0">
                <a:solidFill>
                  <a:prstClr val="black"/>
                </a:solidFill>
                <a:cs typeface="Arial"/>
              </a:rPr>
              <a:t>Each </a:t>
            </a:r>
            <a:r>
              <a:rPr lang="en-US" sz="1600" dirty="0">
                <a:solidFill>
                  <a:prstClr val="black"/>
                </a:solidFill>
                <a:cs typeface="Arial"/>
              </a:rPr>
              <a:t>string identically shaded with real-world </a:t>
            </a:r>
            <a:br>
              <a:rPr lang="en-US" sz="1600" dirty="0">
                <a:solidFill>
                  <a:prstClr val="black"/>
                </a:solidFill>
                <a:cs typeface="Arial"/>
              </a:rPr>
            </a:br>
            <a:r>
              <a:rPr lang="en-US" sz="1600" dirty="0">
                <a:solidFill>
                  <a:prstClr val="black"/>
                </a:solidFill>
                <a:cs typeface="Arial"/>
              </a:rPr>
              <a:t>partial-shade conditions: 2 vent pipes along south edge, 1 tree on east side, 4 leaves on the panels</a:t>
            </a:r>
          </a:p>
          <a:p>
            <a:pPr marL="228600" indent="-228600" defTabSz="820738">
              <a:spcAft>
                <a:spcPts val="1000"/>
              </a:spcAft>
              <a:buFont typeface="Arial"/>
              <a:buChar char="•"/>
            </a:pPr>
            <a:r>
              <a:rPr lang="en-US" sz="1600" dirty="0" smtClean="0">
                <a:solidFill>
                  <a:prstClr val="black"/>
                </a:solidFill>
                <a:cs typeface="Arial"/>
              </a:rPr>
              <a:t>Daily </a:t>
            </a:r>
            <a:r>
              <a:rPr lang="en-US" sz="1600" dirty="0">
                <a:solidFill>
                  <a:prstClr val="black"/>
                </a:solidFill>
                <a:cs typeface="Arial"/>
              </a:rPr>
              <a:t>energy output measured, and each string compared with its own un-shaded energy production</a:t>
            </a:r>
          </a:p>
          <a:p>
            <a:pPr defTabSz="820738">
              <a:spcAft>
                <a:spcPts val="1000"/>
              </a:spcAft>
            </a:pPr>
            <a:r>
              <a:rPr lang="en-US" sz="1600" dirty="0" smtClean="0">
                <a:solidFill>
                  <a:prstClr val="black"/>
                </a:solidFill>
                <a:cs typeface="Arial"/>
              </a:rPr>
              <a:t>SunPower </a:t>
            </a:r>
            <a:r>
              <a:rPr lang="en-US" sz="1600" dirty="0">
                <a:solidFill>
                  <a:prstClr val="black"/>
                </a:solidFill>
                <a:cs typeface="Arial"/>
              </a:rPr>
              <a:t>cells have built-in diode protection, so partial-shading has much less </a:t>
            </a:r>
            <a:r>
              <a:rPr lang="en-US" sz="1600" dirty="0" smtClean="0">
                <a:solidFill>
                  <a:prstClr val="black"/>
                </a:solidFill>
                <a:cs typeface="Arial"/>
              </a:rPr>
              <a:t>impact.  Compared </a:t>
            </a:r>
            <a:r>
              <a:rPr lang="en-US" sz="1600" dirty="0">
                <a:solidFill>
                  <a:prstClr val="black"/>
                </a:solidFill>
                <a:cs typeface="Arial"/>
              </a:rPr>
              <a:t>to Conventional Panels in these shade conditions:</a:t>
            </a:r>
          </a:p>
          <a:p>
            <a:pPr marL="228600" indent="-228600" defTabSz="820738">
              <a:spcAft>
                <a:spcPts val="1000"/>
              </a:spcAft>
              <a:buFont typeface="Arial"/>
              <a:buChar char="•"/>
            </a:pPr>
            <a:r>
              <a:rPr lang="en-US" sz="1600" dirty="0">
                <a:solidFill>
                  <a:prstClr val="black"/>
                </a:solidFill>
                <a:cs typeface="Arial"/>
              </a:rPr>
              <a:t>E-Series has 20% higher yield</a:t>
            </a:r>
          </a:p>
          <a:p>
            <a:pPr marL="228600" indent="-228600" defTabSz="820738">
              <a:spcAft>
                <a:spcPts val="1000"/>
              </a:spcAft>
              <a:buFont typeface="Arial"/>
              <a:buChar char="•"/>
            </a:pPr>
            <a:r>
              <a:rPr lang="en-US" sz="1600" dirty="0">
                <a:solidFill>
                  <a:prstClr val="black"/>
                </a:solidFill>
                <a:cs typeface="Arial"/>
              </a:rPr>
              <a:t>X-Series has 30% higher yield</a:t>
            </a:r>
          </a:p>
          <a:p>
            <a:pPr marL="228600" indent="-228600" defTabSz="820738">
              <a:spcAft>
                <a:spcPts val="1000"/>
              </a:spcAft>
              <a:buFont typeface="Arial"/>
              <a:buChar char="•"/>
            </a:pPr>
            <a:r>
              <a:rPr lang="en-US" sz="1600" dirty="0" smtClean="0">
                <a:solidFill>
                  <a:prstClr val="black"/>
                </a:solidFill>
                <a:cs typeface="Arial"/>
              </a:rPr>
              <a:t>SunPower </a:t>
            </a:r>
            <a:r>
              <a:rPr lang="en-US" sz="1600" dirty="0">
                <a:solidFill>
                  <a:prstClr val="black"/>
                </a:solidFill>
                <a:cs typeface="Arial"/>
              </a:rPr>
              <a:t>panels on a string inverter outperform Conventional Panels on micro-inverters</a:t>
            </a:r>
          </a:p>
        </p:txBody>
      </p:sp>
      <p:pic>
        <p:nvPicPr>
          <p:cNvPr id="7" name="Picture 6" descr="P01C0147.jpg"/>
          <p:cNvPicPr>
            <a:picLocks noChangeAspect="1"/>
          </p:cNvPicPr>
          <p:nvPr/>
        </p:nvPicPr>
        <p:blipFill>
          <a:blip r:embed="rId3" cstate="print"/>
          <a:stretch>
            <a:fillRect/>
          </a:stretch>
        </p:blipFill>
        <p:spPr>
          <a:xfrm>
            <a:off x="8339314" y="1098213"/>
            <a:ext cx="2767957" cy="1845304"/>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799879" y="3006714"/>
            <a:ext cx="3519736" cy="2554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15"/>
          <p:cNvSpPr txBox="1">
            <a:spLocks noChangeArrowheads="1"/>
          </p:cNvSpPr>
          <p:nvPr/>
        </p:nvSpPr>
        <p:spPr bwMode="auto">
          <a:xfrm>
            <a:off x="8291689" y="5513739"/>
            <a:ext cx="739729" cy="332399"/>
          </a:xfrm>
          <a:prstGeom prst="rect">
            <a:avLst/>
          </a:prstGeom>
          <a:solidFill>
            <a:schemeClr val="bg1"/>
          </a:solidFill>
          <a:ln w="9525">
            <a:noFill/>
            <a:miter lim="800000"/>
            <a:headEnd/>
            <a:tailEnd/>
          </a:ln>
        </p:spPr>
        <p:txBody>
          <a:bodyPr wrap="square" lIns="0" tIns="0" rIns="0" bIns="0">
            <a:spAutoFit/>
          </a:bodyPr>
          <a:lstStyle/>
          <a:p>
            <a:pPr algn="ctr">
              <a:lnSpc>
                <a:spcPct val="90000"/>
              </a:lnSpc>
            </a:pPr>
            <a:r>
              <a:rPr lang="en-US" sz="800" dirty="0" smtClean="0">
                <a:cs typeface="Arial"/>
              </a:rPr>
              <a:t>SunPower </a:t>
            </a:r>
          </a:p>
          <a:p>
            <a:pPr algn="ctr">
              <a:lnSpc>
                <a:spcPct val="90000"/>
              </a:lnSpc>
            </a:pPr>
            <a:r>
              <a:rPr lang="en-US" sz="800" dirty="0" smtClean="0">
                <a:cs typeface="Arial"/>
              </a:rPr>
              <a:t>X-Series,</a:t>
            </a:r>
            <a:br>
              <a:rPr lang="en-US" sz="800" dirty="0" smtClean="0">
                <a:cs typeface="Arial"/>
              </a:rPr>
            </a:br>
            <a:r>
              <a:rPr lang="en-US" sz="800" dirty="0" smtClean="0">
                <a:cs typeface="Arial"/>
              </a:rPr>
              <a:t>String Inverter</a:t>
            </a:r>
            <a:endParaRPr lang="en-US" sz="800" dirty="0">
              <a:cs typeface="Arial"/>
            </a:endParaRPr>
          </a:p>
        </p:txBody>
      </p:sp>
      <p:sp>
        <p:nvSpPr>
          <p:cNvPr id="10" name="TextBox 15"/>
          <p:cNvSpPr txBox="1">
            <a:spLocks noChangeArrowheads="1"/>
          </p:cNvSpPr>
          <p:nvPr/>
        </p:nvSpPr>
        <p:spPr bwMode="auto">
          <a:xfrm>
            <a:off x="9031418" y="5525379"/>
            <a:ext cx="750931" cy="332399"/>
          </a:xfrm>
          <a:prstGeom prst="rect">
            <a:avLst/>
          </a:prstGeom>
          <a:solidFill>
            <a:schemeClr val="bg1"/>
          </a:solidFill>
          <a:ln w="9525">
            <a:noFill/>
            <a:miter lim="800000"/>
            <a:headEnd/>
            <a:tailEnd/>
          </a:ln>
        </p:spPr>
        <p:txBody>
          <a:bodyPr wrap="square" lIns="0" tIns="0" rIns="0" bIns="0">
            <a:spAutoFit/>
          </a:bodyPr>
          <a:lstStyle/>
          <a:p>
            <a:pPr algn="ctr">
              <a:lnSpc>
                <a:spcPct val="90000"/>
              </a:lnSpc>
            </a:pPr>
            <a:r>
              <a:rPr lang="en-US" sz="800" dirty="0" smtClean="0">
                <a:cs typeface="Arial"/>
              </a:rPr>
              <a:t>SunPower </a:t>
            </a:r>
          </a:p>
          <a:p>
            <a:pPr algn="ctr">
              <a:lnSpc>
                <a:spcPct val="90000"/>
              </a:lnSpc>
            </a:pPr>
            <a:r>
              <a:rPr lang="en-US" sz="800" dirty="0" smtClean="0">
                <a:cs typeface="Arial"/>
              </a:rPr>
              <a:t>E-Series,</a:t>
            </a:r>
          </a:p>
          <a:p>
            <a:pPr algn="ctr">
              <a:lnSpc>
                <a:spcPct val="90000"/>
              </a:lnSpc>
            </a:pPr>
            <a:r>
              <a:rPr lang="en-US" sz="800" dirty="0" smtClean="0">
                <a:cs typeface="Arial"/>
              </a:rPr>
              <a:t>String Inverter</a:t>
            </a:r>
            <a:endParaRPr lang="en-US" sz="800" dirty="0">
              <a:cs typeface="Arial"/>
            </a:endParaRPr>
          </a:p>
        </p:txBody>
      </p:sp>
      <p:sp>
        <p:nvSpPr>
          <p:cNvPr id="11" name="TextBox 15"/>
          <p:cNvSpPr txBox="1">
            <a:spLocks noChangeArrowheads="1"/>
          </p:cNvSpPr>
          <p:nvPr/>
        </p:nvSpPr>
        <p:spPr bwMode="auto">
          <a:xfrm>
            <a:off x="9782350" y="5525379"/>
            <a:ext cx="766763" cy="332399"/>
          </a:xfrm>
          <a:prstGeom prst="rect">
            <a:avLst/>
          </a:prstGeom>
          <a:solidFill>
            <a:schemeClr val="bg1"/>
          </a:solidFill>
          <a:ln w="9525">
            <a:noFill/>
            <a:miter lim="800000"/>
            <a:headEnd/>
            <a:tailEnd/>
          </a:ln>
        </p:spPr>
        <p:txBody>
          <a:bodyPr wrap="square" lIns="0" tIns="0" rIns="0" bIns="0">
            <a:spAutoFit/>
          </a:bodyPr>
          <a:lstStyle/>
          <a:p>
            <a:pPr algn="ctr">
              <a:lnSpc>
                <a:spcPct val="90000"/>
              </a:lnSpc>
            </a:pPr>
            <a:r>
              <a:rPr lang="en-US" sz="800" dirty="0" smtClean="0">
                <a:cs typeface="Arial"/>
              </a:rPr>
              <a:t>Conventional</a:t>
            </a:r>
          </a:p>
          <a:p>
            <a:pPr algn="ctr">
              <a:lnSpc>
                <a:spcPct val="90000"/>
              </a:lnSpc>
            </a:pPr>
            <a:r>
              <a:rPr lang="en-US" sz="800" dirty="0" smtClean="0">
                <a:cs typeface="Arial"/>
              </a:rPr>
              <a:t>Panel,</a:t>
            </a:r>
          </a:p>
          <a:p>
            <a:pPr algn="ctr">
              <a:lnSpc>
                <a:spcPct val="90000"/>
              </a:lnSpc>
            </a:pPr>
            <a:r>
              <a:rPr lang="en-US" sz="800" dirty="0" smtClean="0">
                <a:cs typeface="Arial"/>
              </a:rPr>
              <a:t>String Inverter</a:t>
            </a:r>
            <a:endParaRPr lang="en-US" sz="800" dirty="0">
              <a:cs typeface="Arial"/>
            </a:endParaRPr>
          </a:p>
        </p:txBody>
      </p:sp>
      <p:sp>
        <p:nvSpPr>
          <p:cNvPr id="12" name="TextBox 15"/>
          <p:cNvSpPr txBox="1">
            <a:spLocks noChangeArrowheads="1"/>
          </p:cNvSpPr>
          <p:nvPr/>
        </p:nvSpPr>
        <p:spPr bwMode="auto">
          <a:xfrm>
            <a:off x="10549113" y="5525379"/>
            <a:ext cx="753594" cy="332399"/>
          </a:xfrm>
          <a:prstGeom prst="rect">
            <a:avLst/>
          </a:prstGeom>
          <a:solidFill>
            <a:schemeClr val="bg1"/>
          </a:solidFill>
          <a:ln w="9525">
            <a:noFill/>
            <a:miter lim="800000"/>
            <a:headEnd/>
            <a:tailEnd/>
          </a:ln>
        </p:spPr>
        <p:txBody>
          <a:bodyPr wrap="square" lIns="0" tIns="0" rIns="0" bIns="0">
            <a:spAutoFit/>
          </a:bodyPr>
          <a:lstStyle/>
          <a:p>
            <a:pPr algn="ctr">
              <a:lnSpc>
                <a:spcPct val="90000"/>
              </a:lnSpc>
            </a:pPr>
            <a:r>
              <a:rPr lang="en-US" sz="800" dirty="0" smtClean="0">
                <a:cs typeface="Arial"/>
              </a:rPr>
              <a:t>Conventional</a:t>
            </a:r>
          </a:p>
          <a:p>
            <a:pPr algn="ctr">
              <a:lnSpc>
                <a:spcPct val="90000"/>
              </a:lnSpc>
            </a:pPr>
            <a:r>
              <a:rPr lang="en-US" sz="800" dirty="0" smtClean="0">
                <a:cs typeface="Arial"/>
              </a:rPr>
              <a:t>Panel,</a:t>
            </a:r>
          </a:p>
          <a:p>
            <a:pPr algn="ctr">
              <a:lnSpc>
                <a:spcPct val="90000"/>
              </a:lnSpc>
            </a:pPr>
            <a:r>
              <a:rPr lang="en-US" sz="800" dirty="0" smtClean="0">
                <a:cs typeface="Arial"/>
              </a:rPr>
              <a:t>Micro-Inverter</a:t>
            </a:r>
            <a:endParaRPr lang="en-US" sz="800" dirty="0">
              <a:cs typeface="Arial"/>
            </a:endParaRPr>
          </a:p>
        </p:txBody>
      </p:sp>
      <p:sp>
        <p:nvSpPr>
          <p:cNvPr id="13" name="TextBox 15"/>
          <p:cNvSpPr txBox="1">
            <a:spLocks noChangeArrowheads="1"/>
          </p:cNvSpPr>
          <p:nvPr/>
        </p:nvSpPr>
        <p:spPr bwMode="auto">
          <a:xfrm rot="16200000">
            <a:off x="6784301" y="4212243"/>
            <a:ext cx="1838325" cy="145424"/>
          </a:xfrm>
          <a:prstGeom prst="rect">
            <a:avLst/>
          </a:prstGeom>
          <a:solidFill>
            <a:schemeClr val="bg1"/>
          </a:solidFill>
          <a:ln w="9525">
            <a:noFill/>
            <a:miter lim="800000"/>
            <a:headEnd/>
            <a:tailEnd/>
          </a:ln>
        </p:spPr>
        <p:txBody>
          <a:bodyPr wrap="square" lIns="0" tIns="0" rIns="0" bIns="0">
            <a:spAutoFit/>
          </a:bodyPr>
          <a:lstStyle/>
          <a:p>
            <a:pPr algn="ctr">
              <a:lnSpc>
                <a:spcPct val="90000"/>
              </a:lnSpc>
            </a:pPr>
            <a:r>
              <a:rPr lang="en-US" sz="1050" b="1" dirty="0" smtClean="0">
                <a:cs typeface="Arial"/>
              </a:rPr>
              <a:t>% Unshaded Performance</a:t>
            </a:r>
            <a:r>
              <a:rPr lang="en-US" sz="1050" b="1" baseline="30000" dirty="0" smtClean="0">
                <a:cs typeface="Arial"/>
              </a:rPr>
              <a:t>1</a:t>
            </a:r>
            <a:endParaRPr lang="en-US" sz="1050" b="1" baseline="30000" dirty="0">
              <a:cs typeface="Arial"/>
            </a:endParaRPr>
          </a:p>
        </p:txBody>
      </p:sp>
      <p:sp>
        <p:nvSpPr>
          <p:cNvPr id="14" name="TextBox 15"/>
          <p:cNvSpPr txBox="1">
            <a:spLocks noChangeArrowheads="1"/>
          </p:cNvSpPr>
          <p:nvPr/>
        </p:nvSpPr>
        <p:spPr bwMode="auto">
          <a:xfrm>
            <a:off x="8339314" y="3357991"/>
            <a:ext cx="600074" cy="360099"/>
          </a:xfrm>
          <a:prstGeom prst="rect">
            <a:avLst/>
          </a:prstGeom>
          <a:noFill/>
          <a:ln w="9525">
            <a:noFill/>
            <a:miter lim="800000"/>
            <a:headEnd/>
            <a:tailEnd/>
          </a:ln>
        </p:spPr>
        <p:txBody>
          <a:bodyPr wrap="square" lIns="0" tIns="0" rIns="0" bIns="0">
            <a:spAutoFit/>
          </a:bodyPr>
          <a:lstStyle/>
          <a:p>
            <a:pPr algn="ctr">
              <a:lnSpc>
                <a:spcPct val="90000"/>
              </a:lnSpc>
            </a:pPr>
            <a:r>
              <a:rPr lang="en-US" dirty="0" smtClean="0">
                <a:cs typeface="Arial"/>
              </a:rPr>
              <a:t>30%</a:t>
            </a:r>
            <a:r>
              <a:rPr lang="en-US" sz="1400" dirty="0" smtClean="0">
                <a:cs typeface="Arial"/>
              </a:rPr>
              <a:t> </a:t>
            </a:r>
            <a:r>
              <a:rPr lang="en-US" sz="1050" dirty="0" smtClean="0">
                <a:cs typeface="Arial"/>
              </a:rPr>
              <a:t/>
            </a:r>
            <a:br>
              <a:rPr lang="en-US" sz="1050" dirty="0" smtClean="0">
                <a:cs typeface="Arial"/>
              </a:rPr>
            </a:br>
            <a:r>
              <a:rPr lang="en-US" sz="800" dirty="0" smtClean="0">
                <a:cs typeface="Arial"/>
              </a:rPr>
              <a:t>more kWh</a:t>
            </a:r>
            <a:endParaRPr lang="en-US" sz="800" dirty="0">
              <a:cs typeface="Arial"/>
            </a:endParaRPr>
          </a:p>
        </p:txBody>
      </p:sp>
      <p:sp>
        <p:nvSpPr>
          <p:cNvPr id="15" name="TextBox 15"/>
          <p:cNvSpPr txBox="1">
            <a:spLocks noChangeArrowheads="1"/>
          </p:cNvSpPr>
          <p:nvPr/>
        </p:nvSpPr>
        <p:spPr bwMode="auto">
          <a:xfrm>
            <a:off x="9101314" y="3443726"/>
            <a:ext cx="600074" cy="360099"/>
          </a:xfrm>
          <a:prstGeom prst="rect">
            <a:avLst/>
          </a:prstGeom>
          <a:noFill/>
          <a:ln w="9525">
            <a:noFill/>
            <a:miter lim="800000"/>
            <a:headEnd/>
            <a:tailEnd/>
          </a:ln>
        </p:spPr>
        <p:txBody>
          <a:bodyPr wrap="square" lIns="0" tIns="0" rIns="0" bIns="0">
            <a:spAutoFit/>
          </a:bodyPr>
          <a:lstStyle/>
          <a:p>
            <a:pPr algn="ctr">
              <a:lnSpc>
                <a:spcPct val="90000"/>
              </a:lnSpc>
            </a:pPr>
            <a:r>
              <a:rPr lang="en-US" dirty="0" smtClean="0">
                <a:cs typeface="Arial"/>
              </a:rPr>
              <a:t>20% </a:t>
            </a:r>
            <a:r>
              <a:rPr lang="en-US" sz="1050" dirty="0" smtClean="0">
                <a:cs typeface="Arial"/>
              </a:rPr>
              <a:t/>
            </a:r>
            <a:br>
              <a:rPr lang="en-US" sz="1050" dirty="0" smtClean="0">
                <a:cs typeface="Arial"/>
              </a:rPr>
            </a:br>
            <a:r>
              <a:rPr lang="en-US" sz="800" dirty="0" smtClean="0">
                <a:cs typeface="Arial"/>
              </a:rPr>
              <a:t>more kWh</a:t>
            </a:r>
            <a:endParaRPr lang="en-US" sz="800" dirty="0">
              <a:cs typeface="Arial"/>
            </a:endParaRPr>
          </a:p>
        </p:txBody>
      </p:sp>
      <p:grpSp>
        <p:nvGrpSpPr>
          <p:cNvPr id="4" name="Group 3"/>
          <p:cNvGrpSpPr/>
          <p:nvPr/>
        </p:nvGrpSpPr>
        <p:grpSpPr>
          <a:xfrm>
            <a:off x="6207577" y="5598121"/>
            <a:ext cx="1246038" cy="682768"/>
            <a:chOff x="5483677" y="5549620"/>
            <a:chExt cx="1246038" cy="682768"/>
          </a:xfrm>
        </p:grpSpPr>
        <p:pic>
          <p:nvPicPr>
            <p:cNvPr id="18" name="Picture 17" descr="Screen Shot 2012-11-20 at 2.04.26 PM.png">
              <a:hlinkClick r:id="rId5"/>
            </p:cNvPr>
            <p:cNvPicPr>
              <a:picLocks noChangeAspect="1"/>
            </p:cNvPicPr>
            <p:nvPr/>
          </p:nvPicPr>
          <p:blipFill rotWithShape="1">
            <a:blip r:embed="rId6" cstate="screen">
              <a:extLst>
                <a:ext uri="{28A0092B-C50C-407E-A947-70E740481C1C}">
                  <a14:useLocalDpi xmlns="" xmlns:a14="http://schemas.microsoft.com/office/drawing/2010/main"/>
                </a:ext>
              </a:extLst>
            </a:blip>
            <a:srcRect/>
            <a:stretch/>
          </p:blipFill>
          <p:spPr>
            <a:xfrm>
              <a:off x="5483677" y="5549620"/>
              <a:ext cx="1246038" cy="682768"/>
            </a:xfrm>
            <a:prstGeom prst="rect">
              <a:avLst/>
            </a:prstGeom>
          </p:spPr>
        </p:pic>
        <p:sp>
          <p:nvSpPr>
            <p:cNvPr id="19" name="TextBox 18">
              <a:hlinkClick r:id="rId5"/>
            </p:cNvPr>
            <p:cNvSpPr txBox="1"/>
            <p:nvPr/>
          </p:nvSpPr>
          <p:spPr>
            <a:xfrm>
              <a:off x="5483677" y="5665285"/>
              <a:ext cx="1246038" cy="461665"/>
            </a:xfrm>
            <a:prstGeom prst="rect">
              <a:avLst/>
            </a:prstGeom>
            <a:noFill/>
          </p:spPr>
          <p:txBody>
            <a:bodyPr wrap="square" lIns="0" tIns="0" rIns="0" bIns="0" rtlCol="0">
              <a:spAutoFit/>
            </a:bodyPr>
            <a:lstStyle/>
            <a:p>
              <a:pPr algn="ctr"/>
              <a:r>
                <a:rPr lang="en-US" sz="1000" b="1" dirty="0" smtClean="0">
                  <a:solidFill>
                    <a:schemeClr val="bg1"/>
                  </a:solidFill>
                </a:rPr>
                <a:t>2 MINUTE VIDEO ABOUT SHADE TESTING</a:t>
              </a:r>
              <a:endParaRPr lang="en-US" sz="1000" b="1" dirty="0">
                <a:solidFill>
                  <a:schemeClr val="bg1"/>
                </a:solidFill>
              </a:endParaRPr>
            </a:p>
          </p:txBody>
        </p:sp>
      </p:grpSp>
    </p:spTree>
    <p:extLst>
      <p:ext uri="{BB962C8B-B14F-4D97-AF65-F5344CB8AC3E}">
        <p14:creationId xmlns="" xmlns:p14="http://schemas.microsoft.com/office/powerpoint/2010/main" val="3659363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SunPower Panels </a:t>
            </a:r>
            <a:r>
              <a:rPr lang="en-US" dirty="0" smtClean="0"/>
              <a:t>are More Reliable </a:t>
            </a:r>
            <a:r>
              <a:rPr lang="en-US" dirty="0"/>
              <a:t>in </a:t>
            </a:r>
            <a:r>
              <a:rPr lang="en-US" dirty="0" smtClean="0"/>
              <a:t>Shade</a:t>
            </a:r>
            <a:endParaRPr lang="en-US" dirty="0"/>
          </a:p>
        </p:txBody>
      </p:sp>
      <p:sp>
        <p:nvSpPr>
          <p:cNvPr id="21" name="Text Box 15"/>
          <p:cNvSpPr txBox="1">
            <a:spLocks noChangeArrowheads="1"/>
          </p:cNvSpPr>
          <p:nvPr/>
        </p:nvSpPr>
        <p:spPr bwMode="auto">
          <a:xfrm>
            <a:off x="9559636" y="5650087"/>
            <a:ext cx="2629189" cy="757952"/>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pPr marL="60325" indent="-60325"/>
            <a:r>
              <a:rPr lang="en-US" dirty="0">
                <a:latin typeface="Arial" panose="020B0604020202020204" pitchFamily="34" charset="0"/>
                <a:cs typeface="Arial" pitchFamily="34" charset="0"/>
              </a:rPr>
              <a:t>1</a:t>
            </a:r>
            <a:r>
              <a:rPr lang="en-US" baseline="0" dirty="0">
                <a:latin typeface="Arial" panose="020B0604020202020204" pitchFamily="34" charset="0"/>
                <a:cs typeface="Arial" pitchFamily="34" charset="0"/>
              </a:rPr>
              <a:t> </a:t>
            </a:r>
            <a:r>
              <a:rPr lang="en-US" baseline="0" dirty="0" err="1">
                <a:latin typeface="Arial" panose="020B0604020202020204" pitchFamily="34" charset="0"/>
                <a:cs typeface="Arial" pitchFamily="34" charset="0"/>
              </a:rPr>
              <a:t>Breitenstein</a:t>
            </a:r>
            <a:r>
              <a:rPr lang="en-US" baseline="0" dirty="0">
                <a:latin typeface="Arial" panose="020B0604020202020204" pitchFamily="34" charset="0"/>
                <a:cs typeface="Arial" pitchFamily="34" charset="0"/>
              </a:rPr>
              <a:t>, et. al. Understanding junction breakdown in multicrystalline solar cells</a:t>
            </a:r>
            <a:r>
              <a:rPr lang="en-US" baseline="0" dirty="0" smtClean="0">
                <a:latin typeface="Arial" panose="020B0604020202020204" pitchFamily="34" charset="0"/>
                <a:cs typeface="Arial" pitchFamily="34" charset="0"/>
              </a:rPr>
              <a:t>. </a:t>
            </a:r>
            <a:r>
              <a:rPr lang="en-US" i="1" baseline="0" dirty="0">
                <a:latin typeface="Arial" panose="020B0604020202020204" pitchFamily="34" charset="0"/>
                <a:cs typeface="Arial" panose="020B0604020202020204" pitchFamily="34" charset="0"/>
              </a:rPr>
              <a:t>Journal </a:t>
            </a:r>
            <a:r>
              <a:rPr lang="en-US" i="1" baseline="0" dirty="0" smtClean="0">
                <a:latin typeface="Arial" panose="020B0604020202020204" pitchFamily="34" charset="0"/>
                <a:cs typeface="Arial" panose="020B0604020202020204" pitchFamily="34" charset="0"/>
              </a:rPr>
              <a:t/>
            </a:r>
            <a:br>
              <a:rPr lang="en-US" i="1" baseline="0" dirty="0" smtClean="0">
                <a:latin typeface="Arial" panose="020B0604020202020204" pitchFamily="34" charset="0"/>
                <a:cs typeface="Arial" panose="020B0604020202020204" pitchFamily="34" charset="0"/>
              </a:rPr>
            </a:br>
            <a:r>
              <a:rPr lang="en-US" i="1" baseline="0" dirty="0" smtClean="0">
                <a:latin typeface="Arial" panose="020B0604020202020204" pitchFamily="34" charset="0"/>
                <a:cs typeface="Arial" panose="020B0604020202020204" pitchFamily="34" charset="0"/>
              </a:rPr>
              <a:t>of </a:t>
            </a:r>
            <a:r>
              <a:rPr lang="en-US" baseline="0" dirty="0">
                <a:latin typeface="Arial" panose="020B0604020202020204" pitchFamily="34" charset="0"/>
                <a:cs typeface="Arial" panose="020B0604020202020204" pitchFamily="34" charset="0"/>
              </a:rPr>
              <a:t>Applied Physics, 109(7), 071101.</a:t>
            </a:r>
          </a:p>
          <a:p>
            <a:pPr marL="60325" indent="-60325"/>
            <a:r>
              <a:rPr lang="en-US" dirty="0" smtClean="0">
                <a:latin typeface="Arial" panose="020B0604020202020204" pitchFamily="34" charset="0"/>
                <a:cs typeface="Arial" panose="020B0604020202020204" pitchFamily="34" charset="0"/>
              </a:rPr>
              <a:t>2</a:t>
            </a:r>
            <a:r>
              <a:rPr lang="en-US" baseline="0" dirty="0" smtClean="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Campeau, Z. et al. "SunPower Module </a:t>
            </a:r>
            <a:r>
              <a:rPr lang="en-US" baseline="0" dirty="0" smtClean="0">
                <a:latin typeface="Arial" panose="020B0604020202020204" pitchFamily="34" charset="0"/>
                <a:cs typeface="Arial" panose="020B0604020202020204" pitchFamily="34" charset="0"/>
              </a:rPr>
              <a:t/>
            </a:r>
            <a:br>
              <a:rPr lang="en-US" baseline="0" dirty="0" smtClean="0">
                <a:latin typeface="Arial" panose="020B0604020202020204" pitchFamily="34" charset="0"/>
                <a:cs typeface="Arial" panose="020B0604020202020204" pitchFamily="34" charset="0"/>
              </a:rPr>
            </a:br>
            <a:r>
              <a:rPr lang="en-US" baseline="0" dirty="0" smtClean="0">
                <a:latin typeface="Arial" panose="020B0604020202020204" pitchFamily="34" charset="0"/>
                <a:cs typeface="Arial" panose="020B0604020202020204" pitchFamily="34" charset="0"/>
              </a:rPr>
              <a:t>Degradation </a:t>
            </a:r>
            <a:r>
              <a:rPr lang="en-US" baseline="0" dirty="0">
                <a:latin typeface="Arial" panose="020B0604020202020204" pitchFamily="34" charset="0"/>
                <a:cs typeface="Arial" panose="020B0604020202020204" pitchFamily="34" charset="0"/>
              </a:rPr>
              <a:t>Rate," SunPower </a:t>
            </a:r>
            <a:r>
              <a:rPr lang="en-US" baseline="0" dirty="0" smtClean="0">
                <a:latin typeface="Arial" panose="020B0604020202020204" pitchFamily="34" charset="0"/>
                <a:cs typeface="Arial" panose="020B0604020202020204" pitchFamily="34" charset="0"/>
              </a:rPr>
              <a:t/>
            </a:r>
            <a:br>
              <a:rPr lang="en-US" baseline="0" dirty="0" smtClean="0">
                <a:latin typeface="Arial" panose="020B0604020202020204" pitchFamily="34" charset="0"/>
                <a:cs typeface="Arial" panose="020B0604020202020204" pitchFamily="34" charset="0"/>
              </a:rPr>
            </a:br>
            <a:r>
              <a:rPr lang="en-US" baseline="0" dirty="0" smtClean="0">
                <a:latin typeface="Arial" panose="020B0604020202020204" pitchFamily="34" charset="0"/>
                <a:cs typeface="Arial" panose="020B0604020202020204" pitchFamily="34" charset="0"/>
              </a:rPr>
              <a:t>white </a:t>
            </a:r>
            <a:r>
              <a:rPr lang="en-US" baseline="0" dirty="0">
                <a:latin typeface="Arial" panose="020B0604020202020204" pitchFamily="34" charset="0"/>
                <a:cs typeface="Arial" panose="020B0604020202020204" pitchFamily="34" charset="0"/>
              </a:rPr>
              <a:t>paper, Feb 2013</a:t>
            </a:r>
          </a:p>
          <a:p>
            <a:endParaRPr lang="en-US" baseline="0" dirty="0">
              <a:cs typeface="Arial" panose="020B0604020202020204" pitchFamily="34" charset="0"/>
            </a:endParaRPr>
          </a:p>
        </p:txBody>
      </p:sp>
      <p:sp>
        <p:nvSpPr>
          <p:cNvPr id="36" name="Rectangle 9"/>
          <p:cNvSpPr txBox="1">
            <a:spLocks noChangeArrowheads="1"/>
          </p:cNvSpPr>
          <p:nvPr/>
        </p:nvSpPr>
        <p:spPr>
          <a:xfrm>
            <a:off x="880325" y="1117263"/>
            <a:ext cx="5437348" cy="5216861"/>
          </a:xfrm>
          <a:prstGeom prst="rect">
            <a:avLst/>
          </a:prstGeom>
          <a:noFill/>
        </p:spPr>
        <p:txBody>
          <a:bodyPr lIns="0" rIns="0"/>
          <a:lstStyle/>
          <a:p>
            <a:pPr defTabSz="820738">
              <a:spcAft>
                <a:spcPts val="1000"/>
              </a:spcAft>
            </a:pPr>
            <a:r>
              <a:rPr lang="en-US" sz="1600" b="1" dirty="0">
                <a:solidFill>
                  <a:prstClr val="black"/>
                </a:solidFill>
                <a:cs typeface="Arial"/>
              </a:rPr>
              <a:t>Conventional Cells require diodes for protection:</a:t>
            </a:r>
          </a:p>
          <a:p>
            <a:pPr marL="228600" indent="-228600" defTabSz="820738">
              <a:spcAft>
                <a:spcPts val="1000"/>
              </a:spcAft>
              <a:buFont typeface="Arial"/>
              <a:buChar char="•"/>
            </a:pPr>
            <a:r>
              <a:rPr lang="en-US" sz="1600" dirty="0">
                <a:solidFill>
                  <a:prstClr val="black"/>
                </a:solidFill>
                <a:cs typeface="Arial"/>
              </a:rPr>
              <a:t>Damaging hot spots form when a Conventional cell is shaded</a:t>
            </a:r>
            <a:r>
              <a:rPr lang="en-US" sz="1600" baseline="30000" dirty="0">
                <a:solidFill>
                  <a:prstClr val="black"/>
                </a:solidFill>
                <a:cs typeface="Arial"/>
              </a:rPr>
              <a:t>1</a:t>
            </a:r>
            <a:r>
              <a:rPr lang="en-US" sz="1600" dirty="0">
                <a:solidFill>
                  <a:prstClr val="black"/>
                </a:solidFill>
                <a:cs typeface="Arial"/>
              </a:rPr>
              <a:t>, so diodes are needed to bypass a shaded cell.</a:t>
            </a:r>
          </a:p>
          <a:p>
            <a:pPr marL="228600" indent="-228600" defTabSz="820738">
              <a:spcAft>
                <a:spcPts val="1000"/>
              </a:spcAft>
              <a:buFont typeface="Arial"/>
              <a:buChar char="•"/>
            </a:pPr>
            <a:r>
              <a:rPr lang="en-US" sz="1600" dirty="0">
                <a:solidFill>
                  <a:prstClr val="black"/>
                </a:solidFill>
                <a:cs typeface="Arial"/>
              </a:rPr>
              <a:t>Heat ages diodes, frequent shading ages them faster, and failed diodes do not protect the cells</a:t>
            </a:r>
            <a:r>
              <a:rPr lang="en-US" sz="1600" dirty="0" smtClean="0">
                <a:solidFill>
                  <a:prstClr val="black"/>
                </a:solidFill>
                <a:cs typeface="Arial"/>
              </a:rPr>
              <a:t>.</a:t>
            </a:r>
            <a:endParaRPr lang="en-US" sz="1600" dirty="0">
              <a:solidFill>
                <a:prstClr val="black"/>
              </a:solidFill>
              <a:cs typeface="Arial"/>
            </a:endParaRPr>
          </a:p>
          <a:p>
            <a:pPr defTabSz="820738">
              <a:spcAft>
                <a:spcPts val="1000"/>
              </a:spcAft>
            </a:pPr>
            <a:r>
              <a:rPr lang="en-US" sz="1600" b="1" dirty="0">
                <a:solidFill>
                  <a:prstClr val="black"/>
                </a:solidFill>
                <a:cs typeface="Arial"/>
              </a:rPr>
              <a:t>SunPower Cells have diode protection built into each cell:  </a:t>
            </a:r>
          </a:p>
          <a:p>
            <a:pPr marL="228600" indent="-228600" defTabSz="820738">
              <a:spcAft>
                <a:spcPts val="1000"/>
              </a:spcAft>
              <a:buFont typeface="Arial"/>
              <a:buChar char="•"/>
            </a:pPr>
            <a:r>
              <a:rPr lang="en-US" sz="1600" dirty="0">
                <a:solidFill>
                  <a:prstClr val="black"/>
                </a:solidFill>
                <a:cs typeface="Arial"/>
              </a:rPr>
              <a:t>Unique cell characteristics mean 90% less heat is generated, and the heat is emitted uniformly across the cell, so the temperature stays </a:t>
            </a:r>
            <a:r>
              <a:rPr lang="en-US" sz="1600" dirty="0" smtClean="0">
                <a:solidFill>
                  <a:prstClr val="black"/>
                </a:solidFill>
                <a:cs typeface="Arial"/>
              </a:rPr>
              <a:t>low.</a:t>
            </a:r>
            <a:r>
              <a:rPr lang="en-US" sz="1600" baseline="30000" dirty="0" smtClean="0">
                <a:solidFill>
                  <a:prstClr val="black"/>
                </a:solidFill>
                <a:cs typeface="Arial"/>
              </a:rPr>
              <a:t>2</a:t>
            </a:r>
            <a:endParaRPr lang="en-US" sz="1600" dirty="0">
              <a:solidFill>
                <a:prstClr val="black"/>
              </a:solidFill>
              <a:cs typeface="Arial"/>
            </a:endParaRPr>
          </a:p>
          <a:p>
            <a:pPr marL="228600" indent="-228600" defTabSz="820738">
              <a:spcAft>
                <a:spcPts val="1000"/>
              </a:spcAft>
              <a:buFont typeface="Arial"/>
              <a:buChar char="•"/>
            </a:pPr>
            <a:r>
              <a:rPr lang="en-US" sz="1600" dirty="0">
                <a:solidFill>
                  <a:prstClr val="black"/>
                </a:solidFill>
                <a:cs typeface="Arial"/>
              </a:rPr>
              <a:t>Since cells run reliably under shade, SunPower uses diodes only to optimize energy yield. </a:t>
            </a:r>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00145" y="2015530"/>
            <a:ext cx="5248980" cy="30269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flipH="1">
            <a:off x="7333545" y="3171036"/>
            <a:ext cx="4182180" cy="0"/>
          </a:xfrm>
          <a:prstGeom prst="line">
            <a:avLst/>
          </a:prstGeom>
          <a:ln>
            <a:solidFill>
              <a:schemeClr val="tx1">
                <a:lumMod val="65000"/>
                <a:lumOff val="3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477125" y="2855535"/>
            <a:ext cx="3962400" cy="284693"/>
          </a:xfrm>
          <a:prstGeom prst="rect">
            <a:avLst/>
          </a:prstGeom>
          <a:solidFill>
            <a:schemeClr val="bg1"/>
          </a:solidFill>
        </p:spPr>
        <p:txBody>
          <a:bodyPr wrap="square" rtlCol="0">
            <a:spAutoFit/>
          </a:bodyPr>
          <a:lstStyle/>
          <a:p>
            <a:pPr algn="ctr"/>
            <a:r>
              <a:rPr lang="en-US" sz="1200" b="1" dirty="0" smtClean="0"/>
              <a:t>Reliability Risk Zone</a:t>
            </a:r>
          </a:p>
        </p:txBody>
      </p:sp>
      <p:pic>
        <p:nvPicPr>
          <p:cNvPr id="10"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33545" y="5085259"/>
            <a:ext cx="1561123" cy="564828"/>
          </a:xfrm>
          <a:prstGeom prst="rect">
            <a:avLst/>
          </a:prstGeom>
          <a:noFill/>
          <a:ln w="9525">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200900" y="1703016"/>
            <a:ext cx="4448175" cy="307777"/>
          </a:xfrm>
          <a:prstGeom prst="rect">
            <a:avLst/>
          </a:prstGeom>
          <a:solidFill>
            <a:schemeClr val="bg1"/>
          </a:solidFill>
        </p:spPr>
        <p:txBody>
          <a:bodyPr wrap="square" rtlCol="0">
            <a:spAutoFit/>
          </a:bodyPr>
          <a:lstStyle/>
          <a:p>
            <a:pPr algn="ctr"/>
            <a:r>
              <a:rPr lang="en-US" sz="1400" b="1" dirty="0" smtClean="0"/>
              <a:t>Shaded Cell Temperature over Time</a:t>
            </a:r>
            <a:r>
              <a:rPr lang="en-US" sz="1400" b="1" baseline="30000" dirty="0" smtClean="0"/>
              <a:t>2</a:t>
            </a:r>
          </a:p>
        </p:txBody>
      </p:sp>
      <p:sp>
        <p:nvSpPr>
          <p:cNvPr id="12" name="Rectangle 11"/>
          <p:cNvSpPr/>
          <p:nvPr/>
        </p:nvSpPr>
        <p:spPr>
          <a:xfrm>
            <a:off x="7597489" y="2140794"/>
            <a:ext cx="2125128" cy="28090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cs typeface="Arial" panose="020B0604020202020204" pitchFamily="34" charset="0"/>
              </a:rPr>
              <a:t>&gt;150°C (300°F) in 2 </a:t>
            </a:r>
            <a:r>
              <a:rPr lang="en-US" sz="1100" b="1" dirty="0" smtClean="0">
                <a:cs typeface="Arial" panose="020B0604020202020204" pitchFamily="34" charset="0"/>
              </a:rPr>
              <a:t>minutes</a:t>
            </a:r>
            <a:endParaRPr lang="en-US" sz="1100" b="1" dirty="0">
              <a:cs typeface="Arial" panose="020B0604020202020204" pitchFamily="34" charset="0"/>
            </a:endParaRPr>
          </a:p>
        </p:txBody>
      </p:sp>
    </p:spTree>
    <p:extLst>
      <p:ext uri="{BB962C8B-B14F-4D97-AF65-F5344CB8AC3E}">
        <p14:creationId xmlns="" xmlns:p14="http://schemas.microsoft.com/office/powerpoint/2010/main" val="29941599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Accurately Predicting the SunPower Energy Advantage: </a:t>
            </a:r>
            <a:r>
              <a:rPr lang="en-US" dirty="0" err="1"/>
              <a:t>PVSim</a:t>
            </a:r>
            <a:endParaRPr lang="en-US" dirty="0"/>
          </a:p>
        </p:txBody>
      </p:sp>
      <p:sp>
        <p:nvSpPr>
          <p:cNvPr id="21" name="Text Box 15"/>
          <p:cNvSpPr txBox="1">
            <a:spLocks noChangeArrowheads="1"/>
          </p:cNvSpPr>
          <p:nvPr/>
        </p:nvSpPr>
        <p:spPr bwMode="auto">
          <a:xfrm>
            <a:off x="9559636" y="6128193"/>
            <a:ext cx="2629189" cy="346520"/>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cs typeface="Arial" panose="020B0604020202020204" pitchFamily="34" charset="0"/>
              </a:rPr>
              <a:t>1</a:t>
            </a:r>
            <a:r>
              <a:rPr lang="en-US" baseline="0" dirty="0">
                <a:cs typeface="Arial" panose="020B0604020202020204" pitchFamily="34" charset="0"/>
              </a:rPr>
              <a:t> BEW </a:t>
            </a:r>
            <a:r>
              <a:rPr lang="en-US" baseline="0" dirty="0" err="1">
                <a:cs typeface="Arial" panose="020B0604020202020204" pitchFamily="34" charset="0"/>
              </a:rPr>
              <a:t>Eng</a:t>
            </a:r>
            <a:r>
              <a:rPr lang="en-US" baseline="0" dirty="0">
                <a:cs typeface="Arial" panose="020B0604020202020204" pitchFamily="34" charset="0"/>
              </a:rPr>
              <a:t>, part of DNV KEMA, </a:t>
            </a:r>
            <a:r>
              <a:rPr lang="en-US" baseline="0" dirty="0" err="1">
                <a:cs typeface="Arial" panose="020B0604020202020204" pitchFamily="34" charset="0"/>
              </a:rPr>
              <a:t>PVSim</a:t>
            </a:r>
            <a:r>
              <a:rPr lang="en-US" baseline="0" dirty="0">
                <a:cs typeface="Arial" panose="020B0604020202020204" pitchFamily="34" charset="0"/>
              </a:rPr>
              <a:t>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Evaluation </a:t>
            </a:r>
            <a:r>
              <a:rPr lang="en-US" baseline="0" dirty="0">
                <a:cs typeface="Arial" panose="020B0604020202020204" pitchFamily="34" charset="0"/>
              </a:rPr>
              <a:t>Report, Jan 2013.</a:t>
            </a:r>
          </a:p>
          <a:p>
            <a:endParaRPr lang="en-US" baseline="0" dirty="0">
              <a:cs typeface="Arial" panose="020B0604020202020204" pitchFamily="34" charset="0"/>
            </a:endParaRPr>
          </a:p>
        </p:txBody>
      </p:sp>
      <p:sp>
        <p:nvSpPr>
          <p:cNvPr id="36" name="Rectangle 9"/>
          <p:cNvSpPr txBox="1">
            <a:spLocks noChangeArrowheads="1"/>
          </p:cNvSpPr>
          <p:nvPr/>
        </p:nvSpPr>
        <p:spPr>
          <a:xfrm>
            <a:off x="880324" y="1117263"/>
            <a:ext cx="10293643" cy="4492961"/>
          </a:xfrm>
          <a:prstGeom prst="rect">
            <a:avLst/>
          </a:prstGeom>
          <a:noFill/>
        </p:spPr>
        <p:txBody>
          <a:bodyPr lIns="0" rIns="0"/>
          <a:lstStyle/>
          <a:p>
            <a:pPr defTabSz="820738">
              <a:spcAft>
                <a:spcPts val="1000"/>
              </a:spcAft>
            </a:pPr>
            <a:r>
              <a:rPr lang="en-US" sz="1400" dirty="0" err="1">
                <a:solidFill>
                  <a:prstClr val="black"/>
                </a:solidFill>
                <a:cs typeface="Arial"/>
              </a:rPr>
              <a:t>PVSim</a:t>
            </a:r>
            <a:r>
              <a:rPr lang="en-US" sz="1400" dirty="0">
                <a:solidFill>
                  <a:prstClr val="black"/>
                </a:solidFill>
                <a:cs typeface="Arial"/>
              </a:rPr>
              <a:t> is a state-of-the-art Energy Model</a:t>
            </a:r>
          </a:p>
          <a:p>
            <a:pPr marL="228600" indent="-228600" defTabSz="820738">
              <a:spcAft>
                <a:spcPts val="1000"/>
              </a:spcAft>
              <a:buFont typeface="Arial"/>
              <a:buChar char="•"/>
            </a:pPr>
            <a:r>
              <a:rPr lang="en-US" sz="1400" dirty="0">
                <a:solidFill>
                  <a:prstClr val="black"/>
                </a:solidFill>
                <a:cs typeface="Arial"/>
              </a:rPr>
              <a:t>“</a:t>
            </a:r>
            <a:r>
              <a:rPr lang="en-US" sz="1400" dirty="0" err="1">
                <a:solidFill>
                  <a:prstClr val="black"/>
                </a:solidFill>
                <a:cs typeface="Arial"/>
              </a:rPr>
              <a:t>PVSim</a:t>
            </a:r>
            <a:r>
              <a:rPr lang="en-US" sz="1400" dirty="0">
                <a:solidFill>
                  <a:prstClr val="black"/>
                </a:solidFill>
                <a:cs typeface="Arial"/>
              </a:rPr>
              <a:t> is an accurate simulator for SunPower and non-SunPower PV systems.  For SunPower systems, it offers a simple approach with little user adjustment necessary.  For non-SunPower systems, it allows for extensive customization of a broad range of input parameters as needed.”1</a:t>
            </a:r>
          </a:p>
          <a:p>
            <a:pPr marL="228600" indent="-228600" defTabSz="820738">
              <a:spcAft>
                <a:spcPts val="1000"/>
              </a:spcAft>
              <a:buFont typeface="Arial"/>
              <a:buChar char="•"/>
            </a:pPr>
            <a:r>
              <a:rPr lang="en-US" sz="1400" dirty="0">
                <a:solidFill>
                  <a:prstClr val="black"/>
                </a:solidFill>
                <a:cs typeface="Arial"/>
              </a:rPr>
              <a:t>“Uses the Sandia National Labs Photovoltaic Performance Model with module coefficients established through 3rd party Sandia testing.”</a:t>
            </a:r>
            <a:r>
              <a:rPr lang="en-US" sz="1400" baseline="30000" dirty="0">
                <a:solidFill>
                  <a:prstClr val="black"/>
                </a:solidFill>
                <a:cs typeface="Arial"/>
              </a:rPr>
              <a:t>1</a:t>
            </a:r>
          </a:p>
          <a:p>
            <a:pPr marL="228600" indent="-228600" defTabSz="820738">
              <a:spcAft>
                <a:spcPts val="1000"/>
              </a:spcAft>
              <a:buFont typeface="Arial"/>
              <a:buChar char="•"/>
            </a:pPr>
            <a:r>
              <a:rPr lang="en-US" sz="1400" dirty="0">
                <a:solidFill>
                  <a:prstClr val="black"/>
                </a:solidFill>
                <a:cs typeface="Arial"/>
              </a:rPr>
              <a:t>Eliminates gaming of the modeling programs by manufacturers through self-reported and </a:t>
            </a:r>
            <a:r>
              <a:rPr lang="en-US" sz="1400" dirty="0" err="1">
                <a:solidFill>
                  <a:prstClr val="black"/>
                </a:solidFill>
                <a:cs typeface="Arial"/>
              </a:rPr>
              <a:t>unvalidated</a:t>
            </a:r>
            <a:r>
              <a:rPr lang="en-US" sz="1400" dirty="0">
                <a:solidFill>
                  <a:prstClr val="black"/>
                </a:solidFill>
                <a:cs typeface="Arial"/>
              </a:rPr>
              <a:t> datasheets.</a:t>
            </a:r>
          </a:p>
          <a:p>
            <a:pPr defTabSz="820738">
              <a:spcAft>
                <a:spcPts val="1000"/>
              </a:spcAft>
            </a:pPr>
            <a:r>
              <a:rPr lang="en-US" sz="1400" dirty="0">
                <a:solidFill>
                  <a:prstClr val="black"/>
                </a:solidFill>
                <a:cs typeface="Arial"/>
              </a:rPr>
              <a:t>Audited by BEW/DNV Engineering, an independent engineering firm: </a:t>
            </a:r>
          </a:p>
          <a:p>
            <a:pPr marL="228600" indent="-228600" defTabSz="820738">
              <a:spcAft>
                <a:spcPts val="1000"/>
              </a:spcAft>
              <a:buFont typeface="Arial"/>
              <a:buChar char="•"/>
            </a:pPr>
            <a:r>
              <a:rPr lang="en-US" sz="1400" dirty="0">
                <a:solidFill>
                  <a:prstClr val="black"/>
                </a:solidFill>
                <a:cs typeface="Arial"/>
              </a:rPr>
              <a:t>“BEW using </a:t>
            </a:r>
            <a:r>
              <a:rPr lang="en-US" sz="1400" dirty="0" err="1">
                <a:solidFill>
                  <a:prstClr val="black"/>
                </a:solidFill>
                <a:cs typeface="Arial"/>
              </a:rPr>
              <a:t>PVSim</a:t>
            </a:r>
            <a:r>
              <a:rPr lang="en-US" sz="1400" dirty="0">
                <a:solidFill>
                  <a:prstClr val="black"/>
                </a:solidFill>
                <a:cs typeface="Arial"/>
              </a:rPr>
              <a:t> obtained results closer to measurements than BEW using </a:t>
            </a:r>
            <a:r>
              <a:rPr lang="en-US" sz="1400" dirty="0" err="1">
                <a:solidFill>
                  <a:prstClr val="black"/>
                </a:solidFill>
                <a:cs typeface="Arial"/>
              </a:rPr>
              <a:t>PVSyst</a:t>
            </a:r>
            <a:r>
              <a:rPr lang="en-US" sz="1400" dirty="0">
                <a:solidFill>
                  <a:prstClr val="black"/>
                </a:solidFill>
                <a:cs typeface="Arial"/>
              </a:rPr>
              <a:t> with comparable modeling assumptions.” </a:t>
            </a:r>
          </a:p>
          <a:p>
            <a:pPr marL="228600" indent="-228600" defTabSz="820738">
              <a:spcAft>
                <a:spcPts val="1000"/>
              </a:spcAft>
              <a:buFont typeface="Arial"/>
              <a:buChar char="•"/>
            </a:pPr>
            <a:r>
              <a:rPr lang="en-US" sz="1400" dirty="0">
                <a:solidFill>
                  <a:prstClr val="black"/>
                </a:solidFill>
                <a:cs typeface="Arial"/>
              </a:rPr>
              <a:t>“Compared to measured data, PVWATTS is 10-30% low in annual energy, and modeled-to-measured power correlations are poor.” </a:t>
            </a:r>
          </a:p>
          <a:p>
            <a:pPr marL="228600" indent="-228600" defTabSz="820738">
              <a:spcAft>
                <a:spcPts val="1000"/>
              </a:spcAft>
              <a:buFont typeface="Arial"/>
              <a:buChar char="•"/>
            </a:pPr>
            <a:r>
              <a:rPr lang="en-US" sz="1400" dirty="0">
                <a:solidFill>
                  <a:prstClr val="black"/>
                </a:solidFill>
                <a:cs typeface="Arial"/>
              </a:rPr>
              <a:t>“</a:t>
            </a:r>
            <a:r>
              <a:rPr lang="en-US" sz="1400" dirty="0" err="1">
                <a:solidFill>
                  <a:prstClr val="black"/>
                </a:solidFill>
                <a:cs typeface="Arial"/>
              </a:rPr>
              <a:t>PVSim</a:t>
            </a:r>
            <a:r>
              <a:rPr lang="en-US" sz="1400" dirty="0">
                <a:solidFill>
                  <a:prstClr val="black"/>
                </a:solidFill>
                <a:cs typeface="Arial"/>
              </a:rPr>
              <a:t> generally uses state-of-the-art algorithms that should yield accurate results.”</a:t>
            </a:r>
          </a:p>
          <a:p>
            <a:pPr defTabSz="820738">
              <a:spcAft>
                <a:spcPts val="1000"/>
              </a:spcAft>
            </a:pPr>
            <a:r>
              <a:rPr lang="en-US" sz="1400" dirty="0">
                <a:solidFill>
                  <a:prstClr val="black"/>
                </a:solidFill>
                <a:cs typeface="Arial"/>
              </a:rPr>
              <a:t>Use </a:t>
            </a:r>
            <a:r>
              <a:rPr lang="en-US" sz="1400" dirty="0" err="1">
                <a:solidFill>
                  <a:prstClr val="black"/>
                </a:solidFill>
                <a:cs typeface="Arial"/>
              </a:rPr>
              <a:t>PVSim</a:t>
            </a:r>
            <a:r>
              <a:rPr lang="en-US" sz="1400" dirty="0">
                <a:solidFill>
                  <a:prstClr val="black"/>
                </a:solidFill>
                <a:cs typeface="Arial"/>
              </a:rPr>
              <a:t> online for free:</a:t>
            </a:r>
            <a:r>
              <a:rPr lang="en-US" sz="1400" dirty="0">
                <a:solidFill>
                  <a:prstClr val="black"/>
                </a:solidFill>
                <a:cs typeface="Arial"/>
                <a:hlinkClick r:id="rId3"/>
              </a:rPr>
              <a:t> https://pvsim.sunpowercorp.com/PVSim/Login.aspx </a:t>
            </a:r>
            <a:endParaRPr lang="en-US" sz="1400" dirty="0">
              <a:solidFill>
                <a:prstClr val="black"/>
              </a:solidFill>
              <a:cs typeface="Arial"/>
            </a:endParaRPr>
          </a:p>
          <a:p>
            <a:pPr defTabSz="820738">
              <a:spcAft>
                <a:spcPts val="1000"/>
              </a:spcAft>
            </a:pPr>
            <a:r>
              <a:rPr lang="en-US" sz="1400" i="1" dirty="0">
                <a:solidFill>
                  <a:prstClr val="black"/>
                </a:solidFill>
                <a:cs typeface="Arial"/>
              </a:rPr>
              <a:t>Nothing is more important than getting the energy production right, since what we are really selling is the promise of future energy</a:t>
            </a:r>
            <a:r>
              <a:rPr lang="en-US" sz="1400" i="1" dirty="0" smtClean="0">
                <a:solidFill>
                  <a:prstClr val="black"/>
                </a:solidFill>
                <a:cs typeface="Arial"/>
              </a:rPr>
              <a:t>!</a:t>
            </a:r>
            <a:endParaRPr lang="en-US" sz="1400" i="1" dirty="0">
              <a:solidFill>
                <a:prstClr val="black"/>
              </a:solidFill>
              <a:cs typeface="Arial"/>
            </a:endParaRPr>
          </a:p>
        </p:txBody>
      </p:sp>
    </p:spTree>
    <p:extLst>
      <p:ext uri="{BB962C8B-B14F-4D97-AF65-F5344CB8AC3E}">
        <p14:creationId xmlns="" xmlns:p14="http://schemas.microsoft.com/office/powerpoint/2010/main" val="23990209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nSpc>
                <a:spcPct val="100000"/>
              </a:lnSpc>
            </a:pPr>
            <a:r>
              <a:rPr lang="en-US" sz="5400" b="1" dirty="0" smtClean="0"/>
              <a:t>Efficiency</a:t>
            </a:r>
            <a:endParaRPr lang="en-US" sz="5400" b="1" dirty="0"/>
          </a:p>
        </p:txBody>
      </p:sp>
    </p:spTree>
    <p:extLst>
      <p:ext uri="{BB962C8B-B14F-4D97-AF65-F5344CB8AC3E}">
        <p14:creationId xmlns="" xmlns:p14="http://schemas.microsoft.com/office/powerpoint/2010/main" val="33841606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Maxeon Solar Cell is the </a:t>
            </a:r>
            <a:r>
              <a:rPr lang="en-US" dirty="0" smtClean="0"/>
              <a:t>Core of </a:t>
            </a:r>
            <a:r>
              <a:rPr lang="en-US" dirty="0"/>
              <a:t>the SunPower Technology</a:t>
            </a:r>
          </a:p>
        </p:txBody>
      </p:sp>
      <p:sp>
        <p:nvSpPr>
          <p:cNvPr id="21" name="Text Box 15"/>
          <p:cNvSpPr txBox="1">
            <a:spLocks noChangeArrowheads="1"/>
          </p:cNvSpPr>
          <p:nvPr/>
        </p:nvSpPr>
        <p:spPr bwMode="auto">
          <a:xfrm>
            <a:off x="9559636" y="6143625"/>
            <a:ext cx="2629189" cy="245363"/>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smtClean="0">
                <a:cs typeface="Arial" panose="020B0604020202020204" pitchFamily="34" charset="0"/>
              </a:rPr>
              <a:t>1</a:t>
            </a:r>
            <a:r>
              <a:rPr lang="en-US" baseline="0" dirty="0" smtClean="0">
                <a:cs typeface="Arial" panose="020B0604020202020204" pitchFamily="34" charset="0"/>
              </a:rPr>
              <a:t> Cell </a:t>
            </a:r>
            <a:r>
              <a:rPr lang="en-US" baseline="0" dirty="0">
                <a:cs typeface="Arial" panose="020B0604020202020204" pitchFamily="34" charset="0"/>
              </a:rPr>
              <a:t>efficiencies based on high volume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production</a:t>
            </a:r>
          </a:p>
        </p:txBody>
      </p:sp>
      <p:sp>
        <p:nvSpPr>
          <p:cNvPr id="36" name="Rectangle 9"/>
          <p:cNvSpPr txBox="1">
            <a:spLocks noChangeArrowheads="1"/>
          </p:cNvSpPr>
          <p:nvPr/>
        </p:nvSpPr>
        <p:spPr>
          <a:xfrm>
            <a:off x="880324" y="1117264"/>
            <a:ext cx="10293643" cy="1211576"/>
          </a:xfrm>
          <a:prstGeom prst="rect">
            <a:avLst/>
          </a:prstGeom>
          <a:noFill/>
        </p:spPr>
        <p:txBody>
          <a:bodyPr lIns="0" rIns="0"/>
          <a:lstStyle/>
          <a:p>
            <a:pPr marL="228600" indent="-228600" defTabSz="820738">
              <a:spcAft>
                <a:spcPts val="1000"/>
              </a:spcAft>
              <a:buFont typeface="Arial"/>
              <a:buChar char="•"/>
            </a:pPr>
            <a:r>
              <a:rPr lang="en-US" sz="1600" dirty="0">
                <a:solidFill>
                  <a:prstClr val="black"/>
                </a:solidFill>
                <a:cs typeface="Arial"/>
              </a:rPr>
              <a:t>Maxeon cells are back-contact silicon cells built on a solid copper </a:t>
            </a:r>
            <a:r>
              <a:rPr lang="en-US" sz="1600" dirty="0" smtClean="0">
                <a:solidFill>
                  <a:prstClr val="black"/>
                </a:solidFill>
                <a:cs typeface="Arial"/>
              </a:rPr>
              <a:t>foundation</a:t>
            </a:r>
          </a:p>
          <a:p>
            <a:pPr marL="228600" indent="-228600" defTabSz="820738">
              <a:spcAft>
                <a:spcPts val="1000"/>
              </a:spcAft>
              <a:buFont typeface="Arial"/>
              <a:buChar char="•"/>
            </a:pPr>
            <a:r>
              <a:rPr lang="en-US" sz="1600" dirty="0">
                <a:solidFill>
                  <a:prstClr val="black"/>
                </a:solidFill>
                <a:cs typeface="Arial"/>
              </a:rPr>
              <a:t>U</a:t>
            </a:r>
            <a:r>
              <a:rPr lang="en-US" sz="1600" dirty="0" smtClean="0">
                <a:solidFill>
                  <a:prstClr val="black"/>
                </a:solidFill>
                <a:cs typeface="Arial"/>
              </a:rPr>
              <a:t>p </a:t>
            </a:r>
            <a:r>
              <a:rPr lang="en-US" sz="1600" dirty="0">
                <a:solidFill>
                  <a:prstClr val="black"/>
                </a:solidFill>
                <a:cs typeface="Arial"/>
              </a:rPr>
              <a:t>to 24.2% efficient </a:t>
            </a:r>
            <a:r>
              <a:rPr lang="en-US" sz="1600" dirty="0" smtClean="0">
                <a:solidFill>
                  <a:prstClr val="black"/>
                </a:solidFill>
                <a:cs typeface="Arial"/>
              </a:rPr>
              <a:t>cells in commercial production</a:t>
            </a:r>
            <a:endParaRPr lang="en-US" sz="1600" dirty="0">
              <a:solidFill>
                <a:prstClr val="black"/>
              </a:solidFill>
              <a:cs typeface="Arial"/>
            </a:endParaRPr>
          </a:p>
          <a:p>
            <a:pPr marL="228600" indent="-228600" defTabSz="820738">
              <a:spcAft>
                <a:spcPts val="1000"/>
              </a:spcAft>
              <a:buFont typeface="Arial"/>
              <a:buChar char="•"/>
            </a:pPr>
            <a:endParaRPr lang="en-US" sz="1600" dirty="0">
              <a:solidFill>
                <a:prstClr val="black"/>
              </a:solidFill>
              <a:cs typeface="Arial"/>
            </a:endParaRPr>
          </a:p>
        </p:txBody>
      </p:sp>
      <p:grpSp>
        <p:nvGrpSpPr>
          <p:cNvPr id="41" name="Group 40"/>
          <p:cNvGrpSpPr/>
          <p:nvPr/>
        </p:nvGrpSpPr>
        <p:grpSpPr>
          <a:xfrm>
            <a:off x="1864952" y="2328840"/>
            <a:ext cx="5206789" cy="3040877"/>
            <a:chOff x="1754343" y="1529963"/>
            <a:chExt cx="5206788" cy="3040877"/>
          </a:xfrm>
        </p:grpSpPr>
        <p:grpSp>
          <p:nvGrpSpPr>
            <p:cNvPr id="44" name="Group 43"/>
            <p:cNvGrpSpPr/>
            <p:nvPr/>
          </p:nvGrpSpPr>
          <p:grpSpPr>
            <a:xfrm>
              <a:off x="2272381" y="2146080"/>
              <a:ext cx="4108963" cy="1861380"/>
              <a:chOff x="1545829" y="2146080"/>
              <a:chExt cx="6252969" cy="1861380"/>
            </a:xfrm>
          </p:grpSpPr>
          <p:cxnSp>
            <p:nvCxnSpPr>
              <p:cNvPr id="67" name="Straight Connector 66"/>
              <p:cNvCxnSpPr/>
              <p:nvPr/>
            </p:nvCxnSpPr>
            <p:spPr>
              <a:xfrm flipH="1">
                <a:off x="1545829" y="2146080"/>
                <a:ext cx="6252969" cy="0"/>
              </a:xfrm>
              <a:prstGeom prst="line">
                <a:avLst/>
              </a:prstGeom>
              <a:ln w="6350">
                <a:solidFill>
                  <a:srgbClr val="9FA1A4"/>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1545829" y="2411991"/>
                <a:ext cx="6252969" cy="0"/>
              </a:xfrm>
              <a:prstGeom prst="line">
                <a:avLst/>
              </a:prstGeom>
              <a:ln w="6350">
                <a:solidFill>
                  <a:srgbClr val="9FA1A4"/>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a:off x="1545829" y="2677902"/>
                <a:ext cx="6252969" cy="0"/>
              </a:xfrm>
              <a:prstGeom prst="line">
                <a:avLst/>
              </a:prstGeom>
              <a:ln w="6350">
                <a:solidFill>
                  <a:srgbClr val="9FA1A4"/>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a:off x="1545829" y="2943813"/>
                <a:ext cx="6252969" cy="0"/>
              </a:xfrm>
              <a:prstGeom prst="line">
                <a:avLst/>
              </a:prstGeom>
              <a:ln w="6350">
                <a:solidFill>
                  <a:srgbClr val="9FA1A4"/>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a:off x="1545829" y="3209724"/>
                <a:ext cx="6252969" cy="0"/>
              </a:xfrm>
              <a:prstGeom prst="line">
                <a:avLst/>
              </a:prstGeom>
              <a:ln w="6350">
                <a:solidFill>
                  <a:srgbClr val="9FA1A4"/>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1545829" y="3475635"/>
                <a:ext cx="6252969" cy="0"/>
              </a:xfrm>
              <a:prstGeom prst="line">
                <a:avLst/>
              </a:prstGeom>
              <a:ln w="6350">
                <a:solidFill>
                  <a:srgbClr val="9FA1A4"/>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1545829" y="3741546"/>
                <a:ext cx="6252969" cy="0"/>
              </a:xfrm>
              <a:prstGeom prst="line">
                <a:avLst/>
              </a:prstGeom>
              <a:ln w="6350">
                <a:solidFill>
                  <a:srgbClr val="9FA1A4"/>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a:off x="1545829" y="4007460"/>
                <a:ext cx="6252969" cy="0"/>
              </a:xfrm>
              <a:prstGeom prst="line">
                <a:avLst/>
              </a:prstGeom>
              <a:ln w="6350">
                <a:solidFill>
                  <a:srgbClr val="9FA1A4"/>
                </a:solidFill>
              </a:ln>
              <a:effectLst/>
            </p:spPr>
            <p:style>
              <a:lnRef idx="2">
                <a:schemeClr val="accent1"/>
              </a:lnRef>
              <a:fillRef idx="0">
                <a:schemeClr val="accent1"/>
              </a:fillRef>
              <a:effectRef idx="1">
                <a:schemeClr val="accent1"/>
              </a:effectRef>
              <a:fontRef idx="minor">
                <a:schemeClr val="tx1"/>
              </a:fontRef>
            </p:style>
          </p:cxnSp>
        </p:grpSp>
        <p:sp>
          <p:nvSpPr>
            <p:cNvPr id="45" name="TextBox 15"/>
            <p:cNvSpPr txBox="1">
              <a:spLocks noChangeArrowheads="1"/>
            </p:cNvSpPr>
            <p:nvPr/>
          </p:nvSpPr>
          <p:spPr bwMode="auto">
            <a:xfrm>
              <a:off x="1822355" y="3916412"/>
              <a:ext cx="392271" cy="198516"/>
            </a:xfrm>
            <a:prstGeom prst="rect">
              <a:avLst/>
            </a:prstGeom>
            <a:noFill/>
            <a:ln w="9525">
              <a:noFill/>
              <a:miter lim="800000"/>
              <a:headEnd/>
              <a:tailEnd/>
            </a:ln>
          </p:spPr>
          <p:txBody>
            <a:bodyPr wrap="square" lIns="0" tIns="0" rIns="0">
              <a:spAutoFit/>
            </a:bodyPr>
            <a:lstStyle/>
            <a:p>
              <a:pPr algn="r">
                <a:lnSpc>
                  <a:spcPct val="90000"/>
                </a:lnSpc>
              </a:pPr>
              <a:r>
                <a:rPr lang="en-US" sz="1100" dirty="0" smtClean="0">
                  <a:cs typeface="Arial"/>
                </a:rPr>
                <a:t>10%</a:t>
              </a:r>
              <a:endParaRPr lang="en-US" sz="1100" dirty="0">
                <a:cs typeface="Arial"/>
              </a:endParaRPr>
            </a:p>
          </p:txBody>
        </p:sp>
        <p:sp>
          <p:nvSpPr>
            <p:cNvPr id="46" name="TextBox 15"/>
            <p:cNvSpPr txBox="1">
              <a:spLocks noChangeArrowheads="1"/>
            </p:cNvSpPr>
            <p:nvPr/>
          </p:nvSpPr>
          <p:spPr bwMode="auto">
            <a:xfrm>
              <a:off x="1867697" y="3660532"/>
              <a:ext cx="346929" cy="198516"/>
            </a:xfrm>
            <a:prstGeom prst="rect">
              <a:avLst/>
            </a:prstGeom>
            <a:noFill/>
            <a:ln w="9525">
              <a:noFill/>
              <a:miter lim="800000"/>
              <a:headEnd/>
              <a:tailEnd/>
            </a:ln>
          </p:spPr>
          <p:txBody>
            <a:bodyPr wrap="square" lIns="0" tIns="0" rIns="0">
              <a:spAutoFit/>
            </a:bodyPr>
            <a:lstStyle/>
            <a:p>
              <a:pPr algn="r">
                <a:lnSpc>
                  <a:spcPct val="90000"/>
                </a:lnSpc>
              </a:pPr>
              <a:r>
                <a:rPr lang="en-US" sz="1100" dirty="0" smtClean="0">
                  <a:cs typeface="Arial"/>
                </a:rPr>
                <a:t>12%</a:t>
              </a:r>
              <a:endParaRPr lang="en-US" sz="1100" dirty="0">
                <a:cs typeface="Arial"/>
              </a:endParaRPr>
            </a:p>
          </p:txBody>
        </p:sp>
        <p:sp>
          <p:nvSpPr>
            <p:cNvPr id="48" name="TextBox 15"/>
            <p:cNvSpPr txBox="1">
              <a:spLocks noChangeArrowheads="1"/>
            </p:cNvSpPr>
            <p:nvPr/>
          </p:nvSpPr>
          <p:spPr bwMode="auto">
            <a:xfrm>
              <a:off x="1845027" y="3387665"/>
              <a:ext cx="369600" cy="198516"/>
            </a:xfrm>
            <a:prstGeom prst="rect">
              <a:avLst/>
            </a:prstGeom>
            <a:noFill/>
            <a:ln w="9525">
              <a:noFill/>
              <a:miter lim="800000"/>
              <a:headEnd/>
              <a:tailEnd/>
            </a:ln>
          </p:spPr>
          <p:txBody>
            <a:bodyPr wrap="square" lIns="0" tIns="0" rIns="0">
              <a:spAutoFit/>
            </a:bodyPr>
            <a:lstStyle/>
            <a:p>
              <a:pPr algn="r">
                <a:lnSpc>
                  <a:spcPct val="90000"/>
                </a:lnSpc>
              </a:pPr>
              <a:r>
                <a:rPr lang="en-US" sz="1100" dirty="0" smtClean="0">
                  <a:cs typeface="Arial"/>
                </a:rPr>
                <a:t>14%</a:t>
              </a:r>
              <a:endParaRPr lang="en-US" sz="1100" dirty="0">
                <a:cs typeface="Arial"/>
              </a:endParaRPr>
            </a:p>
          </p:txBody>
        </p:sp>
        <p:sp>
          <p:nvSpPr>
            <p:cNvPr id="49" name="TextBox 15"/>
            <p:cNvSpPr txBox="1">
              <a:spLocks noChangeArrowheads="1"/>
            </p:cNvSpPr>
            <p:nvPr/>
          </p:nvSpPr>
          <p:spPr bwMode="auto">
            <a:xfrm>
              <a:off x="1860141" y="3122203"/>
              <a:ext cx="354486" cy="198516"/>
            </a:xfrm>
            <a:prstGeom prst="rect">
              <a:avLst/>
            </a:prstGeom>
            <a:noFill/>
            <a:ln w="9525">
              <a:noFill/>
              <a:miter lim="800000"/>
              <a:headEnd/>
              <a:tailEnd/>
            </a:ln>
          </p:spPr>
          <p:txBody>
            <a:bodyPr wrap="square" lIns="0" tIns="0" rIns="0">
              <a:spAutoFit/>
            </a:bodyPr>
            <a:lstStyle/>
            <a:p>
              <a:pPr algn="r">
                <a:lnSpc>
                  <a:spcPct val="90000"/>
                </a:lnSpc>
              </a:pPr>
              <a:r>
                <a:rPr lang="en-US" sz="1100" dirty="0" smtClean="0">
                  <a:cs typeface="Arial"/>
                </a:rPr>
                <a:t>16%</a:t>
              </a:r>
              <a:endParaRPr lang="en-US" sz="1100" dirty="0">
                <a:cs typeface="Arial"/>
              </a:endParaRPr>
            </a:p>
          </p:txBody>
        </p:sp>
        <p:sp>
          <p:nvSpPr>
            <p:cNvPr id="50" name="TextBox 15"/>
            <p:cNvSpPr txBox="1">
              <a:spLocks noChangeArrowheads="1"/>
            </p:cNvSpPr>
            <p:nvPr/>
          </p:nvSpPr>
          <p:spPr bwMode="auto">
            <a:xfrm>
              <a:off x="1754343" y="2857138"/>
              <a:ext cx="460284" cy="198516"/>
            </a:xfrm>
            <a:prstGeom prst="rect">
              <a:avLst/>
            </a:prstGeom>
            <a:noFill/>
            <a:ln w="9525">
              <a:noFill/>
              <a:miter lim="800000"/>
              <a:headEnd/>
              <a:tailEnd/>
            </a:ln>
          </p:spPr>
          <p:txBody>
            <a:bodyPr wrap="square" lIns="0" tIns="0" rIns="0">
              <a:spAutoFit/>
            </a:bodyPr>
            <a:lstStyle/>
            <a:p>
              <a:pPr algn="r">
                <a:lnSpc>
                  <a:spcPct val="90000"/>
                </a:lnSpc>
              </a:pPr>
              <a:r>
                <a:rPr lang="en-US" sz="1100" dirty="0" smtClean="0">
                  <a:cs typeface="Arial"/>
                </a:rPr>
                <a:t>18%</a:t>
              </a:r>
              <a:endParaRPr lang="en-US" sz="1100" dirty="0">
                <a:cs typeface="Arial"/>
              </a:endParaRPr>
            </a:p>
          </p:txBody>
        </p:sp>
        <p:sp>
          <p:nvSpPr>
            <p:cNvPr id="51" name="TextBox 15"/>
            <p:cNvSpPr txBox="1">
              <a:spLocks noChangeArrowheads="1"/>
            </p:cNvSpPr>
            <p:nvPr/>
          </p:nvSpPr>
          <p:spPr bwMode="auto">
            <a:xfrm>
              <a:off x="1792127" y="2590318"/>
              <a:ext cx="422499" cy="198516"/>
            </a:xfrm>
            <a:prstGeom prst="rect">
              <a:avLst/>
            </a:prstGeom>
            <a:noFill/>
            <a:ln w="9525">
              <a:noFill/>
              <a:miter lim="800000"/>
              <a:headEnd/>
              <a:tailEnd/>
            </a:ln>
          </p:spPr>
          <p:txBody>
            <a:bodyPr wrap="square" lIns="0" tIns="0" rIns="0">
              <a:spAutoFit/>
            </a:bodyPr>
            <a:lstStyle/>
            <a:p>
              <a:pPr algn="r">
                <a:lnSpc>
                  <a:spcPct val="90000"/>
                </a:lnSpc>
              </a:pPr>
              <a:r>
                <a:rPr lang="en-US" sz="1100" dirty="0" smtClean="0">
                  <a:cs typeface="Arial"/>
                </a:rPr>
                <a:t>20%</a:t>
              </a:r>
              <a:endParaRPr lang="en-US" sz="1100" dirty="0">
                <a:cs typeface="Arial"/>
              </a:endParaRPr>
            </a:p>
          </p:txBody>
        </p:sp>
        <p:sp>
          <p:nvSpPr>
            <p:cNvPr id="52" name="TextBox 15"/>
            <p:cNvSpPr txBox="1">
              <a:spLocks noChangeArrowheads="1"/>
            </p:cNvSpPr>
            <p:nvPr/>
          </p:nvSpPr>
          <p:spPr bwMode="auto">
            <a:xfrm>
              <a:off x="1814799" y="2322629"/>
              <a:ext cx="399828" cy="198516"/>
            </a:xfrm>
            <a:prstGeom prst="rect">
              <a:avLst/>
            </a:prstGeom>
            <a:noFill/>
            <a:ln w="9525">
              <a:noFill/>
              <a:miter lim="800000"/>
              <a:headEnd/>
              <a:tailEnd/>
            </a:ln>
          </p:spPr>
          <p:txBody>
            <a:bodyPr wrap="square" lIns="0" tIns="0" rIns="0">
              <a:spAutoFit/>
            </a:bodyPr>
            <a:lstStyle/>
            <a:p>
              <a:pPr algn="r">
                <a:lnSpc>
                  <a:spcPct val="90000"/>
                </a:lnSpc>
              </a:pPr>
              <a:r>
                <a:rPr lang="en-US" sz="1100" dirty="0" smtClean="0">
                  <a:cs typeface="Arial"/>
                </a:rPr>
                <a:t>22%</a:t>
              </a:r>
              <a:endParaRPr lang="en-US" sz="1100" dirty="0">
                <a:cs typeface="Arial"/>
              </a:endParaRPr>
            </a:p>
          </p:txBody>
        </p:sp>
        <p:sp>
          <p:nvSpPr>
            <p:cNvPr id="53" name="TextBox 15"/>
            <p:cNvSpPr txBox="1">
              <a:spLocks noChangeArrowheads="1"/>
            </p:cNvSpPr>
            <p:nvPr/>
          </p:nvSpPr>
          <p:spPr bwMode="auto">
            <a:xfrm>
              <a:off x="1867697" y="2054940"/>
              <a:ext cx="346929" cy="198516"/>
            </a:xfrm>
            <a:prstGeom prst="rect">
              <a:avLst/>
            </a:prstGeom>
            <a:noFill/>
            <a:ln w="9525">
              <a:noFill/>
              <a:miter lim="800000"/>
              <a:headEnd/>
              <a:tailEnd/>
            </a:ln>
          </p:spPr>
          <p:txBody>
            <a:bodyPr wrap="square" lIns="0" tIns="0" rIns="0">
              <a:spAutoFit/>
            </a:bodyPr>
            <a:lstStyle/>
            <a:p>
              <a:pPr algn="r">
                <a:lnSpc>
                  <a:spcPct val="90000"/>
                </a:lnSpc>
              </a:pPr>
              <a:r>
                <a:rPr lang="en-US" sz="1100" dirty="0" smtClean="0">
                  <a:cs typeface="Arial"/>
                </a:rPr>
                <a:t>24%</a:t>
              </a:r>
              <a:endParaRPr lang="en-US" sz="1100" dirty="0">
                <a:cs typeface="Arial"/>
              </a:endParaRPr>
            </a:p>
          </p:txBody>
        </p:sp>
        <p:sp>
          <p:nvSpPr>
            <p:cNvPr id="54" name="TextBox 15"/>
            <p:cNvSpPr txBox="1">
              <a:spLocks noChangeArrowheads="1"/>
            </p:cNvSpPr>
            <p:nvPr/>
          </p:nvSpPr>
          <p:spPr bwMode="auto">
            <a:xfrm>
              <a:off x="2364351" y="4106610"/>
              <a:ext cx="623987" cy="187231"/>
            </a:xfrm>
            <a:prstGeom prst="rect">
              <a:avLst/>
            </a:prstGeom>
            <a:noFill/>
            <a:ln w="9525">
              <a:noFill/>
              <a:miter lim="800000"/>
              <a:headEnd/>
              <a:tailEnd/>
            </a:ln>
          </p:spPr>
          <p:txBody>
            <a:bodyPr wrap="square" lIns="0" tIns="0" rIns="0">
              <a:spAutoFit/>
            </a:bodyPr>
            <a:lstStyle/>
            <a:p>
              <a:pPr>
                <a:lnSpc>
                  <a:spcPct val="90000"/>
                </a:lnSpc>
              </a:pPr>
              <a:r>
                <a:rPr lang="en-US" sz="1000" dirty="0" smtClean="0">
                  <a:cs typeface="Arial"/>
                </a:rPr>
                <a:t>Thin Films</a:t>
              </a:r>
              <a:endParaRPr lang="en-US" sz="1000" dirty="0">
                <a:cs typeface="Arial"/>
              </a:endParaRPr>
            </a:p>
          </p:txBody>
        </p:sp>
        <p:grpSp>
          <p:nvGrpSpPr>
            <p:cNvPr id="55" name="Group 54"/>
            <p:cNvGrpSpPr/>
            <p:nvPr/>
          </p:nvGrpSpPr>
          <p:grpSpPr>
            <a:xfrm>
              <a:off x="2279110" y="4007431"/>
              <a:ext cx="4102235" cy="63947"/>
              <a:chOff x="2279111" y="4007431"/>
              <a:chExt cx="3413350" cy="31683"/>
            </a:xfrm>
          </p:grpSpPr>
          <p:cxnSp>
            <p:nvCxnSpPr>
              <p:cNvPr id="61" name="Straight Connector 60"/>
              <p:cNvCxnSpPr/>
              <p:nvPr/>
            </p:nvCxnSpPr>
            <p:spPr>
              <a:xfrm>
                <a:off x="2279111" y="4007431"/>
                <a:ext cx="0" cy="31683"/>
              </a:xfrm>
              <a:prstGeom prst="line">
                <a:avLst/>
              </a:prstGeom>
              <a:ln w="12700">
                <a:solidFill>
                  <a:srgbClr val="9FA1A4"/>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962817" y="4007431"/>
                <a:ext cx="0" cy="31683"/>
              </a:xfrm>
              <a:prstGeom prst="line">
                <a:avLst/>
              </a:prstGeom>
              <a:ln w="12700">
                <a:solidFill>
                  <a:srgbClr val="9FA1A4"/>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646523" y="4007431"/>
                <a:ext cx="0" cy="31683"/>
              </a:xfrm>
              <a:prstGeom prst="line">
                <a:avLst/>
              </a:prstGeom>
              <a:ln w="12700">
                <a:solidFill>
                  <a:srgbClr val="9FA1A4"/>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4330229" y="4007431"/>
                <a:ext cx="0" cy="31683"/>
              </a:xfrm>
              <a:prstGeom prst="line">
                <a:avLst/>
              </a:prstGeom>
              <a:ln w="12700">
                <a:solidFill>
                  <a:srgbClr val="9FA1A4"/>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5013935" y="4008608"/>
                <a:ext cx="0" cy="30506"/>
              </a:xfrm>
              <a:prstGeom prst="line">
                <a:avLst/>
              </a:prstGeom>
              <a:ln w="12700">
                <a:solidFill>
                  <a:srgbClr val="9FA1A4"/>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5692461" y="4008608"/>
                <a:ext cx="0" cy="30506"/>
              </a:xfrm>
              <a:prstGeom prst="line">
                <a:avLst/>
              </a:prstGeom>
              <a:ln w="12700">
                <a:solidFill>
                  <a:srgbClr val="9FA1A4"/>
                </a:solidFill>
              </a:ln>
              <a:effectLst/>
            </p:spPr>
            <p:style>
              <a:lnRef idx="2">
                <a:schemeClr val="accent1"/>
              </a:lnRef>
              <a:fillRef idx="0">
                <a:schemeClr val="accent1"/>
              </a:fillRef>
              <a:effectRef idx="1">
                <a:schemeClr val="accent1"/>
              </a:effectRef>
              <a:fontRef idx="minor">
                <a:schemeClr val="tx1"/>
              </a:fontRef>
            </p:style>
          </p:cxnSp>
        </p:grpSp>
        <p:sp>
          <p:nvSpPr>
            <p:cNvPr id="56" name="TextBox 15"/>
            <p:cNvSpPr txBox="1">
              <a:spLocks noChangeArrowheads="1"/>
            </p:cNvSpPr>
            <p:nvPr/>
          </p:nvSpPr>
          <p:spPr bwMode="auto">
            <a:xfrm>
              <a:off x="3204821" y="4106610"/>
              <a:ext cx="623987" cy="325730"/>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cs typeface="Arial"/>
                </a:rPr>
                <a:t>Standard</a:t>
              </a:r>
            </a:p>
            <a:p>
              <a:pPr algn="ctr">
                <a:lnSpc>
                  <a:spcPct val="90000"/>
                </a:lnSpc>
              </a:pPr>
              <a:r>
                <a:rPr lang="en-US" sz="1000" dirty="0" smtClean="0">
                  <a:cs typeface="Arial"/>
                </a:rPr>
                <a:t>Silicon</a:t>
              </a:r>
              <a:endParaRPr lang="en-US" sz="1000" dirty="0">
                <a:cs typeface="Arial"/>
              </a:endParaRPr>
            </a:p>
          </p:txBody>
        </p:sp>
        <p:sp>
          <p:nvSpPr>
            <p:cNvPr id="57" name="TextBox 15"/>
            <p:cNvSpPr txBox="1">
              <a:spLocks noChangeArrowheads="1"/>
            </p:cNvSpPr>
            <p:nvPr/>
          </p:nvSpPr>
          <p:spPr bwMode="auto">
            <a:xfrm>
              <a:off x="4045293" y="4106610"/>
              <a:ext cx="623987" cy="184666"/>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cs typeface="Arial"/>
                </a:rPr>
                <a:t>HIT</a:t>
              </a:r>
              <a:endParaRPr lang="en-US" sz="1000" dirty="0">
                <a:cs typeface="Arial"/>
              </a:endParaRPr>
            </a:p>
          </p:txBody>
        </p:sp>
        <p:sp>
          <p:nvSpPr>
            <p:cNvPr id="58" name="TextBox 15"/>
            <p:cNvSpPr txBox="1">
              <a:spLocks noChangeArrowheads="1"/>
            </p:cNvSpPr>
            <p:nvPr/>
          </p:nvSpPr>
          <p:spPr bwMode="auto">
            <a:xfrm>
              <a:off x="4854635" y="4106610"/>
              <a:ext cx="623986" cy="464230"/>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cs typeface="Arial"/>
                </a:rPr>
                <a:t>SunPower</a:t>
              </a:r>
            </a:p>
            <a:p>
              <a:pPr algn="ctr">
                <a:lnSpc>
                  <a:spcPct val="90000"/>
                </a:lnSpc>
              </a:pPr>
              <a:r>
                <a:rPr lang="en-US" sz="1000" dirty="0" err="1" smtClean="0">
                  <a:cs typeface="Arial"/>
                </a:rPr>
                <a:t>Maxeon</a:t>
              </a:r>
              <a:endParaRPr lang="en-US" sz="1000" baseline="30000" dirty="0" smtClean="0">
                <a:cs typeface="Arial"/>
              </a:endParaRPr>
            </a:p>
            <a:p>
              <a:pPr algn="ctr">
                <a:lnSpc>
                  <a:spcPct val="90000"/>
                </a:lnSpc>
              </a:pPr>
              <a:r>
                <a:rPr lang="en-US" sz="1000" dirty="0" smtClean="0">
                  <a:cs typeface="Arial"/>
                </a:rPr>
                <a:t>Gen 2</a:t>
              </a:r>
              <a:endParaRPr lang="en-US" sz="1000" dirty="0">
                <a:cs typeface="Arial"/>
              </a:endParaRPr>
            </a:p>
          </p:txBody>
        </p:sp>
        <p:sp>
          <p:nvSpPr>
            <p:cNvPr id="59" name="TextBox 15"/>
            <p:cNvSpPr txBox="1">
              <a:spLocks noChangeArrowheads="1"/>
            </p:cNvSpPr>
            <p:nvPr/>
          </p:nvSpPr>
          <p:spPr bwMode="auto">
            <a:xfrm>
              <a:off x="5676427" y="4106610"/>
              <a:ext cx="623986" cy="464230"/>
            </a:xfrm>
            <a:prstGeom prst="rect">
              <a:avLst/>
            </a:prstGeom>
            <a:noFill/>
            <a:ln w="9525">
              <a:noFill/>
              <a:miter lim="800000"/>
              <a:headEnd/>
              <a:tailEnd/>
            </a:ln>
          </p:spPr>
          <p:txBody>
            <a:bodyPr wrap="square" lIns="0" tIns="0" rIns="0">
              <a:spAutoFit/>
            </a:bodyPr>
            <a:lstStyle/>
            <a:p>
              <a:pPr algn="ctr">
                <a:lnSpc>
                  <a:spcPct val="90000"/>
                </a:lnSpc>
              </a:pPr>
              <a:r>
                <a:rPr lang="en-US" sz="1000" dirty="0" smtClean="0">
                  <a:cs typeface="Arial"/>
                </a:rPr>
                <a:t>SunPower</a:t>
              </a:r>
            </a:p>
            <a:p>
              <a:pPr algn="ctr">
                <a:lnSpc>
                  <a:spcPct val="90000"/>
                </a:lnSpc>
              </a:pPr>
              <a:r>
                <a:rPr lang="en-US" sz="1000" dirty="0" err="1" smtClean="0">
                  <a:cs typeface="Arial"/>
                </a:rPr>
                <a:t>Maxeon</a:t>
              </a:r>
              <a:endParaRPr lang="en-US" sz="1000" baseline="30000" dirty="0" smtClean="0">
                <a:cs typeface="Arial"/>
              </a:endParaRPr>
            </a:p>
            <a:p>
              <a:pPr algn="ctr">
                <a:lnSpc>
                  <a:spcPct val="90000"/>
                </a:lnSpc>
              </a:pPr>
              <a:r>
                <a:rPr lang="en-US" sz="1000" dirty="0" smtClean="0">
                  <a:cs typeface="Arial"/>
                </a:rPr>
                <a:t>Gen 3</a:t>
              </a:r>
              <a:endParaRPr lang="en-US" sz="1000" dirty="0">
                <a:cs typeface="Arial"/>
              </a:endParaRPr>
            </a:p>
          </p:txBody>
        </p:sp>
        <p:sp>
          <p:nvSpPr>
            <p:cNvPr id="60" name="TextBox 15"/>
            <p:cNvSpPr txBox="1">
              <a:spLocks noChangeArrowheads="1"/>
            </p:cNvSpPr>
            <p:nvPr/>
          </p:nvSpPr>
          <p:spPr bwMode="auto">
            <a:xfrm>
              <a:off x="1805873" y="1529963"/>
              <a:ext cx="5155258" cy="295466"/>
            </a:xfrm>
            <a:prstGeom prst="rect">
              <a:avLst/>
            </a:prstGeom>
            <a:noFill/>
            <a:ln w="9525">
              <a:noFill/>
              <a:miter lim="800000"/>
              <a:headEnd/>
              <a:tailEnd/>
            </a:ln>
          </p:spPr>
          <p:txBody>
            <a:bodyPr wrap="square" lIns="0" tIns="0" rIns="0">
              <a:spAutoFit/>
            </a:bodyPr>
            <a:lstStyle/>
            <a:p>
              <a:pPr>
                <a:lnSpc>
                  <a:spcPct val="90000"/>
                </a:lnSpc>
              </a:pPr>
              <a:r>
                <a:rPr lang="en-US" b="1" dirty="0" smtClean="0">
                  <a:cs typeface="Arial"/>
                </a:rPr>
                <a:t>SunPower </a:t>
              </a:r>
              <a:r>
                <a:rPr lang="en-US" b="1" dirty="0" err="1" smtClean="0">
                  <a:cs typeface="Arial"/>
                </a:rPr>
                <a:t>Maxeon</a:t>
              </a:r>
              <a:r>
                <a:rPr lang="en-US" b="1" dirty="0" smtClean="0">
                  <a:cs typeface="Arial"/>
                </a:rPr>
                <a:t> Cell Efficiency Advantage</a:t>
              </a:r>
              <a:r>
                <a:rPr lang="en-US" b="1" baseline="30000" dirty="0" smtClean="0">
                  <a:cs typeface="Arial"/>
                </a:rPr>
                <a:t>1</a:t>
              </a:r>
              <a:endParaRPr lang="en-US" b="1" baseline="30000" dirty="0">
                <a:cs typeface="Arial"/>
              </a:endParaRPr>
            </a:p>
          </p:txBody>
        </p:sp>
      </p:grpSp>
      <p:pic>
        <p:nvPicPr>
          <p:cNvPr id="7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65968" y="5395046"/>
            <a:ext cx="440531" cy="418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27737" y="5415377"/>
            <a:ext cx="419697" cy="3983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77" name="Straight Connector 76"/>
          <p:cNvCxnSpPr/>
          <p:nvPr/>
        </p:nvCxnSpPr>
        <p:spPr>
          <a:xfrm>
            <a:off x="2715582" y="4246974"/>
            <a:ext cx="0" cy="561710"/>
          </a:xfrm>
          <a:prstGeom prst="line">
            <a:avLst/>
          </a:prstGeom>
          <a:ln w="38100">
            <a:solidFill>
              <a:schemeClr val="bg1">
                <a:lumMod val="50000"/>
              </a:schemeClr>
            </a:solidFill>
            <a:headEnd type="diamond"/>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531557" y="3618324"/>
            <a:ext cx="0" cy="667476"/>
          </a:xfrm>
          <a:prstGeom prst="line">
            <a:avLst/>
          </a:prstGeom>
          <a:ln w="38100">
            <a:solidFill>
              <a:schemeClr val="bg1">
                <a:lumMod val="5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4359243" y="3335319"/>
            <a:ext cx="2" cy="345645"/>
          </a:xfrm>
          <a:prstGeom prst="line">
            <a:avLst/>
          </a:prstGeom>
          <a:ln w="38100">
            <a:solidFill>
              <a:schemeClr val="bg1">
                <a:lumMod val="5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157157" y="3062493"/>
            <a:ext cx="0" cy="301979"/>
          </a:xfrm>
          <a:prstGeom prst="line">
            <a:avLst/>
          </a:prstGeom>
          <a:ln w="38100">
            <a:solidFill>
              <a:srgbClr val="FFC000"/>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976307" y="2853817"/>
            <a:ext cx="0" cy="267689"/>
          </a:xfrm>
          <a:prstGeom prst="line">
            <a:avLst/>
          </a:prstGeom>
          <a:ln w="38100">
            <a:solidFill>
              <a:srgbClr val="FFC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82" name="TextBox 15"/>
          <p:cNvSpPr txBox="1">
            <a:spLocks noChangeArrowheads="1"/>
          </p:cNvSpPr>
          <p:nvPr/>
        </p:nvSpPr>
        <p:spPr bwMode="auto">
          <a:xfrm rot="16200000">
            <a:off x="978875" y="3767752"/>
            <a:ext cx="1838325" cy="145424"/>
          </a:xfrm>
          <a:prstGeom prst="rect">
            <a:avLst/>
          </a:prstGeom>
          <a:solidFill>
            <a:schemeClr val="bg1"/>
          </a:solidFill>
          <a:ln w="9525">
            <a:noFill/>
            <a:miter lim="800000"/>
            <a:headEnd/>
            <a:tailEnd/>
          </a:ln>
        </p:spPr>
        <p:txBody>
          <a:bodyPr wrap="square" lIns="0" tIns="0" rIns="0" bIns="0">
            <a:spAutoFit/>
          </a:bodyPr>
          <a:lstStyle/>
          <a:p>
            <a:pPr algn="ctr">
              <a:lnSpc>
                <a:spcPct val="90000"/>
              </a:lnSpc>
            </a:pPr>
            <a:r>
              <a:rPr lang="en-US" sz="1050" b="1" dirty="0" smtClean="0">
                <a:cs typeface="Arial"/>
              </a:rPr>
              <a:t>Cell Efficiency (%)</a:t>
            </a:r>
            <a:endParaRPr lang="en-US" sz="1050" b="1" baseline="30000" dirty="0">
              <a:cs typeface="Arial"/>
            </a:endParaRPr>
          </a:p>
        </p:txBody>
      </p:sp>
      <p:sp>
        <p:nvSpPr>
          <p:cNvPr id="83" name="Rectangle 82"/>
          <p:cNvSpPr/>
          <p:nvPr/>
        </p:nvSpPr>
        <p:spPr>
          <a:xfrm>
            <a:off x="8983727" y="3685699"/>
            <a:ext cx="2647336" cy="1131182"/>
          </a:xfrm>
          <a:prstGeom prst="rect">
            <a:avLst/>
          </a:prstGeom>
          <a:solidFill>
            <a:srgbClr val="C4C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Rectangle 83"/>
          <p:cNvSpPr/>
          <p:nvPr/>
        </p:nvSpPr>
        <p:spPr>
          <a:xfrm>
            <a:off x="8983727" y="3742316"/>
            <a:ext cx="2647336" cy="946413"/>
          </a:xfrm>
          <a:prstGeom prst="rect">
            <a:avLst/>
          </a:prstGeom>
        </p:spPr>
        <p:txBody>
          <a:bodyPr wrap="square">
            <a:spAutoFit/>
          </a:bodyPr>
          <a:lstStyle/>
          <a:p>
            <a:r>
              <a:rPr lang="en-US" sz="1200" b="1" dirty="0">
                <a:solidFill>
                  <a:srgbClr val="000000"/>
                </a:solidFill>
                <a:cs typeface="Arial"/>
              </a:rPr>
              <a:t>SunPower holds the world-record large </a:t>
            </a:r>
            <a:r>
              <a:rPr lang="en-US" sz="1200" b="1" dirty="0" smtClean="0">
                <a:solidFill>
                  <a:srgbClr val="000000"/>
                </a:solidFill>
                <a:cs typeface="Arial"/>
              </a:rPr>
              <a:t>Silicon </a:t>
            </a:r>
            <a:r>
              <a:rPr lang="en-US" sz="1200" b="1" dirty="0">
                <a:solidFill>
                  <a:srgbClr val="000000"/>
                </a:solidFill>
                <a:cs typeface="Arial"/>
              </a:rPr>
              <a:t>panel efficiency (</a:t>
            </a:r>
            <a:r>
              <a:rPr lang="en-US" sz="1200" b="1" dirty="0" smtClean="0">
                <a:solidFill>
                  <a:srgbClr val="000000"/>
                </a:solidFill>
                <a:cs typeface="Arial"/>
              </a:rPr>
              <a:t>22.4</a:t>
            </a:r>
            <a:r>
              <a:rPr lang="en-US" sz="1200" b="1" dirty="0">
                <a:solidFill>
                  <a:srgbClr val="000000"/>
                </a:solidFill>
                <a:cs typeface="Arial"/>
              </a:rPr>
              <a:t>%).  </a:t>
            </a:r>
            <a:r>
              <a:rPr lang="en-US" sz="1200" b="1" dirty="0" smtClean="0">
                <a:solidFill>
                  <a:srgbClr val="000000"/>
                </a:solidFill>
                <a:cs typeface="Arial"/>
              </a:rPr>
              <a:t/>
            </a:r>
            <a:br>
              <a:rPr lang="en-US" sz="1200" b="1" dirty="0" smtClean="0">
                <a:solidFill>
                  <a:srgbClr val="000000"/>
                </a:solidFill>
                <a:cs typeface="Arial"/>
              </a:rPr>
            </a:br>
            <a:r>
              <a:rPr lang="en-US" sz="1000" dirty="0" smtClean="0">
                <a:solidFill>
                  <a:srgbClr val="000000"/>
                </a:solidFill>
                <a:cs typeface="Arial"/>
              </a:rPr>
              <a:t>Green</a:t>
            </a:r>
            <a:r>
              <a:rPr lang="en-US" sz="1000" dirty="0">
                <a:solidFill>
                  <a:srgbClr val="000000"/>
                </a:solidFill>
                <a:cs typeface="Arial"/>
              </a:rPr>
              <a:t>, M. A., et. al. “Solar Cell Efficiency </a:t>
            </a:r>
            <a:r>
              <a:rPr lang="en-US" sz="1000" dirty="0" smtClean="0">
                <a:solidFill>
                  <a:srgbClr val="000000"/>
                </a:solidFill>
                <a:cs typeface="Arial"/>
              </a:rPr>
              <a:t>Tables” </a:t>
            </a:r>
            <a:r>
              <a:rPr lang="en-US" sz="1000" i="1" dirty="0">
                <a:solidFill>
                  <a:srgbClr val="000000"/>
                </a:solidFill>
                <a:cs typeface="Arial"/>
              </a:rPr>
              <a:t>Progress in Photovoltaics</a:t>
            </a:r>
            <a:r>
              <a:rPr lang="en-US" sz="1000" dirty="0">
                <a:solidFill>
                  <a:srgbClr val="000000"/>
                </a:solidFill>
                <a:cs typeface="Arial"/>
              </a:rPr>
              <a:t>, </a:t>
            </a:r>
            <a:r>
              <a:rPr lang="en-US" sz="1000" dirty="0" smtClean="0">
                <a:solidFill>
                  <a:srgbClr val="000000"/>
                </a:solidFill>
                <a:cs typeface="Arial"/>
              </a:rPr>
              <a:t>2014</a:t>
            </a:r>
            <a:endParaRPr lang="en-US" sz="1000" dirty="0">
              <a:solidFill>
                <a:srgbClr val="000000"/>
              </a:solidFill>
              <a:cs typeface="Arial"/>
            </a:endParaRPr>
          </a:p>
        </p:txBody>
      </p:sp>
      <p:grpSp>
        <p:nvGrpSpPr>
          <p:cNvPr id="85" name="Group 84"/>
          <p:cNvGrpSpPr/>
          <p:nvPr/>
        </p:nvGrpSpPr>
        <p:grpSpPr>
          <a:xfrm rot="10800000">
            <a:off x="8983727" y="4806450"/>
            <a:ext cx="2647336" cy="1055529"/>
            <a:chOff x="5940322" y="4652606"/>
            <a:chExt cx="2647336" cy="1055529"/>
          </a:xfrm>
        </p:grpSpPr>
        <p:sp>
          <p:nvSpPr>
            <p:cNvPr id="86" name="Round Same Side Corner Rectangle 85"/>
            <p:cNvSpPr/>
            <p:nvPr/>
          </p:nvSpPr>
          <p:spPr>
            <a:xfrm>
              <a:off x="5940322" y="4652606"/>
              <a:ext cx="2647336" cy="1055529"/>
            </a:xfrm>
            <a:prstGeom prst="round2SameRect">
              <a:avLst/>
            </a:prstGeom>
            <a:solidFill>
              <a:srgbClr val="FDB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87" name="Rectangle 86"/>
            <p:cNvSpPr/>
            <p:nvPr/>
          </p:nvSpPr>
          <p:spPr>
            <a:xfrm rot="10800000">
              <a:off x="5940322" y="4753313"/>
              <a:ext cx="2647335" cy="830997"/>
            </a:xfrm>
            <a:prstGeom prst="rect">
              <a:avLst/>
            </a:prstGeom>
          </p:spPr>
          <p:txBody>
            <a:bodyPr wrap="square">
              <a:spAutoFit/>
            </a:bodyPr>
            <a:lstStyle/>
            <a:p>
              <a:pPr algn="ctr"/>
              <a:r>
                <a:rPr lang="en-US" sz="1600" b="1" dirty="0" smtClean="0">
                  <a:cs typeface="Arial"/>
                </a:rPr>
                <a:t>SunPower continues to out-innovate</a:t>
              </a:r>
              <a:br>
                <a:rPr lang="en-US" sz="1600" b="1" dirty="0" smtClean="0">
                  <a:cs typeface="Arial"/>
                </a:rPr>
              </a:br>
              <a:r>
                <a:rPr lang="en-US" sz="1600" b="1" dirty="0" smtClean="0">
                  <a:cs typeface="Arial"/>
                </a:rPr>
                <a:t>the competition</a:t>
              </a:r>
              <a:endParaRPr lang="en-US" sz="1600" b="1" dirty="0">
                <a:cs typeface="Arial"/>
              </a:endParaRPr>
            </a:p>
          </p:txBody>
        </p:sp>
      </p:grpSp>
      <p:pic>
        <p:nvPicPr>
          <p:cNvPr id="88" name="Picture 8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983728" y="1734287"/>
            <a:ext cx="2647336" cy="1960989"/>
          </a:xfrm>
          <a:prstGeom prst="rect">
            <a:avLst/>
          </a:prstGeom>
        </p:spPr>
      </p:pic>
      <p:sp>
        <p:nvSpPr>
          <p:cNvPr id="89" name="Rectangle 88"/>
          <p:cNvSpPr/>
          <p:nvPr/>
        </p:nvSpPr>
        <p:spPr>
          <a:xfrm>
            <a:off x="8983727" y="1549303"/>
            <a:ext cx="2647336" cy="1819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0" name="Picture 2"/>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a:stretch/>
        </p:blipFill>
        <p:spPr bwMode="auto">
          <a:xfrm>
            <a:off x="8983728" y="1388283"/>
            <a:ext cx="2647335" cy="17332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176277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SunPower Continually Reinvests in R&amp;D</a:t>
            </a:r>
          </a:p>
        </p:txBody>
      </p:sp>
      <p:sp>
        <p:nvSpPr>
          <p:cNvPr id="21" name="Text Box 15"/>
          <p:cNvSpPr txBox="1">
            <a:spLocks noChangeArrowheads="1"/>
          </p:cNvSpPr>
          <p:nvPr/>
        </p:nvSpPr>
        <p:spPr bwMode="auto">
          <a:xfrm>
            <a:off x="9559636" y="5867400"/>
            <a:ext cx="2629189" cy="588263"/>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cs typeface="Arial" panose="020B0604020202020204" pitchFamily="34" charset="0"/>
              </a:rPr>
              <a:t>1</a:t>
            </a:r>
            <a:r>
              <a:rPr lang="en-US" baseline="0" dirty="0">
                <a:cs typeface="Arial" panose="020B0604020202020204" pitchFamily="34" charset="0"/>
              </a:rPr>
              <a:t> </a:t>
            </a:r>
            <a:r>
              <a:rPr lang="en-US" baseline="0" dirty="0" err="1">
                <a:cs typeface="Arial" panose="020B0604020202020204" pitchFamily="34" charset="0"/>
              </a:rPr>
              <a:t>Heslin</a:t>
            </a:r>
            <a:r>
              <a:rPr lang="en-US" baseline="0" dirty="0">
                <a:cs typeface="Arial" panose="020B0604020202020204" pitchFamily="34" charset="0"/>
              </a:rPr>
              <a:t> Rothenberg Farley &amp; </a:t>
            </a:r>
            <a:r>
              <a:rPr lang="en-US" baseline="0" dirty="0" err="1">
                <a:cs typeface="Arial" panose="020B0604020202020204" pitchFamily="34" charset="0"/>
              </a:rPr>
              <a:t>Mesiti</a:t>
            </a:r>
            <a:r>
              <a:rPr lang="en-US" baseline="0" dirty="0">
                <a:cs typeface="Arial" panose="020B0604020202020204" pitchFamily="34" charset="0"/>
              </a:rPr>
              <a:t> P.C. (2014). Clean Energy Patent Growth Index: 2013 Year in Review.  Non-solar companies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a:t>
            </a:r>
            <a:r>
              <a:rPr lang="en-US" baseline="0" dirty="0">
                <a:cs typeface="Arial" panose="020B0604020202020204" pitchFamily="34" charset="0"/>
              </a:rPr>
              <a:t>Canon, Boeing) removed for clarity.</a:t>
            </a:r>
            <a:endParaRPr lang="en-US" baseline="0" dirty="0" smtClean="0">
              <a:cs typeface="Arial" panose="020B0604020202020204" pitchFamily="34" charset="0"/>
            </a:endParaRPr>
          </a:p>
        </p:txBody>
      </p:sp>
      <p:sp>
        <p:nvSpPr>
          <p:cNvPr id="36" name="Rectangle 9"/>
          <p:cNvSpPr txBox="1">
            <a:spLocks noChangeArrowheads="1"/>
          </p:cNvSpPr>
          <p:nvPr/>
        </p:nvSpPr>
        <p:spPr>
          <a:xfrm>
            <a:off x="880324" y="1117264"/>
            <a:ext cx="10293643" cy="1211576"/>
          </a:xfrm>
          <a:prstGeom prst="rect">
            <a:avLst/>
          </a:prstGeom>
          <a:noFill/>
        </p:spPr>
        <p:txBody>
          <a:bodyPr lIns="0" rIns="0"/>
          <a:lstStyle/>
          <a:p>
            <a:pPr marL="228600" indent="-228600" defTabSz="820738">
              <a:spcAft>
                <a:spcPts val="1000"/>
              </a:spcAft>
              <a:buFont typeface="Arial"/>
              <a:buChar char="•"/>
            </a:pPr>
            <a:r>
              <a:rPr lang="en-US" sz="1600" dirty="0">
                <a:solidFill>
                  <a:prstClr val="black"/>
                </a:solidFill>
                <a:cs typeface="Arial"/>
              </a:rPr>
              <a:t>SunPower leads research and development, demonstrated by a track record of innovation and patents</a:t>
            </a:r>
            <a:r>
              <a:rPr lang="en-US" sz="1600" dirty="0" smtClean="0">
                <a:solidFill>
                  <a:prstClr val="black"/>
                </a:solidFill>
                <a:cs typeface="Arial"/>
              </a:rPr>
              <a:t>.</a:t>
            </a:r>
            <a:endParaRPr lang="en-US" sz="1600" dirty="0">
              <a:solidFill>
                <a:prstClr val="black"/>
              </a:solidFill>
              <a:cs typeface="Arial"/>
            </a:endParaRPr>
          </a:p>
        </p:txBody>
      </p:sp>
      <p:pic>
        <p:nvPicPr>
          <p:cNvPr id="5"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00362" y="1910782"/>
            <a:ext cx="5895975" cy="34375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265163" y="1534128"/>
            <a:ext cx="4610100" cy="338554"/>
          </a:xfrm>
          <a:prstGeom prst="rect">
            <a:avLst/>
          </a:prstGeom>
          <a:noFill/>
        </p:spPr>
        <p:txBody>
          <a:bodyPr wrap="square" rtlCol="0">
            <a:spAutoFit/>
          </a:bodyPr>
          <a:lstStyle/>
          <a:p>
            <a:pPr algn="ctr"/>
            <a:r>
              <a:rPr lang="en-US" sz="1600" b="1" dirty="0" smtClean="0"/>
              <a:t>Number of Patents Issued per Year</a:t>
            </a:r>
            <a:r>
              <a:rPr lang="en-US" sz="1600" b="1" baseline="30000" dirty="0" smtClean="0"/>
              <a:t>1</a:t>
            </a:r>
            <a:endParaRPr lang="en-US" sz="1600" b="1" baseline="30000" dirty="0">
              <a:solidFill>
                <a:srgbClr val="FF0000"/>
              </a:solidFill>
            </a:endParaRPr>
          </a:p>
        </p:txBody>
      </p:sp>
      <p:sp>
        <p:nvSpPr>
          <p:cNvPr id="7" name="TextBox 15"/>
          <p:cNvSpPr txBox="1">
            <a:spLocks noChangeArrowheads="1"/>
          </p:cNvSpPr>
          <p:nvPr/>
        </p:nvSpPr>
        <p:spPr bwMode="auto">
          <a:xfrm rot="16200000">
            <a:off x="1898258" y="3087207"/>
            <a:ext cx="1838325" cy="145424"/>
          </a:xfrm>
          <a:prstGeom prst="rect">
            <a:avLst/>
          </a:prstGeom>
          <a:solidFill>
            <a:schemeClr val="bg1"/>
          </a:solidFill>
          <a:ln w="9525">
            <a:noFill/>
            <a:miter lim="800000"/>
            <a:headEnd/>
            <a:tailEnd/>
          </a:ln>
        </p:spPr>
        <p:txBody>
          <a:bodyPr wrap="square" lIns="0" tIns="0" rIns="0" bIns="0">
            <a:spAutoFit/>
          </a:bodyPr>
          <a:lstStyle/>
          <a:p>
            <a:pPr algn="ctr">
              <a:lnSpc>
                <a:spcPct val="90000"/>
              </a:lnSpc>
            </a:pPr>
            <a:r>
              <a:rPr lang="en-US" sz="1050" b="1" dirty="0" smtClean="0">
                <a:cs typeface="Arial"/>
              </a:rPr>
              <a:t>Number of patents</a:t>
            </a:r>
            <a:endParaRPr lang="en-US" sz="1050" b="1" baseline="30000" dirty="0">
              <a:cs typeface="Arial"/>
            </a:endParaRPr>
          </a:p>
        </p:txBody>
      </p:sp>
      <p:sp>
        <p:nvSpPr>
          <p:cNvPr id="8" name="Text Placeholder 3"/>
          <p:cNvSpPr>
            <a:spLocks noGrp="1"/>
          </p:cNvSpPr>
          <p:nvPr>
            <p:ph type="body" idx="11"/>
          </p:nvPr>
        </p:nvSpPr>
        <p:spPr>
          <a:xfrm>
            <a:off x="-138745" y="5511959"/>
            <a:ext cx="7739696" cy="811212"/>
          </a:xfrm>
        </p:spPr>
        <p:txBody>
          <a:bodyPr>
            <a:noAutofit/>
          </a:bodyPr>
          <a:lstStyle/>
          <a:p>
            <a:pPr marL="0" indent="0">
              <a:buNone/>
            </a:pPr>
            <a:r>
              <a:rPr lang="en-US" sz="2000" b="1" dirty="0">
                <a:solidFill>
                  <a:srgbClr val="000000"/>
                </a:solidFill>
                <a:cs typeface="Arial"/>
              </a:rPr>
              <a:t>SunPower: #1 solar company for assigned patents</a:t>
            </a:r>
          </a:p>
        </p:txBody>
      </p:sp>
    </p:spTree>
    <p:extLst>
      <p:ext uri="{BB962C8B-B14F-4D97-AF65-F5344CB8AC3E}">
        <p14:creationId xmlns="" xmlns:p14="http://schemas.microsoft.com/office/powerpoint/2010/main" val="23990209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 X21 Solar Panel</a:t>
            </a:r>
          </a:p>
        </p:txBody>
      </p:sp>
      <p:sp>
        <p:nvSpPr>
          <p:cNvPr id="21" name="Text Box 15"/>
          <p:cNvSpPr txBox="1">
            <a:spLocks noChangeArrowheads="1"/>
          </p:cNvSpPr>
          <p:nvPr/>
        </p:nvSpPr>
        <p:spPr bwMode="auto">
          <a:xfrm>
            <a:off x="9559636" y="5781674"/>
            <a:ext cx="2629189" cy="693039"/>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cs typeface="Arial" panose="020B0604020202020204" pitchFamily="34" charset="0"/>
              </a:rPr>
              <a:t>1</a:t>
            </a:r>
            <a:r>
              <a:rPr lang="en-US" baseline="0" dirty="0">
                <a:cs typeface="Arial" panose="020B0604020202020204" pitchFamily="34" charset="0"/>
              </a:rPr>
              <a:t> Compared with E-Series solar panels..</a:t>
            </a:r>
          </a:p>
          <a:p>
            <a:r>
              <a:rPr lang="en-US" dirty="0" smtClean="0">
                <a:cs typeface="Arial" panose="020B0604020202020204" pitchFamily="34" charset="0"/>
              </a:rPr>
              <a:t>2</a:t>
            </a:r>
            <a:r>
              <a:rPr lang="en-US" baseline="0" dirty="0" smtClean="0">
                <a:cs typeface="Arial" panose="020B0604020202020204" pitchFamily="34" charset="0"/>
              </a:rPr>
              <a:t> </a:t>
            </a:r>
            <a:r>
              <a:rPr lang="en-US" baseline="0" dirty="0">
                <a:cs typeface="Arial" panose="020B0604020202020204" pitchFamily="34" charset="0"/>
              </a:rPr>
              <a:t>See Slide 57 for </a:t>
            </a:r>
            <a:r>
              <a:rPr lang="en-US" baseline="0" dirty="0" smtClean="0">
                <a:cs typeface="Arial" panose="020B0604020202020204" pitchFamily="34" charset="0"/>
              </a:rPr>
              <a:t>footnotes</a:t>
            </a:r>
            <a:endParaRPr lang="en-US" baseline="0" dirty="0">
              <a:cs typeface="Arial" panose="020B0604020202020204" pitchFamily="34" charset="0"/>
            </a:endParaRPr>
          </a:p>
          <a:p>
            <a:r>
              <a:rPr lang="en-US" dirty="0">
                <a:cs typeface="Arial" panose="020B0604020202020204" pitchFamily="34" charset="0"/>
              </a:rPr>
              <a:t>3</a:t>
            </a:r>
            <a:r>
              <a:rPr lang="en-US" baseline="0" dirty="0">
                <a:cs typeface="Arial" panose="020B0604020202020204" pitchFamily="34" charset="0"/>
              </a:rPr>
              <a:t> Green, M. A., et. al. “Solar Cell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Efficiency </a:t>
            </a:r>
            <a:r>
              <a:rPr lang="en-US" baseline="0" dirty="0">
                <a:cs typeface="Arial" panose="020B0604020202020204" pitchFamily="34" charset="0"/>
              </a:rPr>
              <a:t>Tables” Progress in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Photovoltaics</a:t>
            </a:r>
            <a:r>
              <a:rPr lang="en-US" baseline="0" dirty="0">
                <a:cs typeface="Arial" panose="020B0604020202020204" pitchFamily="34" charset="0"/>
              </a:rPr>
              <a:t>, 2014</a:t>
            </a:r>
            <a:endParaRPr lang="en-US" baseline="0" dirty="0" smtClean="0">
              <a:cs typeface="Arial" panose="020B0604020202020204" pitchFamily="34" charset="0"/>
            </a:endParaRPr>
          </a:p>
        </p:txBody>
      </p:sp>
      <p:sp>
        <p:nvSpPr>
          <p:cNvPr id="36" name="Rectangle 9"/>
          <p:cNvSpPr txBox="1">
            <a:spLocks noChangeArrowheads="1"/>
          </p:cNvSpPr>
          <p:nvPr/>
        </p:nvSpPr>
        <p:spPr>
          <a:xfrm>
            <a:off x="880324" y="1117264"/>
            <a:ext cx="10293643" cy="1211576"/>
          </a:xfrm>
          <a:prstGeom prst="rect">
            <a:avLst/>
          </a:prstGeom>
          <a:noFill/>
        </p:spPr>
        <p:txBody>
          <a:bodyPr lIns="0" rIns="0"/>
          <a:lstStyle/>
          <a:p>
            <a:pPr defTabSz="820738">
              <a:spcAft>
                <a:spcPts val="1000"/>
              </a:spcAft>
            </a:pPr>
            <a:r>
              <a:rPr lang="en-US" sz="1600" dirty="0" smtClean="0">
                <a:solidFill>
                  <a:prstClr val="black"/>
                </a:solidFill>
                <a:cs typeface="Arial"/>
              </a:rPr>
              <a:t>Best PV Panel on Every Dimension: Energy Production</a:t>
            </a:r>
            <a:r>
              <a:rPr lang="en-US" sz="1600" baseline="30000" dirty="0" smtClean="0">
                <a:solidFill>
                  <a:prstClr val="black"/>
                </a:solidFill>
                <a:cs typeface="Arial"/>
              </a:rPr>
              <a:t>1</a:t>
            </a:r>
            <a:r>
              <a:rPr lang="en-US" sz="1600" dirty="0" smtClean="0">
                <a:solidFill>
                  <a:prstClr val="black"/>
                </a:solidFill>
                <a:cs typeface="Arial"/>
              </a:rPr>
              <a:t>, Reliability</a:t>
            </a:r>
            <a:r>
              <a:rPr lang="en-US" sz="1600" baseline="30000" dirty="0" smtClean="0">
                <a:solidFill>
                  <a:prstClr val="black"/>
                </a:solidFill>
                <a:cs typeface="Arial"/>
              </a:rPr>
              <a:t>2</a:t>
            </a:r>
            <a:r>
              <a:rPr lang="en-US" sz="1600" dirty="0" smtClean="0">
                <a:solidFill>
                  <a:prstClr val="black"/>
                </a:solidFill>
                <a:cs typeface="Arial"/>
              </a:rPr>
              <a:t>, Efficiency</a:t>
            </a:r>
            <a:r>
              <a:rPr lang="en-US" sz="1600" baseline="30000" dirty="0" smtClean="0">
                <a:solidFill>
                  <a:prstClr val="black"/>
                </a:solidFill>
                <a:cs typeface="Arial"/>
              </a:rPr>
              <a:t>3</a:t>
            </a:r>
            <a:r>
              <a:rPr lang="en-US" sz="1600" dirty="0" smtClean="0">
                <a:solidFill>
                  <a:prstClr val="black"/>
                </a:solidFill>
                <a:cs typeface="Arial"/>
              </a:rPr>
              <a:t> and Aesthetics</a:t>
            </a:r>
          </a:p>
          <a:p>
            <a:pPr marL="228600" indent="-228600" defTabSz="820738">
              <a:spcAft>
                <a:spcPts val="1000"/>
              </a:spcAft>
              <a:buFont typeface="Arial"/>
              <a:buChar char="•"/>
            </a:pPr>
            <a:endParaRPr lang="en-US" sz="1600" dirty="0">
              <a:solidFill>
                <a:prstClr val="black"/>
              </a:solidFill>
              <a:cs typeface="Arial"/>
            </a:endParaRPr>
          </a:p>
        </p:txBody>
      </p:sp>
      <p:graphicFrame>
        <p:nvGraphicFramePr>
          <p:cNvPr id="5" name="Table 4"/>
          <p:cNvGraphicFramePr>
            <a:graphicFrameLocks noGrp="1"/>
          </p:cNvGraphicFramePr>
          <p:nvPr>
            <p:extLst>
              <p:ext uri="{D42A27DB-BD31-4B8C-83A1-F6EECF244321}">
                <p14:modId xmlns="" xmlns:p14="http://schemas.microsoft.com/office/powerpoint/2010/main" val="1572170323"/>
              </p:ext>
            </p:extLst>
          </p:nvPr>
        </p:nvGraphicFramePr>
        <p:xfrm>
          <a:off x="2844818" y="4129808"/>
          <a:ext cx="6108969" cy="2207935"/>
        </p:xfrm>
        <a:graphic>
          <a:graphicData uri="http://schemas.openxmlformats.org/drawingml/2006/table">
            <a:tbl>
              <a:tblPr firstRow="1" bandRow="1">
                <a:effectLst/>
                <a:tableStyleId>{284E427A-3D55-4303-BF80-6455036E1DE7}</a:tableStyleId>
              </a:tblPr>
              <a:tblGrid>
                <a:gridCol w="6108969"/>
              </a:tblGrid>
              <a:tr h="303173">
                <a:tc>
                  <a:txBody>
                    <a:bodyPr/>
                    <a:lstStyle/>
                    <a:p>
                      <a:pPr algn="ctr"/>
                      <a:r>
                        <a:rPr lang="en-US" sz="1600" u="none" cap="none" dirty="0" smtClean="0">
                          <a:solidFill>
                            <a:schemeClr val="tx1"/>
                          </a:solidFill>
                          <a:latin typeface="+mn-lt"/>
                          <a:cs typeface="Arial"/>
                        </a:rPr>
                        <a:t>World’s</a:t>
                      </a:r>
                      <a:r>
                        <a:rPr lang="en-US" sz="1600" u="none" cap="none" baseline="0" dirty="0" smtClean="0">
                          <a:solidFill>
                            <a:schemeClr val="tx1"/>
                          </a:solidFill>
                          <a:latin typeface="+mn-lt"/>
                          <a:cs typeface="Arial"/>
                        </a:rPr>
                        <a:t> highest energy and power solar panel</a:t>
                      </a:r>
                      <a:endParaRPr lang="en-US" sz="1600" u="none" cap="none" dirty="0">
                        <a:solidFill>
                          <a:schemeClr val="tx1"/>
                        </a:solidFill>
                        <a:latin typeface="+mn-lt"/>
                        <a:cs typeface="Arial"/>
                      </a:endParaRPr>
                    </a:p>
                  </a:txBody>
                  <a:tcP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FDB924"/>
                    </a:solidFill>
                  </a:tcPr>
                </a:tc>
              </a:tr>
              <a:tr h="350175">
                <a:tc>
                  <a:txBody>
                    <a:bodyPr/>
                    <a:lstStyle/>
                    <a:p>
                      <a:pPr>
                        <a:lnSpc>
                          <a:spcPct val="100000"/>
                        </a:lnSpc>
                      </a:pPr>
                      <a:r>
                        <a:rPr lang="en-US" sz="1100" dirty="0" smtClean="0">
                          <a:solidFill>
                            <a:schemeClr val="tx1"/>
                          </a:solidFill>
                          <a:latin typeface="+mn-lt"/>
                          <a:cs typeface="Arial"/>
                        </a:rPr>
                        <a:t>Delivers the maximum power possible from your roof</a:t>
                      </a:r>
                      <a:r>
                        <a:rPr lang="en-US" sz="1100" baseline="30000" dirty="0" smtClean="0">
                          <a:solidFill>
                            <a:schemeClr val="tx1"/>
                          </a:solidFill>
                          <a:latin typeface="+mn-lt"/>
                          <a:cs typeface="Arial"/>
                        </a:rPr>
                        <a:t>1</a:t>
                      </a: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bg1">
                        <a:lumMod val="75000"/>
                      </a:schemeClr>
                    </a:solidFill>
                  </a:tcPr>
                </a:tc>
              </a:tr>
              <a:tr h="340112">
                <a:tc>
                  <a:txBody>
                    <a:bodyPr/>
                    <a:lstStyle/>
                    <a:p>
                      <a:pPr>
                        <a:lnSpc>
                          <a:spcPct val="100000"/>
                        </a:lnSpc>
                      </a:pPr>
                      <a:r>
                        <a:rPr lang="en-US" sz="1100" dirty="0" smtClean="0">
                          <a:solidFill>
                            <a:schemeClr val="tx1"/>
                          </a:solidFill>
                          <a:latin typeface="+mn-lt"/>
                          <a:cs typeface="Arial"/>
                        </a:rPr>
                        <a:t>More energy output in hot locations and summer months when sunlight is strongest</a:t>
                      </a:r>
                      <a:r>
                        <a:rPr lang="en-US" sz="1100" baseline="30000" dirty="0" smtClean="0">
                          <a:solidFill>
                            <a:schemeClr val="tx1"/>
                          </a:solidFill>
                          <a:latin typeface="+mn-lt"/>
                          <a:cs typeface="Arial"/>
                        </a:rPr>
                        <a:t>2</a:t>
                      </a:r>
                      <a:endParaRPr lang="en-US" sz="1100" dirty="0" smtClean="0">
                        <a:solidFill>
                          <a:schemeClr val="tx1"/>
                        </a:solidFill>
                        <a:latin typeface="+mn-lt"/>
                        <a:cs typeface="Arial"/>
                      </a:endParaRP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9D9D9"/>
                    </a:solidFill>
                  </a:tcPr>
                </a:tc>
              </a:tr>
              <a:tr h="335874">
                <a:tc>
                  <a:txBody>
                    <a:bodyPr/>
                    <a:lstStyle/>
                    <a:p>
                      <a:pPr algn="l">
                        <a:lnSpc>
                          <a:spcPct val="100000"/>
                        </a:lnSpc>
                      </a:pPr>
                      <a:r>
                        <a:rPr lang="en-US" sz="1100" dirty="0" smtClean="0">
                          <a:solidFill>
                            <a:schemeClr val="tx1"/>
                          </a:solidFill>
                          <a:latin typeface="+mn-lt"/>
                          <a:cs typeface="Arial"/>
                        </a:rPr>
                        <a:t>Unique Signature™ Black look</a:t>
                      </a: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bg1">
                        <a:lumMod val="75000"/>
                      </a:schemeClr>
                    </a:solidFill>
                  </a:tcPr>
                </a:tc>
              </a:tr>
              <a:tr h="508994">
                <a:tc>
                  <a:txBody>
                    <a:bodyPr/>
                    <a:lstStyle/>
                    <a:p>
                      <a:pPr algn="l">
                        <a:lnSpc>
                          <a:spcPct val="100000"/>
                        </a:lnSpc>
                      </a:pPr>
                      <a:r>
                        <a:rPr lang="en-US" sz="1100" dirty="0" smtClean="0">
                          <a:solidFill>
                            <a:schemeClr val="tx1"/>
                          </a:solidFill>
                          <a:latin typeface="+mn-lt"/>
                          <a:cs typeface="Arial"/>
                        </a:rPr>
                        <a:t>Delivers the most energy even when located in small shadows like vent pipes, pole or wire shadows, or</a:t>
                      </a:r>
                      <a:r>
                        <a:rPr lang="en-US" sz="1100" baseline="0" dirty="0" smtClean="0">
                          <a:solidFill>
                            <a:schemeClr val="tx1"/>
                          </a:solidFill>
                          <a:latin typeface="+mn-lt"/>
                          <a:cs typeface="Arial"/>
                        </a:rPr>
                        <a:t> when </a:t>
                      </a:r>
                      <a:r>
                        <a:rPr lang="en-US" sz="1100" dirty="0" smtClean="0">
                          <a:solidFill>
                            <a:schemeClr val="tx1"/>
                          </a:solidFill>
                          <a:latin typeface="+mn-lt"/>
                          <a:cs typeface="Arial"/>
                        </a:rPr>
                        <a:t>partly covered with fallen leaves or dirt</a:t>
                      </a:r>
                      <a:r>
                        <a:rPr lang="en-US" sz="1100" baseline="30000" dirty="0" smtClean="0">
                          <a:solidFill>
                            <a:schemeClr val="tx1"/>
                          </a:solidFill>
                          <a:latin typeface="+mn-lt"/>
                          <a:cs typeface="Arial"/>
                        </a:rPr>
                        <a:t>2</a:t>
                      </a:r>
                      <a:endParaRPr lang="en-US" sz="1100" dirty="0" smtClean="0">
                        <a:solidFill>
                          <a:schemeClr val="tx1"/>
                        </a:solidFill>
                        <a:latin typeface="+mn-lt"/>
                        <a:cs typeface="Arial"/>
                      </a:endParaRP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9D9D9"/>
                    </a:solidFill>
                  </a:tcPr>
                </a:tc>
              </a:tr>
              <a:tr h="3375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n-lt"/>
                          <a:cs typeface="Arial"/>
                        </a:rPr>
                        <a:t>Holds world record 22.4% panel efficiency</a:t>
                      </a:r>
                      <a:r>
                        <a:rPr lang="en-US" sz="1100" baseline="0" dirty="0" smtClean="0">
                          <a:solidFill>
                            <a:schemeClr val="tx1"/>
                          </a:solidFill>
                          <a:latin typeface="+mn-lt"/>
                          <a:cs typeface="Arial"/>
                        </a:rPr>
                        <a:t>!</a:t>
                      </a:r>
                      <a:r>
                        <a:rPr lang="en-US" sz="1100" baseline="30000" dirty="0" smtClean="0">
                          <a:solidFill>
                            <a:schemeClr val="tx1"/>
                          </a:solidFill>
                          <a:latin typeface="+mn-lt"/>
                          <a:cs typeface="Arial"/>
                        </a:rPr>
                        <a:t>3</a:t>
                      </a:r>
                      <a:endParaRPr lang="en-US" sz="1100" dirty="0" smtClean="0">
                        <a:solidFill>
                          <a:schemeClr val="tx1"/>
                        </a:solidFill>
                        <a:latin typeface="+mn-lt"/>
                        <a:cs typeface="Arial"/>
                      </a:endParaRP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bg1">
                        <a:lumMod val="75000"/>
                      </a:schemeClr>
                    </a:solidFill>
                  </a:tcPr>
                </a:tc>
              </a:tr>
            </a:tbl>
          </a:graphicData>
        </a:graphic>
      </p:graphicFrame>
      <p:pic>
        <p:nvPicPr>
          <p:cNvPr id="6" name="Picture 6" descr="http://mysunpower/intranet/gallery/thumbnail.php?id=3611&amp;prefix=small"/>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2954871" y="1554480"/>
            <a:ext cx="1288704" cy="1909191"/>
          </a:xfrm>
          <a:prstGeom prst="rect">
            <a:avLst/>
          </a:prstGeom>
          <a:noFill/>
          <a:effectLst>
            <a:reflection stA="25000" endPos="11000" dist="12700" dir="5400000" sy="-100000" algn="bl" rotWithShape="0"/>
          </a:effectLst>
        </p:spPr>
      </p:pic>
      <p:pic>
        <p:nvPicPr>
          <p:cNvPr id="7" name="Picture 279"/>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5908497" y="1575985"/>
            <a:ext cx="1264432" cy="1909787"/>
          </a:xfrm>
          <a:prstGeom prst="rect">
            <a:avLst/>
          </a:prstGeom>
          <a:noFill/>
          <a:ln w="12700" algn="ctr">
            <a:noFill/>
            <a:miter lim="800000"/>
            <a:headEnd/>
            <a:tailEnd/>
          </a:ln>
          <a:effectLst>
            <a:reflection stA="25000" endPos="11000" dist="12700" dir="5400000" sy="-100000" algn="bl" rotWithShape="0"/>
          </a:effectLst>
        </p:spPr>
      </p:pic>
      <p:sp>
        <p:nvSpPr>
          <p:cNvPr id="8" name="TextBox 15"/>
          <p:cNvSpPr txBox="1">
            <a:spLocks noChangeArrowheads="1"/>
          </p:cNvSpPr>
          <p:nvPr/>
        </p:nvSpPr>
        <p:spPr bwMode="auto">
          <a:xfrm>
            <a:off x="2969813" y="3606732"/>
            <a:ext cx="1583137" cy="323165"/>
          </a:xfrm>
          <a:prstGeom prst="rect">
            <a:avLst/>
          </a:prstGeom>
          <a:noFill/>
          <a:ln w="9525">
            <a:noFill/>
            <a:miter lim="800000"/>
            <a:headEnd/>
            <a:tailEnd/>
          </a:ln>
        </p:spPr>
        <p:txBody>
          <a:bodyPr wrap="square" lIns="0" tIns="0" rIns="0">
            <a:spAutoFit/>
          </a:bodyPr>
          <a:lstStyle/>
          <a:p>
            <a:pPr>
              <a:lnSpc>
                <a:spcPct val="90000"/>
              </a:lnSpc>
            </a:pPr>
            <a:r>
              <a:rPr lang="en-US" sz="1000" dirty="0" smtClean="0">
                <a:cs typeface="Arial"/>
              </a:rPr>
              <a:t>335 Watts</a:t>
            </a:r>
          </a:p>
          <a:p>
            <a:pPr>
              <a:lnSpc>
                <a:spcPct val="90000"/>
              </a:lnSpc>
            </a:pPr>
            <a:r>
              <a:rPr lang="en-US" sz="1000" dirty="0" smtClean="0">
                <a:cs typeface="Arial"/>
              </a:rPr>
              <a:t>21.2% average efficiency</a:t>
            </a:r>
            <a:endParaRPr lang="en-US" sz="1000" dirty="0">
              <a:cs typeface="Arial"/>
            </a:endParaRPr>
          </a:p>
        </p:txBody>
      </p:sp>
      <p:sp>
        <p:nvSpPr>
          <p:cNvPr id="9" name="TextBox 15"/>
          <p:cNvSpPr txBox="1">
            <a:spLocks noChangeArrowheads="1"/>
          </p:cNvSpPr>
          <p:nvPr/>
        </p:nvSpPr>
        <p:spPr bwMode="auto">
          <a:xfrm>
            <a:off x="5899303" y="3606732"/>
            <a:ext cx="1683521" cy="323165"/>
          </a:xfrm>
          <a:prstGeom prst="rect">
            <a:avLst/>
          </a:prstGeom>
          <a:noFill/>
          <a:ln w="9525">
            <a:noFill/>
            <a:miter lim="800000"/>
            <a:headEnd/>
            <a:tailEnd/>
          </a:ln>
        </p:spPr>
        <p:txBody>
          <a:bodyPr wrap="square" lIns="0" tIns="0" rIns="0">
            <a:spAutoFit/>
          </a:bodyPr>
          <a:lstStyle/>
          <a:p>
            <a:pPr>
              <a:lnSpc>
                <a:spcPct val="90000"/>
              </a:lnSpc>
            </a:pPr>
            <a:r>
              <a:rPr lang="en-US" sz="1000" dirty="0" smtClean="0">
                <a:cs typeface="Arial"/>
              </a:rPr>
              <a:t>345 Watts</a:t>
            </a:r>
          </a:p>
          <a:p>
            <a:pPr>
              <a:lnSpc>
                <a:spcPct val="90000"/>
              </a:lnSpc>
            </a:pPr>
            <a:r>
              <a:rPr lang="en-US" sz="1000" dirty="0" smtClean="0">
                <a:cs typeface="Arial"/>
              </a:rPr>
              <a:t>21.5% average efficiency</a:t>
            </a:r>
          </a:p>
        </p:txBody>
      </p:sp>
      <p:pic>
        <p:nvPicPr>
          <p:cNvPr id="10"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249127" y="1575985"/>
            <a:ext cx="667394" cy="6334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04535" y="1554480"/>
            <a:ext cx="667394" cy="6334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990209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Maxeon Cells are Different</a:t>
            </a:r>
            <a:endParaRPr lang="en-US" dirty="0"/>
          </a:p>
        </p:txBody>
      </p:sp>
      <p:pic>
        <p:nvPicPr>
          <p:cNvPr id="33" name="Picture 2" descr="Inline imag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55467" y="1056764"/>
            <a:ext cx="9609513" cy="5412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051228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Value of High Efficiency</a:t>
            </a:r>
          </a:p>
        </p:txBody>
      </p:sp>
      <p:sp>
        <p:nvSpPr>
          <p:cNvPr id="21" name="Text Box 15"/>
          <p:cNvSpPr txBox="1">
            <a:spLocks noChangeArrowheads="1"/>
          </p:cNvSpPr>
          <p:nvPr/>
        </p:nvSpPr>
        <p:spPr bwMode="auto">
          <a:xfrm>
            <a:off x="9559636" y="6023418"/>
            <a:ext cx="2629189" cy="346520"/>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cs typeface="Arial" panose="020B0604020202020204" pitchFamily="34" charset="0"/>
              </a:rPr>
              <a:t>1</a:t>
            </a:r>
            <a:r>
              <a:rPr lang="en-US" baseline="0" dirty="0">
                <a:cs typeface="Arial" panose="020B0604020202020204" pitchFamily="34" charset="0"/>
              </a:rPr>
              <a:t> Based on 345W SP panels, 250W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Conventional </a:t>
            </a:r>
            <a:r>
              <a:rPr lang="en-US" baseline="0" dirty="0">
                <a:cs typeface="Arial" panose="020B0604020202020204" pitchFamily="34" charset="0"/>
              </a:rPr>
              <a:t>Panels.  See footnote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on </a:t>
            </a:r>
            <a:r>
              <a:rPr lang="en-US" baseline="0" dirty="0">
                <a:cs typeface="Arial" panose="020B0604020202020204" pitchFamily="34" charset="0"/>
              </a:rPr>
              <a:t>slide </a:t>
            </a:r>
            <a:r>
              <a:rPr lang="en-US" baseline="0" dirty="0" smtClean="0">
                <a:cs typeface="Arial" panose="020B0604020202020204" pitchFamily="34" charset="0"/>
              </a:rPr>
              <a:t>57.</a:t>
            </a:r>
          </a:p>
        </p:txBody>
      </p:sp>
      <p:sp>
        <p:nvSpPr>
          <p:cNvPr id="36" name="Rectangle 9"/>
          <p:cNvSpPr txBox="1">
            <a:spLocks noChangeArrowheads="1"/>
          </p:cNvSpPr>
          <p:nvPr/>
        </p:nvSpPr>
        <p:spPr>
          <a:xfrm>
            <a:off x="880325" y="1117263"/>
            <a:ext cx="5825276" cy="2130761"/>
          </a:xfrm>
          <a:prstGeom prst="rect">
            <a:avLst/>
          </a:prstGeom>
          <a:noFill/>
        </p:spPr>
        <p:txBody>
          <a:bodyPr lIns="0" rIns="0"/>
          <a:lstStyle/>
          <a:p>
            <a:pPr marL="228600" indent="-228600" defTabSz="820738">
              <a:spcAft>
                <a:spcPts val="1000"/>
              </a:spcAft>
              <a:buFont typeface="Arial"/>
              <a:buChar char="•"/>
            </a:pPr>
            <a:r>
              <a:rPr lang="en-US" sz="1600" dirty="0">
                <a:solidFill>
                  <a:prstClr val="black"/>
                </a:solidFill>
                <a:cs typeface="Arial"/>
              </a:rPr>
              <a:t>More power from the same space: the SunPower system will deliver 60% more energy in the first year.  After 25 years, the difference will grow to almost 100% more energy … for an average of 70% more energy each year.1</a:t>
            </a:r>
          </a:p>
          <a:p>
            <a:pPr marL="228600" indent="-228600" defTabSz="820738">
              <a:spcAft>
                <a:spcPts val="1000"/>
              </a:spcAft>
              <a:buFont typeface="Arial"/>
              <a:buChar char="•"/>
            </a:pPr>
            <a:r>
              <a:rPr lang="en-US" sz="1600" dirty="0">
                <a:solidFill>
                  <a:prstClr val="black"/>
                </a:solidFill>
                <a:cs typeface="Arial"/>
              </a:rPr>
              <a:t>Most roofs are constrained by south-facing size, and shadows (trees, vents, wires, etc.) </a:t>
            </a:r>
          </a:p>
          <a:p>
            <a:pPr marL="228600" indent="-228600" defTabSz="820738">
              <a:spcAft>
                <a:spcPts val="1000"/>
              </a:spcAft>
              <a:buFont typeface="Arial"/>
              <a:buChar char="•"/>
            </a:pPr>
            <a:r>
              <a:rPr lang="en-US" sz="1600" dirty="0">
                <a:solidFill>
                  <a:prstClr val="black"/>
                </a:solidFill>
                <a:cs typeface="Arial"/>
              </a:rPr>
              <a:t>More expandable later if energy needs increase in the future (e.g. electric car</a:t>
            </a:r>
            <a:r>
              <a:rPr lang="en-US" sz="1600" dirty="0" smtClean="0">
                <a:solidFill>
                  <a:prstClr val="black"/>
                </a:solidFill>
                <a:cs typeface="Arial"/>
              </a:rPr>
              <a:t>)</a:t>
            </a:r>
            <a:endParaRPr lang="en-US" sz="1600" dirty="0">
              <a:solidFill>
                <a:prstClr val="black"/>
              </a:solidFill>
              <a:cs typeface="Arial"/>
            </a:endParaRPr>
          </a:p>
        </p:txBody>
      </p:sp>
      <p:pic>
        <p:nvPicPr>
          <p:cNvPr id="5" name="Picture 5"/>
          <p:cNvPicPr>
            <a:picLocks noChangeAspect="1" noChangeArrowheads="1"/>
          </p:cNvPicPr>
          <p:nvPr/>
        </p:nvPicPr>
        <p:blipFill rotWithShape="1">
          <a:blip r:embed="rId3" cstate="print"/>
          <a:srcRect l="4129" t="3063" r="2866" b="13169"/>
          <a:stretch/>
        </p:blipFill>
        <p:spPr bwMode="auto">
          <a:xfrm>
            <a:off x="7143750" y="1933575"/>
            <a:ext cx="4686300" cy="3829803"/>
          </a:xfrm>
          <a:prstGeom prst="rect">
            <a:avLst/>
          </a:prstGeom>
          <a:noFill/>
          <a:ln w="9525">
            <a:noFill/>
            <a:miter lim="800000"/>
            <a:headEnd/>
            <a:tailEnd/>
          </a:ln>
        </p:spPr>
      </p:pic>
      <p:sp>
        <p:nvSpPr>
          <p:cNvPr id="6" name="Text Box 9"/>
          <p:cNvSpPr txBox="1">
            <a:spLocks noChangeArrowheads="1"/>
          </p:cNvSpPr>
          <p:nvPr/>
        </p:nvSpPr>
        <p:spPr bwMode="auto">
          <a:xfrm>
            <a:off x="9489269" y="2000125"/>
            <a:ext cx="2370831" cy="381147"/>
          </a:xfrm>
          <a:prstGeom prst="rect">
            <a:avLst/>
          </a:prstGeom>
          <a:noFill/>
          <a:ln w="9525">
            <a:noFill/>
            <a:miter lim="800000"/>
            <a:headEnd/>
            <a:tailEnd/>
          </a:ln>
        </p:spPr>
        <p:txBody>
          <a:bodyPr lIns="82124" tIns="41061" rIns="82124" bIns="41061" anchor="ctr">
            <a:spAutoFit/>
          </a:bodyPr>
          <a:lstStyle/>
          <a:p>
            <a:pPr algn="ctr" eaLnBrk="0" hangingPunct="0">
              <a:lnSpc>
                <a:spcPct val="70000"/>
              </a:lnSpc>
              <a:spcBef>
                <a:spcPct val="20000"/>
              </a:spcBef>
            </a:pPr>
            <a:r>
              <a:rPr lang="en-US" sz="1200" b="1" dirty="0">
                <a:solidFill>
                  <a:srgbClr val="000000"/>
                </a:solidFill>
                <a:cs typeface="Arial" pitchFamily="34" charset="0"/>
              </a:rPr>
              <a:t>SunPower </a:t>
            </a:r>
            <a:endParaRPr lang="en-US" sz="1200" b="1" dirty="0" smtClean="0">
              <a:solidFill>
                <a:srgbClr val="000000"/>
              </a:solidFill>
              <a:cs typeface="Arial" pitchFamily="34" charset="0"/>
            </a:endParaRPr>
          </a:p>
          <a:p>
            <a:pPr algn="ctr" eaLnBrk="0" hangingPunct="0">
              <a:lnSpc>
                <a:spcPct val="70000"/>
              </a:lnSpc>
              <a:spcBef>
                <a:spcPct val="20000"/>
              </a:spcBef>
            </a:pPr>
            <a:r>
              <a:rPr lang="en-US" sz="1200" b="1" dirty="0" smtClean="0">
                <a:solidFill>
                  <a:srgbClr val="000000"/>
                </a:solidFill>
                <a:cs typeface="Arial" pitchFamily="34" charset="0"/>
              </a:rPr>
              <a:t>6.2kW </a:t>
            </a:r>
            <a:r>
              <a:rPr lang="en-US" sz="1200" b="1" dirty="0">
                <a:solidFill>
                  <a:srgbClr val="000000"/>
                </a:solidFill>
                <a:cs typeface="Arial" pitchFamily="34" charset="0"/>
              </a:rPr>
              <a:t>System</a:t>
            </a:r>
          </a:p>
        </p:txBody>
      </p:sp>
      <p:sp>
        <p:nvSpPr>
          <p:cNvPr id="7" name="Text Box 9"/>
          <p:cNvSpPr txBox="1">
            <a:spLocks noChangeArrowheads="1"/>
          </p:cNvSpPr>
          <p:nvPr/>
        </p:nvSpPr>
        <p:spPr bwMode="auto">
          <a:xfrm>
            <a:off x="7011875" y="2415501"/>
            <a:ext cx="2596259" cy="214948"/>
          </a:xfrm>
          <a:prstGeom prst="rect">
            <a:avLst/>
          </a:prstGeom>
          <a:noFill/>
          <a:ln w="9525">
            <a:noFill/>
            <a:miter lim="800000"/>
            <a:headEnd/>
            <a:tailEnd/>
          </a:ln>
        </p:spPr>
        <p:txBody>
          <a:bodyPr lIns="82124" tIns="41061" rIns="82124" bIns="41061" anchor="ctr">
            <a:spAutoFit/>
          </a:bodyPr>
          <a:lstStyle/>
          <a:p>
            <a:pPr algn="ctr" eaLnBrk="0" hangingPunct="0">
              <a:lnSpc>
                <a:spcPct val="70000"/>
              </a:lnSpc>
              <a:spcBef>
                <a:spcPct val="20000"/>
              </a:spcBef>
            </a:pPr>
            <a:r>
              <a:rPr lang="en-US" sz="1200" dirty="0">
                <a:cs typeface="Arial" pitchFamily="34" charset="0"/>
              </a:rPr>
              <a:t>Won’t fit on </a:t>
            </a:r>
            <a:r>
              <a:rPr lang="en-US" sz="1200" dirty="0" smtClean="0">
                <a:cs typeface="Arial" pitchFamily="34" charset="0"/>
              </a:rPr>
              <a:t>available roof </a:t>
            </a:r>
            <a:r>
              <a:rPr lang="en-US" sz="1200" dirty="0">
                <a:cs typeface="Arial" pitchFamily="34" charset="0"/>
              </a:rPr>
              <a:t>space</a:t>
            </a:r>
          </a:p>
        </p:txBody>
      </p:sp>
      <p:sp>
        <p:nvSpPr>
          <p:cNvPr id="8" name="Text Box 9"/>
          <p:cNvSpPr txBox="1">
            <a:spLocks noChangeArrowheads="1"/>
          </p:cNvSpPr>
          <p:nvPr/>
        </p:nvSpPr>
        <p:spPr bwMode="auto">
          <a:xfrm>
            <a:off x="7011875" y="2060802"/>
            <a:ext cx="2596259" cy="381147"/>
          </a:xfrm>
          <a:prstGeom prst="rect">
            <a:avLst/>
          </a:prstGeom>
          <a:noFill/>
          <a:ln w="9525">
            <a:noFill/>
            <a:miter lim="800000"/>
            <a:headEnd/>
            <a:tailEnd/>
          </a:ln>
        </p:spPr>
        <p:txBody>
          <a:bodyPr lIns="82124" tIns="41061" rIns="82124" bIns="41061" anchor="ctr">
            <a:spAutoFit/>
          </a:bodyPr>
          <a:lstStyle/>
          <a:p>
            <a:pPr algn="ctr" eaLnBrk="0" hangingPunct="0">
              <a:lnSpc>
                <a:spcPct val="70000"/>
              </a:lnSpc>
              <a:spcBef>
                <a:spcPct val="20000"/>
              </a:spcBef>
            </a:pPr>
            <a:r>
              <a:rPr lang="en-US" sz="1200" b="1" dirty="0" smtClean="0">
                <a:solidFill>
                  <a:srgbClr val="000000"/>
                </a:solidFill>
                <a:cs typeface="Arial" pitchFamily="34" charset="0"/>
              </a:rPr>
              <a:t>Conventional Panel </a:t>
            </a:r>
          </a:p>
          <a:p>
            <a:pPr algn="ctr" eaLnBrk="0" hangingPunct="0">
              <a:lnSpc>
                <a:spcPct val="70000"/>
              </a:lnSpc>
              <a:spcBef>
                <a:spcPct val="20000"/>
              </a:spcBef>
            </a:pPr>
            <a:r>
              <a:rPr lang="en-US" sz="1200" b="1" dirty="0" smtClean="0">
                <a:solidFill>
                  <a:srgbClr val="000000"/>
                </a:solidFill>
                <a:cs typeface="Arial" pitchFamily="34" charset="0"/>
              </a:rPr>
              <a:t>6.2kW System</a:t>
            </a:r>
            <a:endParaRPr lang="en-US" sz="1200" b="1" dirty="0">
              <a:solidFill>
                <a:srgbClr val="000000"/>
              </a:solidFill>
              <a:cs typeface="Arial" pitchFamily="34" charset="0"/>
            </a:endParaRPr>
          </a:p>
        </p:txBody>
      </p:sp>
      <p:sp>
        <p:nvSpPr>
          <p:cNvPr id="9" name="Text Box 9"/>
          <p:cNvSpPr txBox="1">
            <a:spLocks noChangeArrowheads="1"/>
          </p:cNvSpPr>
          <p:nvPr/>
        </p:nvSpPr>
        <p:spPr bwMode="auto">
          <a:xfrm>
            <a:off x="10744632" y="2420025"/>
            <a:ext cx="1365337" cy="581522"/>
          </a:xfrm>
          <a:prstGeom prst="rect">
            <a:avLst/>
          </a:prstGeom>
          <a:noFill/>
          <a:ln w="9525">
            <a:noFill/>
            <a:miter lim="800000"/>
            <a:headEnd/>
            <a:tailEnd/>
          </a:ln>
        </p:spPr>
        <p:txBody>
          <a:bodyPr wrap="square" lIns="82124" tIns="41061" rIns="82124" bIns="41061" anchor="ctr">
            <a:spAutoFit/>
          </a:bodyPr>
          <a:lstStyle/>
          <a:p>
            <a:pPr algn="ctr" eaLnBrk="0" hangingPunct="0">
              <a:lnSpc>
                <a:spcPct val="90000"/>
              </a:lnSpc>
            </a:pPr>
            <a:r>
              <a:rPr lang="en-US" sz="1200" dirty="0" smtClean="0">
                <a:cs typeface="Arial" pitchFamily="34" charset="0"/>
              </a:rPr>
              <a:t>Same Energy production over 25 years</a:t>
            </a:r>
            <a:endParaRPr lang="en-US" sz="1200" dirty="0">
              <a:cs typeface="Arial" pitchFamily="34" charset="0"/>
            </a:endParaRPr>
          </a:p>
        </p:txBody>
      </p:sp>
      <p:sp>
        <p:nvSpPr>
          <p:cNvPr id="10" name="Rectangle 9"/>
          <p:cNvSpPr/>
          <p:nvPr/>
        </p:nvSpPr>
        <p:spPr>
          <a:xfrm>
            <a:off x="7723419" y="1474150"/>
            <a:ext cx="3645999" cy="307777"/>
          </a:xfrm>
          <a:prstGeom prst="rect">
            <a:avLst/>
          </a:prstGeom>
        </p:spPr>
        <p:txBody>
          <a:bodyPr wrap="none">
            <a:spAutoFit/>
          </a:bodyPr>
          <a:lstStyle/>
          <a:p>
            <a:pPr algn="ctr"/>
            <a:r>
              <a:rPr lang="en-AU" sz="1400" b="1" u="sng" dirty="0" smtClean="0"/>
              <a:t>More Power from a Limited Roof Space</a:t>
            </a:r>
            <a:endParaRPr lang="en-US" sz="1400" b="1" u="sng" dirty="0"/>
          </a:p>
        </p:txBody>
      </p:sp>
      <p:pic>
        <p:nvPicPr>
          <p:cNvPr id="11"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a:stretch/>
        </p:blipFill>
        <p:spPr bwMode="auto">
          <a:xfrm>
            <a:off x="8714367" y="2988052"/>
            <a:ext cx="200024" cy="3309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9977291" y="3251335"/>
            <a:ext cx="13048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10967821" y="2910266"/>
            <a:ext cx="0" cy="341069"/>
          </a:xfrm>
          <a:prstGeom prst="line">
            <a:avLst/>
          </a:prstGeom>
          <a:ln w="19050">
            <a:tailEnd type="ova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11263096" y="3254510"/>
            <a:ext cx="0" cy="304665"/>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11263096" y="3559175"/>
            <a:ext cx="17145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11434546" y="3559175"/>
            <a:ext cx="0" cy="339725"/>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9977291" y="3898900"/>
            <a:ext cx="14572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V="1">
            <a:off x="9977291" y="3254511"/>
            <a:ext cx="0" cy="644389"/>
          </a:xfrm>
          <a:prstGeom prst="line">
            <a:avLst/>
          </a:prstGeom>
          <a:ln w="19050"/>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453548" y="4202326"/>
            <a:ext cx="2895284" cy="1994352"/>
            <a:chOff x="-1870552" y="1738688"/>
            <a:chExt cx="2895284" cy="1994352"/>
          </a:xfrm>
        </p:grpSpPr>
        <p:pic>
          <p:nvPicPr>
            <p:cNvPr id="31" name="Picture 4"/>
            <p:cNvPicPr>
              <a:picLocks noChangeAspect="1" noChangeArrowheads="1"/>
            </p:cNvPicPr>
            <p:nvPr/>
          </p:nvPicPr>
          <p:blipFill>
            <a:blip r:embed="rId5" cstate="screen">
              <a:extLst/>
            </a:blip>
            <a:srcRect/>
            <a:stretch>
              <a:fillRect/>
            </a:stretch>
          </p:blipFill>
          <p:spPr bwMode="auto">
            <a:xfrm>
              <a:off x="-1870552" y="2104443"/>
              <a:ext cx="2895284" cy="1628597"/>
            </a:xfrm>
            <a:prstGeom prst="rect">
              <a:avLst/>
            </a:prstGeom>
            <a:noFill/>
            <a:ln w="9525">
              <a:noFill/>
              <a:miter lim="800000"/>
              <a:headEnd/>
              <a:tailEnd/>
            </a:ln>
          </p:spPr>
        </p:pic>
        <p:sp>
          <p:nvSpPr>
            <p:cNvPr id="32" name="TextBox 31"/>
            <p:cNvSpPr txBox="1"/>
            <p:nvPr/>
          </p:nvSpPr>
          <p:spPr>
            <a:xfrm flipH="1">
              <a:off x="-1870552" y="1738688"/>
              <a:ext cx="2895284" cy="369332"/>
            </a:xfrm>
            <a:prstGeom prst="round1Rect">
              <a:avLst/>
            </a:prstGeom>
            <a:solidFill>
              <a:srgbClr val="FDB924"/>
            </a:solidFill>
          </p:spPr>
          <p:txBody>
            <a:bodyPr wrap="square" rtlCol="0">
              <a:spAutoFit/>
            </a:bodyPr>
            <a:lstStyle/>
            <a:p>
              <a:pPr algn="ctr"/>
              <a:r>
                <a:rPr lang="en-US" b="1" dirty="0" smtClean="0">
                  <a:solidFill>
                    <a:srgbClr val="FFFFFF"/>
                  </a:solidFill>
                  <a:cs typeface="Arial"/>
                </a:rPr>
                <a:t>SunPower Panels</a:t>
              </a:r>
              <a:endParaRPr lang="en-US" b="1" dirty="0">
                <a:solidFill>
                  <a:srgbClr val="FFFFFF"/>
                </a:solidFill>
                <a:cs typeface="Arial"/>
              </a:endParaRPr>
            </a:p>
          </p:txBody>
        </p:sp>
      </p:grpSp>
      <p:grpSp>
        <p:nvGrpSpPr>
          <p:cNvPr id="29" name="Group 28"/>
          <p:cNvGrpSpPr/>
          <p:nvPr/>
        </p:nvGrpSpPr>
        <p:grpSpPr>
          <a:xfrm>
            <a:off x="3568223" y="4202326"/>
            <a:ext cx="2895284" cy="1994352"/>
            <a:chOff x="-1870552" y="3771279"/>
            <a:chExt cx="2895284" cy="1994352"/>
          </a:xfrm>
        </p:grpSpPr>
        <p:pic>
          <p:nvPicPr>
            <p:cNvPr id="30" name="Picture 3"/>
            <p:cNvPicPr>
              <a:picLocks noChangeAspect="1" noChangeArrowheads="1"/>
            </p:cNvPicPr>
            <p:nvPr/>
          </p:nvPicPr>
          <p:blipFill>
            <a:blip r:embed="rId6" cstate="screen">
              <a:extLst/>
            </a:blip>
            <a:srcRect/>
            <a:stretch>
              <a:fillRect/>
            </a:stretch>
          </p:blipFill>
          <p:spPr bwMode="auto">
            <a:xfrm>
              <a:off x="-1870552" y="4137034"/>
              <a:ext cx="2895284" cy="1628597"/>
            </a:xfrm>
            <a:prstGeom prst="rect">
              <a:avLst/>
            </a:prstGeom>
            <a:noFill/>
            <a:ln w="9525">
              <a:noFill/>
              <a:miter lim="800000"/>
              <a:headEnd/>
              <a:tailEnd/>
            </a:ln>
          </p:spPr>
        </p:pic>
        <p:sp>
          <p:nvSpPr>
            <p:cNvPr id="33" name="Round Single Corner Rectangle 32"/>
            <p:cNvSpPr/>
            <p:nvPr/>
          </p:nvSpPr>
          <p:spPr>
            <a:xfrm>
              <a:off x="-1870551" y="3771279"/>
              <a:ext cx="2895283" cy="367910"/>
            </a:xfrm>
            <a:prstGeom prst="round1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FF"/>
                  </a:solidFill>
                  <a:cs typeface="Arial"/>
                </a:rPr>
                <a:t>Conventional Panels</a:t>
              </a:r>
              <a:endParaRPr lang="en-US" b="1" dirty="0">
                <a:solidFill>
                  <a:srgbClr val="FFFFFF"/>
                </a:solidFill>
                <a:cs typeface="Arial"/>
              </a:endParaRPr>
            </a:p>
          </p:txBody>
        </p:sp>
      </p:grpSp>
      <p:sp>
        <p:nvSpPr>
          <p:cNvPr id="34" name="TextBox 33"/>
          <p:cNvSpPr txBox="1"/>
          <p:nvPr/>
        </p:nvSpPr>
        <p:spPr>
          <a:xfrm>
            <a:off x="1939132" y="3805613"/>
            <a:ext cx="3048000" cy="312662"/>
          </a:xfrm>
          <a:prstGeom prst="rect">
            <a:avLst/>
          </a:prstGeom>
          <a:noFill/>
          <a:ln w="19050">
            <a:noFill/>
          </a:ln>
        </p:spPr>
        <p:txBody>
          <a:bodyPr wrap="square" rtlCol="0">
            <a:noAutofit/>
          </a:bodyPr>
          <a:lstStyle/>
          <a:p>
            <a:pPr algn="ctr"/>
            <a:r>
              <a:rPr lang="en-AU" sz="1400" b="1" u="sng" dirty="0" smtClean="0"/>
              <a:t>Less Shading with SunPower</a:t>
            </a:r>
            <a:endParaRPr lang="en-US" sz="1400" b="1" u="sng" dirty="0"/>
          </a:p>
        </p:txBody>
      </p:sp>
    </p:spTree>
    <p:extLst>
      <p:ext uri="{BB962C8B-B14F-4D97-AF65-F5344CB8AC3E}">
        <p14:creationId xmlns="" xmlns:p14="http://schemas.microsoft.com/office/powerpoint/2010/main" val="23990209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nSpc>
                <a:spcPct val="100000"/>
              </a:lnSpc>
            </a:pPr>
            <a:r>
              <a:rPr lang="en-US" sz="5400" b="1" dirty="0" smtClean="0"/>
              <a:t>Sustainability</a:t>
            </a:r>
            <a:endParaRPr lang="en-US" sz="5400" b="1" dirty="0"/>
          </a:p>
        </p:txBody>
      </p:sp>
    </p:spTree>
    <p:extLst>
      <p:ext uri="{BB962C8B-B14F-4D97-AF65-F5344CB8AC3E}">
        <p14:creationId xmlns="" xmlns:p14="http://schemas.microsoft.com/office/powerpoint/2010/main" val="35286731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SunPower Environmental </a:t>
            </a:r>
            <a:r>
              <a:rPr lang="en-US" dirty="0" smtClean="0"/>
              <a:t>Advantage</a:t>
            </a:r>
            <a:endParaRPr lang="en-US" dirty="0"/>
          </a:p>
        </p:txBody>
      </p:sp>
      <p:sp>
        <p:nvSpPr>
          <p:cNvPr id="21" name="Text Box 15"/>
          <p:cNvSpPr txBox="1">
            <a:spLocks noChangeArrowheads="1"/>
          </p:cNvSpPr>
          <p:nvPr/>
        </p:nvSpPr>
        <p:spPr bwMode="auto">
          <a:xfrm>
            <a:off x="9559636" y="5781674"/>
            <a:ext cx="2629189" cy="693039"/>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cs typeface="Arial" panose="020B0604020202020204" pitchFamily="34" charset="0"/>
              </a:rPr>
              <a:t>1</a:t>
            </a:r>
            <a:r>
              <a:rPr lang="en-US" baseline="0" dirty="0">
                <a:cs typeface="Arial" panose="020B0604020202020204" pitchFamily="34" charset="0"/>
              </a:rPr>
              <a:t> McNaughton Consulting. (2014). LEED Information Sheet</a:t>
            </a:r>
            <a:r>
              <a:rPr lang="en-US" baseline="0" dirty="0" smtClean="0">
                <a:cs typeface="Arial" panose="020B0604020202020204" pitchFamily="34" charset="0"/>
              </a:rPr>
              <a:t>.</a:t>
            </a:r>
            <a:r>
              <a:rPr lang="en-US" baseline="0" dirty="0">
                <a:cs typeface="Arial" panose="020B0604020202020204" pitchFamily="34" charset="0"/>
              </a:rPr>
              <a:t/>
            </a:r>
            <a:br>
              <a:rPr lang="en-US" baseline="0" dirty="0">
                <a:cs typeface="Arial" panose="020B0604020202020204" pitchFamily="34" charset="0"/>
              </a:rPr>
            </a:br>
            <a:r>
              <a:rPr lang="en-US" baseline="0" dirty="0">
                <a:cs typeface="Arial" panose="020B0604020202020204" pitchFamily="34" charset="0"/>
              </a:rPr>
              <a:t>Cradle to Cradle Certified™ is a certification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mark </a:t>
            </a:r>
            <a:r>
              <a:rPr lang="en-US" baseline="0" dirty="0">
                <a:cs typeface="Arial" panose="020B0604020202020204" pitchFamily="34" charset="0"/>
              </a:rPr>
              <a:t>licensed by the Cradle to Cradle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Products </a:t>
            </a:r>
            <a:r>
              <a:rPr lang="en-US" baseline="0" dirty="0">
                <a:cs typeface="Arial" panose="020B0604020202020204" pitchFamily="34" charset="0"/>
              </a:rPr>
              <a:t>Innovation Institute. </a:t>
            </a:r>
            <a:endParaRPr lang="en-US" baseline="0" dirty="0" smtClean="0">
              <a:cs typeface="Arial" panose="020B0604020202020204" pitchFamily="34" charset="0"/>
            </a:endParaRPr>
          </a:p>
        </p:txBody>
      </p:sp>
      <p:sp>
        <p:nvSpPr>
          <p:cNvPr id="36" name="Rectangle 9"/>
          <p:cNvSpPr txBox="1">
            <a:spLocks noChangeArrowheads="1"/>
          </p:cNvSpPr>
          <p:nvPr/>
        </p:nvSpPr>
        <p:spPr>
          <a:xfrm>
            <a:off x="880323" y="2726988"/>
            <a:ext cx="10293643" cy="2778461"/>
          </a:xfrm>
          <a:prstGeom prst="rect">
            <a:avLst/>
          </a:prstGeom>
          <a:noFill/>
        </p:spPr>
        <p:txBody>
          <a:bodyPr lIns="0" rIns="0"/>
          <a:lstStyle/>
          <a:p>
            <a:pPr marL="228600" indent="-228600" defTabSz="820738">
              <a:spcAft>
                <a:spcPts val="1000"/>
              </a:spcAft>
              <a:buFont typeface="Arial"/>
              <a:buChar char="•"/>
            </a:pPr>
            <a:r>
              <a:rPr lang="en-US" sz="1600" dirty="0">
                <a:solidFill>
                  <a:prstClr val="black"/>
                </a:solidFill>
                <a:cs typeface="Arial"/>
              </a:rPr>
              <a:t>In 2014, SunPower panels became the 1st Cradle to Cradle Certified™ Silver (C2C) solar product and technical product, demonstrating SunPower’s leadership in environmental stewardship and sustainable product design.</a:t>
            </a:r>
          </a:p>
          <a:p>
            <a:pPr marL="228600" indent="-228600" defTabSz="820738">
              <a:spcAft>
                <a:spcPts val="1000"/>
              </a:spcAft>
              <a:buFont typeface="Arial"/>
              <a:buChar char="•"/>
            </a:pPr>
            <a:r>
              <a:rPr lang="en-US" sz="1600" dirty="0">
                <a:solidFill>
                  <a:prstClr val="black"/>
                </a:solidFill>
                <a:cs typeface="Arial"/>
              </a:rPr>
              <a:t>Cradle to Cradle Certified™ is recognized by the US Green Building Council’s LEED v4 Standard and can provide additional points towards LEED certification.</a:t>
            </a:r>
          </a:p>
          <a:p>
            <a:pPr marL="228600" indent="-228600" defTabSz="820738">
              <a:spcAft>
                <a:spcPts val="1000"/>
              </a:spcAft>
              <a:buFont typeface="Arial"/>
              <a:buChar char="•"/>
            </a:pPr>
            <a:r>
              <a:rPr lang="en-US" sz="1600" dirty="0">
                <a:solidFill>
                  <a:prstClr val="black"/>
                </a:solidFill>
                <a:cs typeface="Arial"/>
              </a:rPr>
              <a:t>SunPower panels </a:t>
            </a:r>
            <a:r>
              <a:rPr lang="en-US" sz="1600" dirty="0" smtClean="0">
                <a:solidFill>
                  <a:prstClr val="black"/>
                </a:solidFill>
                <a:cs typeface="Arial"/>
              </a:rPr>
              <a:t>directly contribute up to five </a:t>
            </a:r>
            <a:r>
              <a:rPr lang="en-US" sz="1600" dirty="0">
                <a:solidFill>
                  <a:prstClr val="black"/>
                </a:solidFill>
                <a:cs typeface="Arial"/>
              </a:rPr>
              <a:t>points in the “Energy and Environment” and “Materials and Resources” categories</a:t>
            </a:r>
            <a:r>
              <a:rPr lang="en-US" sz="1600" baseline="30000" dirty="0">
                <a:solidFill>
                  <a:prstClr val="black"/>
                </a:solidFill>
                <a:cs typeface="Arial"/>
              </a:rPr>
              <a:t>1</a:t>
            </a:r>
            <a:r>
              <a:rPr lang="en-US" sz="1600" dirty="0">
                <a:solidFill>
                  <a:prstClr val="black"/>
                </a:solidFill>
                <a:cs typeface="Arial"/>
              </a:rPr>
              <a:t>.</a:t>
            </a:r>
          </a:p>
          <a:p>
            <a:pPr marL="228600" indent="-228600" defTabSz="820738">
              <a:spcAft>
                <a:spcPts val="1000"/>
              </a:spcAft>
              <a:buFont typeface="Arial"/>
              <a:buChar char="•"/>
            </a:pPr>
            <a:r>
              <a:rPr lang="en-US" sz="1600" dirty="0">
                <a:solidFill>
                  <a:prstClr val="black"/>
                </a:solidFill>
                <a:cs typeface="Arial"/>
              </a:rPr>
              <a:t>There are additional credits, which represent 38 points, to which the company’s products may also contribute; depending on project scope and which credit categories are pursued.</a:t>
            </a:r>
          </a:p>
        </p:txBody>
      </p:sp>
      <p:sp>
        <p:nvSpPr>
          <p:cNvPr id="5" name="Text Placeholder 1"/>
          <p:cNvSpPr txBox="1">
            <a:spLocks/>
          </p:cNvSpPr>
          <p:nvPr/>
        </p:nvSpPr>
        <p:spPr>
          <a:xfrm>
            <a:off x="533018" y="1071562"/>
            <a:ext cx="11133519" cy="395287"/>
          </a:xfrm>
          <a:prstGeom prst="rect">
            <a:avLst/>
          </a:prstGeom>
        </p:spPr>
        <p:txBody>
          <a:bodyPr/>
          <a:lstStyle>
            <a:lvl1pPr marL="225425" indent="-225425" algn="l" defTabSz="914400" rtl="0" eaLnBrk="1" latinLnBrk="0" hangingPunct="1">
              <a:lnSpc>
                <a:spcPct val="100000"/>
              </a:lnSpc>
              <a:spcBef>
                <a:spcPts val="800"/>
              </a:spcBef>
              <a:spcAft>
                <a:spcPts val="800"/>
              </a:spcAft>
              <a:buClr>
                <a:schemeClr val="accent4"/>
              </a:buClr>
              <a:buFont typeface="Arial" panose="020B0604020202020204" pitchFamily="34" charset="0"/>
              <a:buChar char="•"/>
              <a:defRPr lang="en-US" sz="2000" b="0" kern="1200" dirty="0" smtClean="0">
                <a:solidFill>
                  <a:schemeClr val="tx2">
                    <a:lumMod val="50000"/>
                  </a:schemeClr>
                </a:solidFill>
                <a:latin typeface="+mn-lt"/>
                <a:ea typeface="+mn-ea"/>
                <a:cs typeface="+mn-cs"/>
              </a:defRPr>
            </a:lvl1pPr>
            <a:lvl2pPr marL="533400" indent="-190500" algn="l" defTabSz="914400" rtl="0" eaLnBrk="1" latinLnBrk="0" hangingPunct="1">
              <a:spcBef>
                <a:spcPts val="400"/>
              </a:spcBef>
              <a:spcAft>
                <a:spcPts val="800"/>
              </a:spcAft>
              <a:buClr>
                <a:schemeClr val="accent4"/>
              </a:buClr>
              <a:buFont typeface="Open Sans" panose="020B0606030504020204" pitchFamily="34" charset="0"/>
              <a:buChar char="–"/>
              <a:defRPr lang="en-US" sz="1600" kern="1200" dirty="0" smtClean="0">
                <a:solidFill>
                  <a:schemeClr val="tx2">
                    <a:lumMod val="50000"/>
                  </a:schemeClr>
                </a:solidFill>
                <a:latin typeface="+mn-lt"/>
                <a:ea typeface="+mn-ea"/>
                <a:cs typeface="+mn-cs"/>
              </a:defRPr>
            </a:lvl2pPr>
            <a:lvl3pPr marL="790575" indent="-163513" algn="l" defTabSz="914400" rtl="0" eaLnBrk="1" latinLnBrk="0" hangingPunct="1">
              <a:spcBef>
                <a:spcPct val="20000"/>
              </a:spcBef>
              <a:spcAft>
                <a:spcPts val="800"/>
              </a:spcAft>
              <a:buClr>
                <a:schemeClr val="accent4"/>
              </a:buClr>
              <a:buFont typeface="Arial" panose="020B0604020202020204" pitchFamily="34" charset="0"/>
              <a:buChar char="•"/>
              <a:tabLst>
                <a:tab pos="342900" algn="l"/>
              </a:tabLst>
              <a:defRPr lang="en-US" sz="1400" kern="1200" baseline="0" dirty="0" smtClean="0">
                <a:solidFill>
                  <a:schemeClr val="tx2">
                    <a:lumMod val="50000"/>
                  </a:schemeClr>
                </a:solidFill>
                <a:latin typeface="+mn-lt"/>
                <a:ea typeface="+mn-ea"/>
                <a:cs typeface="+mn-cs"/>
              </a:defRPr>
            </a:lvl3pPr>
            <a:lvl4pPr marL="1022350" indent="-171450" algn="l" defTabSz="914400" rtl="0" eaLnBrk="1" latinLnBrk="0" hangingPunct="1">
              <a:spcBef>
                <a:spcPct val="20000"/>
              </a:spcBef>
              <a:buClr>
                <a:schemeClr val="accent4"/>
              </a:buClr>
              <a:buFont typeface="Open Sans" panose="020B0606030504020204" pitchFamily="34" charset="0"/>
              <a:buChar char="–"/>
              <a:defRPr lang="en-US" sz="1200" kern="1200" dirty="0">
                <a:solidFill>
                  <a:schemeClr val="tx2">
                    <a:lumMod val="50000"/>
                  </a:schemeClr>
                </a:solidFill>
                <a:latin typeface="+mn-lt"/>
                <a:ea typeface="+mn-ea"/>
                <a:cs typeface="+mn-cs"/>
              </a:defRPr>
            </a:lvl4pPr>
            <a:lvl5pPr marL="1022350" indent="-171450" algn="l" defTabSz="914400" rtl="0" eaLnBrk="1" latinLnBrk="0" hangingPunct="1">
              <a:spcBef>
                <a:spcPct val="20000"/>
              </a:spcBef>
              <a:buClr>
                <a:schemeClr val="accent4"/>
              </a:buClr>
              <a:buFont typeface="Open Sans" panose="020B0606030504020204" pitchFamily="34" charset="0"/>
              <a:buChar char="–"/>
              <a:defRPr sz="1200" kern="1200">
                <a:solidFill>
                  <a:schemeClr val="tx2"/>
                </a:solidFill>
                <a:latin typeface="+mn-lt"/>
                <a:ea typeface="+mn-ea"/>
                <a:cs typeface="+mn-cs"/>
              </a:defRPr>
            </a:lvl5pPr>
            <a:lvl6pPr marL="2686050" indent="-342900" algn="l" defTabSz="914400" rtl="0" eaLnBrk="1" latinLnBrk="0" hangingPunct="1">
              <a:spcBef>
                <a:spcPct val="20000"/>
              </a:spcBef>
              <a:buClr>
                <a:schemeClr val="accent3"/>
              </a:buClr>
              <a:buFont typeface="Arial" panose="020B0604020202020204" pitchFamily="34" charset="0"/>
              <a:buChar char="•"/>
              <a:defRPr sz="2000" kern="1200">
                <a:solidFill>
                  <a:schemeClr val="tx2"/>
                </a:solidFill>
                <a:latin typeface="+mn-lt"/>
                <a:ea typeface="+mn-ea"/>
                <a:cs typeface="+mn-cs"/>
              </a:defRPr>
            </a:lvl6pPr>
            <a:lvl7pPr marL="3143250" indent="-342900" algn="l" defTabSz="914400" rtl="0" eaLnBrk="1" latinLnBrk="0" hangingPunct="1">
              <a:spcBef>
                <a:spcPct val="20000"/>
              </a:spcBef>
              <a:buClr>
                <a:schemeClr val="accent3"/>
              </a:buClr>
              <a:buFont typeface="Arial" panose="020B0604020202020204" pitchFamily="34" charset="0"/>
              <a:buChar char="•"/>
              <a:defRPr sz="2000" kern="1200">
                <a:solidFill>
                  <a:schemeClr val="tx2"/>
                </a:solidFill>
                <a:latin typeface="+mn-lt"/>
                <a:ea typeface="+mn-ea"/>
                <a:cs typeface="+mn-cs"/>
              </a:defRPr>
            </a:lvl7pPr>
            <a:lvl8pPr marL="3600450" indent="-342900" algn="l" defTabSz="914400" rtl="0" eaLnBrk="1" latinLnBrk="0" hangingPunct="1">
              <a:spcBef>
                <a:spcPct val="20000"/>
              </a:spcBef>
              <a:buClr>
                <a:schemeClr val="accent3"/>
              </a:buClr>
              <a:buFont typeface="Arial" panose="020B0604020202020204" pitchFamily="34" charset="0"/>
              <a:buChar char="•"/>
              <a:defRPr sz="2000" kern="1200">
                <a:solidFill>
                  <a:schemeClr val="tx2"/>
                </a:solidFill>
                <a:latin typeface="+mn-lt"/>
                <a:ea typeface="+mn-ea"/>
                <a:cs typeface="+mn-cs"/>
              </a:defRPr>
            </a:lvl8pPr>
            <a:lvl9pPr marL="4057650" indent="-342900" algn="l" defTabSz="914400" rtl="0" eaLnBrk="1" latinLnBrk="0" hangingPunct="1">
              <a:spcBef>
                <a:spcPct val="20000"/>
              </a:spcBef>
              <a:buClr>
                <a:schemeClr val="accent3"/>
              </a:buClr>
              <a:buFont typeface="Arial" panose="020B0604020202020204" pitchFamily="34" charset="0"/>
              <a:buChar char="•"/>
              <a:defRPr sz="2000" kern="1200">
                <a:solidFill>
                  <a:schemeClr val="tx2"/>
                </a:solidFill>
                <a:latin typeface="+mn-lt"/>
                <a:ea typeface="+mn-ea"/>
                <a:cs typeface="+mn-cs"/>
              </a:defRPr>
            </a:lvl9pPr>
          </a:lstStyle>
          <a:p>
            <a:pPr marL="0" indent="0">
              <a:buNone/>
            </a:pPr>
            <a:r>
              <a:rPr lang="en-US" dirty="0">
                <a:latin typeface="Open Sans Light" panose="020B0306030504020204" pitchFamily="34" charset="0"/>
                <a:ea typeface="Open Sans Light" panose="020B0306030504020204" pitchFamily="34" charset="0"/>
                <a:cs typeface="Open Sans Light" panose="020B0306030504020204" pitchFamily="34" charset="0"/>
              </a:rPr>
              <a:t>Clean from start to finish… to start</a:t>
            </a:r>
          </a:p>
        </p:txBody>
      </p:sp>
      <p:pic>
        <p:nvPicPr>
          <p:cNvPr id="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01603" y="1665431"/>
            <a:ext cx="4937517" cy="9096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081601" y="1466849"/>
            <a:ext cx="1140899" cy="1108236"/>
            <a:chOff x="1600713" y="1891909"/>
            <a:chExt cx="1275073" cy="1242258"/>
          </a:xfrm>
        </p:grpSpPr>
        <p:pic>
          <p:nvPicPr>
            <p:cNvPr id="7" name="Picture 2" descr="http://www.ppg.com/corporate/ideascapes/SiteCollectionImages/c2c.gif"/>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32740"/>
            <a:stretch/>
          </p:blipFill>
          <p:spPr bwMode="auto">
            <a:xfrm>
              <a:off x="1600713" y="2298357"/>
              <a:ext cx="1275073" cy="83581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00713" y="1891909"/>
              <a:ext cx="1275072" cy="1057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9" name="Text Placeholder 3"/>
          <p:cNvSpPr>
            <a:spLocks noGrp="1"/>
          </p:cNvSpPr>
          <p:nvPr>
            <p:ph type="body" idx="11"/>
          </p:nvPr>
        </p:nvSpPr>
        <p:spPr>
          <a:xfrm>
            <a:off x="-138745" y="5511959"/>
            <a:ext cx="7739696" cy="811212"/>
          </a:xfrm>
        </p:spPr>
        <p:txBody>
          <a:bodyPr>
            <a:noAutofit/>
          </a:bodyPr>
          <a:lstStyle/>
          <a:p>
            <a:pPr marL="0" indent="0">
              <a:buNone/>
            </a:pPr>
            <a:r>
              <a:rPr lang="en-US" sz="2000" b="1" dirty="0">
                <a:solidFill>
                  <a:srgbClr val="000000"/>
                </a:solidFill>
                <a:cs typeface="Arial"/>
              </a:rPr>
              <a:t>SunPower panels can provide over 30% of the points required for LEED certification</a:t>
            </a:r>
          </a:p>
        </p:txBody>
      </p:sp>
    </p:spTree>
    <p:extLst>
      <p:ext uri="{BB962C8B-B14F-4D97-AF65-F5344CB8AC3E}">
        <p14:creationId xmlns="" xmlns:p14="http://schemas.microsoft.com/office/powerpoint/2010/main" val="2306946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Faster energy payback time</a:t>
            </a:r>
          </a:p>
        </p:txBody>
      </p:sp>
      <p:sp>
        <p:nvSpPr>
          <p:cNvPr id="21" name="Text Box 15"/>
          <p:cNvSpPr txBox="1">
            <a:spLocks noChangeArrowheads="1"/>
          </p:cNvSpPr>
          <p:nvPr/>
        </p:nvSpPr>
        <p:spPr bwMode="auto">
          <a:xfrm>
            <a:off x="9559636" y="5505449"/>
            <a:ext cx="2629189" cy="969264"/>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cs typeface="Arial" panose="020B0604020202020204" pitchFamily="34" charset="0"/>
              </a:rPr>
              <a:t>1</a:t>
            </a:r>
            <a:r>
              <a:rPr lang="en-US" baseline="0" dirty="0">
                <a:cs typeface="Arial" panose="020B0604020202020204" pitchFamily="34" charset="0"/>
              </a:rPr>
              <a:t> </a:t>
            </a:r>
            <a:r>
              <a:rPr lang="en-US" baseline="0" dirty="0" err="1">
                <a:cs typeface="Arial" panose="020B0604020202020204" pitchFamily="34" charset="0"/>
              </a:rPr>
              <a:t>Fthenakis</a:t>
            </a:r>
            <a:r>
              <a:rPr lang="en-US" baseline="0" dirty="0">
                <a:cs typeface="Arial" panose="020B0604020202020204" pitchFamily="34" charset="0"/>
              </a:rPr>
              <a:t>, V. M. et al. (2012). Life Cycle Analysis of High-Performance Monocrystalline Silicon </a:t>
            </a:r>
            <a:r>
              <a:rPr lang="en-US" baseline="0" dirty="0" smtClean="0">
                <a:cs typeface="Arial" panose="020B0604020202020204" pitchFamily="34" charset="0"/>
              </a:rPr>
              <a:t>Photovoltaic Systems</a:t>
            </a:r>
            <a:r>
              <a:rPr lang="en-US" baseline="0" dirty="0">
                <a:cs typeface="Arial" panose="020B0604020202020204" pitchFamily="34" charset="0"/>
              </a:rPr>
              <a:t>: Energy Payback </a:t>
            </a:r>
            <a:r>
              <a:rPr lang="en-US" baseline="0" dirty="0" smtClean="0">
                <a:cs typeface="Arial" panose="020B0604020202020204" pitchFamily="34" charset="0"/>
              </a:rPr>
              <a:t> Times </a:t>
            </a:r>
            <a:br>
              <a:rPr lang="en-US" baseline="0" dirty="0" smtClean="0">
                <a:cs typeface="Arial" panose="020B0604020202020204" pitchFamily="34" charset="0"/>
              </a:rPr>
            </a:br>
            <a:r>
              <a:rPr lang="en-US" baseline="0" dirty="0" smtClean="0">
                <a:cs typeface="Arial" panose="020B0604020202020204" pitchFamily="34" charset="0"/>
              </a:rPr>
              <a:t>and </a:t>
            </a:r>
            <a:r>
              <a:rPr lang="en-US" baseline="0" dirty="0">
                <a:cs typeface="Arial" panose="020B0604020202020204" pitchFamily="34" charset="0"/>
              </a:rPr>
              <a:t>Net </a:t>
            </a:r>
            <a:r>
              <a:rPr lang="en-US" baseline="0" dirty="0" smtClean="0">
                <a:cs typeface="Arial" panose="020B0604020202020204" pitchFamily="34" charset="0"/>
              </a:rPr>
              <a:t>Energy Production </a:t>
            </a:r>
            <a:r>
              <a:rPr lang="en-US" baseline="0" dirty="0">
                <a:cs typeface="Arial" panose="020B0604020202020204" pitchFamily="34" charset="0"/>
              </a:rPr>
              <a:t>Value.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27th EUPVSEC.</a:t>
            </a:r>
          </a:p>
          <a:p>
            <a:pPr marL="0" indent="0"/>
            <a:r>
              <a:rPr lang="en-US" baseline="0" dirty="0" smtClean="0">
                <a:cs typeface="Arial" panose="020B0604020202020204" pitchFamily="34" charset="0"/>
              </a:rPr>
              <a:t>All </a:t>
            </a:r>
            <a:r>
              <a:rPr lang="en-US" baseline="0" dirty="0">
                <a:cs typeface="Arial" panose="020B0604020202020204" pitchFamily="34" charset="0"/>
              </a:rPr>
              <a:t>trademarks or logos </a:t>
            </a:r>
            <a:r>
              <a:rPr lang="en-US" baseline="0" dirty="0" smtClean="0">
                <a:cs typeface="Arial" panose="020B0604020202020204" pitchFamily="34" charset="0"/>
              </a:rPr>
              <a:t>are the </a:t>
            </a:r>
            <a:r>
              <a:rPr lang="en-US" baseline="0" dirty="0">
                <a:cs typeface="Arial" panose="020B0604020202020204" pitchFamily="34" charset="0"/>
              </a:rPr>
              <a:t>properties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of their respective </a:t>
            </a:r>
            <a:r>
              <a:rPr lang="en-US" baseline="0" dirty="0">
                <a:cs typeface="Arial" panose="020B0604020202020204" pitchFamily="34" charset="0"/>
              </a:rPr>
              <a:t>owners.</a:t>
            </a:r>
          </a:p>
          <a:p>
            <a:endParaRPr lang="en-US" baseline="0" dirty="0">
              <a:cs typeface="Arial" panose="020B0604020202020204" pitchFamily="34" charset="0"/>
            </a:endParaRPr>
          </a:p>
        </p:txBody>
      </p:sp>
      <p:sp>
        <p:nvSpPr>
          <p:cNvPr id="36" name="Rectangle 9"/>
          <p:cNvSpPr txBox="1">
            <a:spLocks noChangeArrowheads="1"/>
          </p:cNvSpPr>
          <p:nvPr/>
        </p:nvSpPr>
        <p:spPr>
          <a:xfrm>
            <a:off x="880322" y="1583988"/>
            <a:ext cx="10293643" cy="2778461"/>
          </a:xfrm>
          <a:prstGeom prst="rect">
            <a:avLst/>
          </a:prstGeom>
          <a:noFill/>
        </p:spPr>
        <p:txBody>
          <a:bodyPr lIns="0" rIns="0"/>
          <a:lstStyle/>
          <a:p>
            <a:pPr marL="228600" indent="-228600" defTabSz="820738">
              <a:spcAft>
                <a:spcPts val="1000"/>
              </a:spcAft>
              <a:buFont typeface="Arial"/>
              <a:buChar char="•"/>
            </a:pPr>
            <a:r>
              <a:rPr lang="en-US" sz="1600" dirty="0">
                <a:solidFill>
                  <a:prstClr val="black"/>
                </a:solidFill>
                <a:cs typeface="Arial"/>
              </a:rPr>
              <a:t>Lifecycle assessment considers environmental impacts from the entire product lifecycle: from raw material extraction to production, installation, and eventual decommissioning.</a:t>
            </a:r>
          </a:p>
          <a:p>
            <a:pPr marL="228600" indent="-228600" defTabSz="820738">
              <a:spcAft>
                <a:spcPts val="1000"/>
              </a:spcAft>
              <a:buFont typeface="Arial"/>
              <a:buChar char="•"/>
            </a:pPr>
            <a:r>
              <a:rPr lang="en-US" sz="1600" dirty="0">
                <a:solidFill>
                  <a:prstClr val="black"/>
                </a:solidFill>
                <a:cs typeface="Arial"/>
              </a:rPr>
              <a:t>One measure in lifecycle assessment is Energy Payback Time (EPBT), the number of years required for a panel to offset its lifecycle.</a:t>
            </a:r>
          </a:p>
          <a:p>
            <a:pPr marL="228600" indent="-228600" defTabSz="820738">
              <a:spcAft>
                <a:spcPts val="1000"/>
              </a:spcAft>
              <a:buFont typeface="Arial"/>
              <a:buChar char="•"/>
            </a:pPr>
            <a:r>
              <a:rPr lang="en-US" sz="1600" dirty="0">
                <a:solidFill>
                  <a:prstClr val="black"/>
                </a:solidFill>
                <a:cs typeface="Arial"/>
              </a:rPr>
              <a:t>Brookhaven National Laboratory and Columbia University’s Center for Life Cycle Analysis studied the role of panel efficiency on EPBT.</a:t>
            </a:r>
          </a:p>
          <a:p>
            <a:pPr marL="228600" indent="-228600" defTabSz="820738">
              <a:spcAft>
                <a:spcPts val="1000"/>
              </a:spcAft>
              <a:buFont typeface="Arial"/>
              <a:buChar char="•"/>
            </a:pPr>
            <a:r>
              <a:rPr lang="en-US" sz="1600" dirty="0">
                <a:solidFill>
                  <a:prstClr val="black"/>
                </a:solidFill>
                <a:cs typeface="Arial"/>
              </a:rPr>
              <a:t>SunPower panels have a 1.4 year EPBT – all of the energy produced after this time is a net gain.  This is 20% faster than Conventional Panels.1</a:t>
            </a:r>
          </a:p>
          <a:p>
            <a:pPr defTabSz="820738">
              <a:spcAft>
                <a:spcPts val="1000"/>
              </a:spcAft>
            </a:pPr>
            <a:endParaRPr lang="en-US" sz="1600" dirty="0">
              <a:solidFill>
                <a:prstClr val="black"/>
              </a:solidFill>
              <a:cs typeface="Arial"/>
            </a:endParaRPr>
          </a:p>
        </p:txBody>
      </p:sp>
      <p:sp>
        <p:nvSpPr>
          <p:cNvPr id="5" name="Text Placeholder 1"/>
          <p:cNvSpPr txBox="1">
            <a:spLocks/>
          </p:cNvSpPr>
          <p:nvPr/>
        </p:nvSpPr>
        <p:spPr>
          <a:xfrm>
            <a:off x="533018" y="1071562"/>
            <a:ext cx="11133519" cy="395287"/>
          </a:xfrm>
          <a:prstGeom prst="rect">
            <a:avLst/>
          </a:prstGeom>
        </p:spPr>
        <p:txBody>
          <a:bodyPr/>
          <a:lstStyle>
            <a:lvl1pPr marL="225425" indent="-225425" algn="l" defTabSz="914400" rtl="0" eaLnBrk="1" latinLnBrk="0" hangingPunct="1">
              <a:lnSpc>
                <a:spcPct val="100000"/>
              </a:lnSpc>
              <a:spcBef>
                <a:spcPts val="800"/>
              </a:spcBef>
              <a:spcAft>
                <a:spcPts val="800"/>
              </a:spcAft>
              <a:buClr>
                <a:schemeClr val="accent4"/>
              </a:buClr>
              <a:buFont typeface="Arial" panose="020B0604020202020204" pitchFamily="34" charset="0"/>
              <a:buChar char="•"/>
              <a:defRPr lang="en-US" sz="2000" b="0" kern="1200" dirty="0" smtClean="0">
                <a:solidFill>
                  <a:schemeClr val="tx2">
                    <a:lumMod val="50000"/>
                  </a:schemeClr>
                </a:solidFill>
                <a:latin typeface="+mn-lt"/>
                <a:ea typeface="+mn-ea"/>
                <a:cs typeface="+mn-cs"/>
              </a:defRPr>
            </a:lvl1pPr>
            <a:lvl2pPr marL="533400" indent="-190500" algn="l" defTabSz="914400" rtl="0" eaLnBrk="1" latinLnBrk="0" hangingPunct="1">
              <a:spcBef>
                <a:spcPts val="400"/>
              </a:spcBef>
              <a:spcAft>
                <a:spcPts val="800"/>
              </a:spcAft>
              <a:buClr>
                <a:schemeClr val="accent4"/>
              </a:buClr>
              <a:buFont typeface="Open Sans" panose="020B0606030504020204" pitchFamily="34" charset="0"/>
              <a:buChar char="–"/>
              <a:defRPr lang="en-US" sz="1600" kern="1200" dirty="0" smtClean="0">
                <a:solidFill>
                  <a:schemeClr val="tx2">
                    <a:lumMod val="50000"/>
                  </a:schemeClr>
                </a:solidFill>
                <a:latin typeface="+mn-lt"/>
                <a:ea typeface="+mn-ea"/>
                <a:cs typeface="+mn-cs"/>
              </a:defRPr>
            </a:lvl2pPr>
            <a:lvl3pPr marL="790575" indent="-163513" algn="l" defTabSz="914400" rtl="0" eaLnBrk="1" latinLnBrk="0" hangingPunct="1">
              <a:spcBef>
                <a:spcPct val="20000"/>
              </a:spcBef>
              <a:spcAft>
                <a:spcPts val="800"/>
              </a:spcAft>
              <a:buClr>
                <a:schemeClr val="accent4"/>
              </a:buClr>
              <a:buFont typeface="Arial" panose="020B0604020202020204" pitchFamily="34" charset="0"/>
              <a:buChar char="•"/>
              <a:tabLst>
                <a:tab pos="342900" algn="l"/>
              </a:tabLst>
              <a:defRPr lang="en-US" sz="1400" kern="1200" baseline="0" dirty="0" smtClean="0">
                <a:solidFill>
                  <a:schemeClr val="tx2">
                    <a:lumMod val="50000"/>
                  </a:schemeClr>
                </a:solidFill>
                <a:latin typeface="+mn-lt"/>
                <a:ea typeface="+mn-ea"/>
                <a:cs typeface="+mn-cs"/>
              </a:defRPr>
            </a:lvl3pPr>
            <a:lvl4pPr marL="1022350" indent="-171450" algn="l" defTabSz="914400" rtl="0" eaLnBrk="1" latinLnBrk="0" hangingPunct="1">
              <a:spcBef>
                <a:spcPct val="20000"/>
              </a:spcBef>
              <a:buClr>
                <a:schemeClr val="accent4"/>
              </a:buClr>
              <a:buFont typeface="Open Sans" panose="020B0606030504020204" pitchFamily="34" charset="0"/>
              <a:buChar char="–"/>
              <a:defRPr lang="en-US" sz="1200" kern="1200" dirty="0">
                <a:solidFill>
                  <a:schemeClr val="tx2">
                    <a:lumMod val="50000"/>
                  </a:schemeClr>
                </a:solidFill>
                <a:latin typeface="+mn-lt"/>
                <a:ea typeface="+mn-ea"/>
                <a:cs typeface="+mn-cs"/>
              </a:defRPr>
            </a:lvl4pPr>
            <a:lvl5pPr marL="1022350" indent="-171450" algn="l" defTabSz="914400" rtl="0" eaLnBrk="1" latinLnBrk="0" hangingPunct="1">
              <a:spcBef>
                <a:spcPct val="20000"/>
              </a:spcBef>
              <a:buClr>
                <a:schemeClr val="accent4"/>
              </a:buClr>
              <a:buFont typeface="Open Sans" panose="020B0606030504020204" pitchFamily="34" charset="0"/>
              <a:buChar char="–"/>
              <a:defRPr sz="1200" kern="1200">
                <a:solidFill>
                  <a:schemeClr val="tx2"/>
                </a:solidFill>
                <a:latin typeface="+mn-lt"/>
                <a:ea typeface="+mn-ea"/>
                <a:cs typeface="+mn-cs"/>
              </a:defRPr>
            </a:lvl5pPr>
            <a:lvl6pPr marL="2686050" indent="-342900" algn="l" defTabSz="914400" rtl="0" eaLnBrk="1" latinLnBrk="0" hangingPunct="1">
              <a:spcBef>
                <a:spcPct val="20000"/>
              </a:spcBef>
              <a:buClr>
                <a:schemeClr val="accent3"/>
              </a:buClr>
              <a:buFont typeface="Arial" panose="020B0604020202020204" pitchFamily="34" charset="0"/>
              <a:buChar char="•"/>
              <a:defRPr sz="2000" kern="1200">
                <a:solidFill>
                  <a:schemeClr val="tx2"/>
                </a:solidFill>
                <a:latin typeface="+mn-lt"/>
                <a:ea typeface="+mn-ea"/>
                <a:cs typeface="+mn-cs"/>
              </a:defRPr>
            </a:lvl6pPr>
            <a:lvl7pPr marL="3143250" indent="-342900" algn="l" defTabSz="914400" rtl="0" eaLnBrk="1" latinLnBrk="0" hangingPunct="1">
              <a:spcBef>
                <a:spcPct val="20000"/>
              </a:spcBef>
              <a:buClr>
                <a:schemeClr val="accent3"/>
              </a:buClr>
              <a:buFont typeface="Arial" panose="020B0604020202020204" pitchFamily="34" charset="0"/>
              <a:buChar char="•"/>
              <a:defRPr sz="2000" kern="1200">
                <a:solidFill>
                  <a:schemeClr val="tx2"/>
                </a:solidFill>
                <a:latin typeface="+mn-lt"/>
                <a:ea typeface="+mn-ea"/>
                <a:cs typeface="+mn-cs"/>
              </a:defRPr>
            </a:lvl7pPr>
            <a:lvl8pPr marL="3600450" indent="-342900" algn="l" defTabSz="914400" rtl="0" eaLnBrk="1" latinLnBrk="0" hangingPunct="1">
              <a:spcBef>
                <a:spcPct val="20000"/>
              </a:spcBef>
              <a:buClr>
                <a:schemeClr val="accent3"/>
              </a:buClr>
              <a:buFont typeface="Arial" panose="020B0604020202020204" pitchFamily="34" charset="0"/>
              <a:buChar char="•"/>
              <a:defRPr sz="2000" kern="1200">
                <a:solidFill>
                  <a:schemeClr val="tx2"/>
                </a:solidFill>
                <a:latin typeface="+mn-lt"/>
                <a:ea typeface="+mn-ea"/>
                <a:cs typeface="+mn-cs"/>
              </a:defRPr>
            </a:lvl8pPr>
            <a:lvl9pPr marL="4057650" indent="-342900" algn="l" defTabSz="914400" rtl="0" eaLnBrk="1" latinLnBrk="0" hangingPunct="1">
              <a:spcBef>
                <a:spcPct val="20000"/>
              </a:spcBef>
              <a:buClr>
                <a:schemeClr val="accent3"/>
              </a:buClr>
              <a:buFont typeface="Arial" panose="020B0604020202020204" pitchFamily="34" charset="0"/>
              <a:buChar char="•"/>
              <a:defRPr sz="2000" kern="1200">
                <a:solidFill>
                  <a:schemeClr val="tx2"/>
                </a:solidFill>
                <a:latin typeface="+mn-lt"/>
                <a:ea typeface="+mn-ea"/>
                <a:cs typeface="+mn-cs"/>
              </a:defRPr>
            </a:lvl9pPr>
          </a:lstStyle>
          <a:p>
            <a:pPr marL="0" indent="0">
              <a:buNone/>
            </a:pPr>
            <a:r>
              <a:rPr lang="en-US" dirty="0" smtClean="0">
                <a:latin typeface="Open Sans Light" panose="020B0306030504020204" pitchFamily="34" charset="0"/>
                <a:ea typeface="Open Sans Light" panose="020B0306030504020204" pitchFamily="34" charset="0"/>
                <a:cs typeface="Open Sans Light" panose="020B0306030504020204" pitchFamily="34" charset="0"/>
              </a:rPr>
              <a:t>Brookhaven National Laboratory and Columbia University Study</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 Placeholder 3"/>
          <p:cNvSpPr>
            <a:spLocks noGrp="1"/>
          </p:cNvSpPr>
          <p:nvPr>
            <p:ph type="body" idx="11"/>
          </p:nvPr>
        </p:nvSpPr>
        <p:spPr>
          <a:xfrm>
            <a:off x="-138745" y="5511959"/>
            <a:ext cx="7739696" cy="811212"/>
          </a:xfrm>
        </p:spPr>
        <p:txBody>
          <a:bodyPr>
            <a:noAutofit/>
          </a:bodyPr>
          <a:lstStyle/>
          <a:p>
            <a:pPr marL="0" indent="0">
              <a:buNone/>
            </a:pPr>
            <a:r>
              <a:rPr lang="en-US" sz="2000" b="1" dirty="0">
                <a:solidFill>
                  <a:srgbClr val="000000"/>
                </a:solidFill>
                <a:cs typeface="Arial"/>
              </a:rPr>
              <a:t>SunPower panels require just 1.4 years to pay back the energy needed to build and deploy them</a:t>
            </a:r>
          </a:p>
        </p:txBody>
      </p:sp>
    </p:spTree>
    <p:extLst>
      <p:ext uri="{BB962C8B-B14F-4D97-AF65-F5344CB8AC3E}">
        <p14:creationId xmlns="" xmlns:p14="http://schemas.microsoft.com/office/powerpoint/2010/main" val="16345305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SunPower </a:t>
            </a:r>
            <a:r>
              <a:rPr lang="en-US" dirty="0" smtClean="0"/>
              <a:t>End of Life Environmental </a:t>
            </a:r>
            <a:r>
              <a:rPr lang="en-US" dirty="0"/>
              <a:t>Advantage</a:t>
            </a:r>
          </a:p>
        </p:txBody>
      </p:sp>
      <p:sp>
        <p:nvSpPr>
          <p:cNvPr id="21" name="Text Box 15"/>
          <p:cNvSpPr txBox="1">
            <a:spLocks noChangeArrowheads="1"/>
          </p:cNvSpPr>
          <p:nvPr/>
        </p:nvSpPr>
        <p:spPr bwMode="auto">
          <a:xfrm>
            <a:off x="9559636" y="6128967"/>
            <a:ext cx="2629189" cy="433017"/>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cs typeface="Arial" panose="020B0604020202020204" pitchFamily="34" charset="0"/>
              </a:rPr>
              <a:t>1</a:t>
            </a:r>
            <a:r>
              <a:rPr lang="en-US" baseline="0" dirty="0">
                <a:cs typeface="Arial" panose="020B0604020202020204" pitchFamily="34" charset="0"/>
              </a:rPr>
              <a:t> </a:t>
            </a:r>
            <a:r>
              <a:rPr lang="en-US" baseline="0" dirty="0" smtClean="0">
                <a:cs typeface="Arial" panose="020B0604020202020204" pitchFamily="34" charset="0"/>
              </a:rPr>
              <a:t>SunPower </a:t>
            </a:r>
            <a:r>
              <a:rPr lang="en-US" baseline="0" dirty="0">
                <a:cs typeface="Arial" panose="020B0604020202020204" pitchFamily="34" charset="0"/>
              </a:rPr>
              <a:t>Corporation. (2014). </a:t>
            </a:r>
            <a:r>
              <a:rPr lang="en-US" baseline="0" dirty="0" smtClean="0">
                <a:cs typeface="Arial" panose="020B0604020202020204" pitchFamily="34" charset="0"/>
              </a:rPr>
              <a:t>SunPower </a:t>
            </a:r>
            <a:br>
              <a:rPr lang="en-US" baseline="0" dirty="0" smtClean="0">
                <a:cs typeface="Arial" panose="020B0604020202020204" pitchFamily="34" charset="0"/>
              </a:rPr>
            </a:br>
            <a:r>
              <a:rPr lang="en-US" baseline="0" dirty="0" smtClean="0">
                <a:cs typeface="Arial" panose="020B0604020202020204" pitchFamily="34" charset="0"/>
              </a:rPr>
              <a:t>Panel </a:t>
            </a:r>
            <a:r>
              <a:rPr lang="en-US" baseline="0" dirty="0">
                <a:cs typeface="Arial" panose="020B0604020202020204" pitchFamily="34" charset="0"/>
              </a:rPr>
              <a:t>Environmental </a:t>
            </a:r>
            <a:r>
              <a:rPr lang="en-US" baseline="0" dirty="0" smtClean="0">
                <a:cs typeface="Arial" panose="020B0604020202020204" pitchFamily="34" charset="0"/>
              </a:rPr>
              <a:t>Advantages.</a:t>
            </a:r>
            <a:endParaRPr lang="en-US" baseline="0" dirty="0">
              <a:cs typeface="Arial" panose="020B0604020202020204" pitchFamily="34" charset="0"/>
            </a:endParaRPr>
          </a:p>
        </p:txBody>
      </p:sp>
      <p:sp>
        <p:nvSpPr>
          <p:cNvPr id="36" name="Rectangle 9"/>
          <p:cNvSpPr txBox="1">
            <a:spLocks noChangeArrowheads="1"/>
          </p:cNvSpPr>
          <p:nvPr/>
        </p:nvSpPr>
        <p:spPr>
          <a:xfrm>
            <a:off x="880325" y="1117264"/>
            <a:ext cx="6682526" cy="4925204"/>
          </a:xfrm>
          <a:prstGeom prst="rect">
            <a:avLst/>
          </a:prstGeom>
          <a:noFill/>
        </p:spPr>
        <p:txBody>
          <a:bodyPr lIns="0" rIns="0"/>
          <a:lstStyle/>
          <a:p>
            <a:pPr defTabSz="820738">
              <a:spcAft>
                <a:spcPts val="1000"/>
              </a:spcAft>
            </a:pPr>
            <a:r>
              <a:rPr lang="en-US" sz="1600" dirty="0">
                <a:solidFill>
                  <a:prstClr val="black"/>
                </a:solidFill>
                <a:cs typeface="Arial"/>
              </a:rPr>
              <a:t>Some solar panels have elements which are considered hazardous: </a:t>
            </a:r>
          </a:p>
          <a:p>
            <a:pPr marL="228600" indent="-228600" defTabSz="820738">
              <a:spcAft>
                <a:spcPts val="1000"/>
              </a:spcAft>
              <a:buFont typeface="Arial"/>
              <a:buChar char="•"/>
            </a:pPr>
            <a:r>
              <a:rPr lang="en-US" sz="1600" dirty="0">
                <a:solidFill>
                  <a:prstClr val="black"/>
                </a:solidFill>
                <a:cs typeface="Arial"/>
              </a:rPr>
              <a:t>Silver in front contact paste</a:t>
            </a:r>
          </a:p>
          <a:p>
            <a:pPr marL="228600" indent="-228600" defTabSz="820738">
              <a:spcAft>
                <a:spcPts val="1000"/>
              </a:spcAft>
              <a:buFont typeface="Arial"/>
              <a:buChar char="•"/>
            </a:pPr>
            <a:r>
              <a:rPr lang="en-US" sz="1600" dirty="0">
                <a:solidFill>
                  <a:prstClr val="black"/>
                </a:solidFill>
                <a:cs typeface="Arial"/>
              </a:rPr>
              <a:t>Lead found in solder</a:t>
            </a:r>
          </a:p>
          <a:p>
            <a:pPr marL="228600" indent="-228600" defTabSz="820738">
              <a:spcAft>
                <a:spcPts val="1000"/>
              </a:spcAft>
              <a:buFont typeface="Arial"/>
              <a:buChar char="•"/>
            </a:pPr>
            <a:r>
              <a:rPr lang="en-US" sz="1600" dirty="0">
                <a:solidFill>
                  <a:prstClr val="black"/>
                </a:solidFill>
                <a:cs typeface="Arial"/>
              </a:rPr>
              <a:t>Cadmium found in thin film</a:t>
            </a:r>
          </a:p>
          <a:p>
            <a:pPr defTabSz="820738">
              <a:spcAft>
                <a:spcPts val="1000"/>
              </a:spcAft>
            </a:pPr>
            <a:r>
              <a:rPr lang="en-US" sz="1600" dirty="0">
                <a:solidFill>
                  <a:prstClr val="black"/>
                </a:solidFill>
                <a:cs typeface="Arial"/>
              </a:rPr>
              <a:t>SunPower panels have undergone independent third party toxicity testing for heavy metals and show no significant levels of these toxic compounds.</a:t>
            </a:r>
          </a:p>
          <a:p>
            <a:pPr marL="228600" indent="-228600" defTabSz="820738">
              <a:spcAft>
                <a:spcPts val="1000"/>
              </a:spcAft>
              <a:buFont typeface="Arial"/>
              <a:buChar char="•"/>
            </a:pPr>
            <a:r>
              <a:rPr lang="en-US" sz="1600" dirty="0">
                <a:solidFill>
                  <a:prstClr val="black"/>
                </a:solidFill>
                <a:cs typeface="Arial"/>
              </a:rPr>
              <a:t>As a result, removal, reuse, or </a:t>
            </a:r>
            <a:r>
              <a:rPr lang="en-US" sz="1600" dirty="0" smtClean="0">
                <a:solidFill>
                  <a:prstClr val="black"/>
                </a:solidFill>
                <a:cs typeface="Arial"/>
              </a:rPr>
              <a:t>recycling of </a:t>
            </a:r>
            <a:r>
              <a:rPr lang="en-US" sz="1600" dirty="0">
                <a:solidFill>
                  <a:prstClr val="black"/>
                </a:solidFill>
                <a:cs typeface="Arial"/>
              </a:rPr>
              <a:t>SunPower panels does not require </a:t>
            </a:r>
            <a:r>
              <a:rPr lang="en-US" sz="1600" dirty="0" smtClean="0">
                <a:solidFill>
                  <a:prstClr val="black"/>
                </a:solidFill>
                <a:cs typeface="Arial"/>
              </a:rPr>
              <a:t>hazardous </a:t>
            </a:r>
            <a:r>
              <a:rPr lang="en-US" sz="1600" dirty="0">
                <a:solidFill>
                  <a:prstClr val="black"/>
                </a:solidFill>
                <a:cs typeface="Arial"/>
              </a:rPr>
              <a:t>waste handling procedures </a:t>
            </a:r>
            <a:r>
              <a:rPr lang="en-US" sz="1600" dirty="0" smtClean="0">
                <a:solidFill>
                  <a:prstClr val="black"/>
                </a:solidFill>
                <a:cs typeface="Arial"/>
              </a:rPr>
              <a:t>per </a:t>
            </a:r>
            <a:r>
              <a:rPr lang="en-US" sz="1600" dirty="0">
                <a:solidFill>
                  <a:prstClr val="black"/>
                </a:solidFill>
                <a:cs typeface="Arial"/>
              </a:rPr>
              <a:t>US federal and California regulations.</a:t>
            </a:r>
          </a:p>
          <a:p>
            <a:pPr marL="228600" indent="-228600" defTabSz="820738">
              <a:spcAft>
                <a:spcPts val="1000"/>
              </a:spcAft>
              <a:buFont typeface="Arial"/>
              <a:buChar char="•"/>
            </a:pPr>
            <a:r>
              <a:rPr lang="en-US" sz="1600" dirty="0">
                <a:solidFill>
                  <a:prstClr val="black"/>
                </a:solidFill>
                <a:cs typeface="Arial"/>
              </a:rPr>
              <a:t>SunPower panels also comply to RoHS </a:t>
            </a:r>
            <a:r>
              <a:rPr lang="en-US" sz="1600" dirty="0" smtClean="0">
                <a:solidFill>
                  <a:prstClr val="black"/>
                </a:solidFill>
                <a:cs typeface="Arial"/>
              </a:rPr>
              <a:t>guidelines used in </a:t>
            </a:r>
            <a:r>
              <a:rPr lang="en-US" sz="1600" dirty="0">
                <a:solidFill>
                  <a:prstClr val="black"/>
                </a:solidFill>
                <a:cs typeface="Arial"/>
              </a:rPr>
              <a:t>the EU</a:t>
            </a:r>
            <a:r>
              <a:rPr lang="en-US" sz="1600" dirty="0" smtClean="0">
                <a:solidFill>
                  <a:prstClr val="black"/>
                </a:solidFill>
                <a:cs typeface="Arial"/>
              </a:rPr>
              <a:t>.</a:t>
            </a:r>
          </a:p>
          <a:p>
            <a:pPr marL="228600" indent="-228600" defTabSz="820738">
              <a:spcAft>
                <a:spcPts val="1000"/>
              </a:spcAft>
              <a:buFont typeface="Arial"/>
              <a:buChar char="•"/>
            </a:pPr>
            <a:endParaRPr lang="en-US" sz="1600" dirty="0">
              <a:solidFill>
                <a:prstClr val="black"/>
              </a:solidFill>
              <a:cs typeface="Arial"/>
            </a:endParaRPr>
          </a:p>
          <a:p>
            <a:pPr marL="228600" indent="-228600" defTabSz="820738">
              <a:spcAft>
                <a:spcPts val="1000"/>
              </a:spcAft>
              <a:buFont typeface="Arial"/>
              <a:buChar char="•"/>
            </a:pPr>
            <a:endParaRPr lang="en-US" sz="1600" dirty="0">
              <a:solidFill>
                <a:prstClr val="black"/>
              </a:solidFill>
              <a:cs typeface="Arial"/>
            </a:endParaRPr>
          </a:p>
        </p:txBody>
      </p:sp>
      <p:sp>
        <p:nvSpPr>
          <p:cNvPr id="5" name="TextBox 4"/>
          <p:cNvSpPr txBox="1"/>
          <p:nvPr/>
        </p:nvSpPr>
        <p:spPr>
          <a:xfrm>
            <a:off x="8479604" y="1641850"/>
            <a:ext cx="3185174" cy="338554"/>
          </a:xfrm>
          <a:prstGeom prst="rect">
            <a:avLst/>
          </a:prstGeom>
          <a:noFill/>
        </p:spPr>
        <p:txBody>
          <a:bodyPr wrap="square" rtlCol="0">
            <a:spAutoFit/>
          </a:bodyPr>
          <a:lstStyle/>
          <a:p>
            <a:pPr algn="ctr"/>
            <a:r>
              <a:rPr lang="en-US" sz="1600" b="1" dirty="0" smtClean="0"/>
              <a:t>Cost of End of Life Options</a:t>
            </a:r>
            <a:r>
              <a:rPr lang="en-US" sz="1600" b="1" baseline="30000" dirty="0" smtClean="0"/>
              <a:t>1</a:t>
            </a:r>
            <a:endParaRPr lang="en-US" sz="1600" b="1" baseline="30000" dirty="0">
              <a:solidFill>
                <a:srgbClr val="FF0000"/>
              </a:solidFill>
            </a:endParaRPr>
          </a:p>
        </p:txBody>
      </p:sp>
      <p:pic>
        <p:nvPicPr>
          <p:cNvPr id="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158776" y="4788838"/>
            <a:ext cx="1230358" cy="42491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15"/>
          <p:cNvSpPr txBox="1">
            <a:spLocks noChangeArrowheads="1"/>
          </p:cNvSpPr>
          <p:nvPr/>
        </p:nvSpPr>
        <p:spPr bwMode="auto">
          <a:xfrm rot="16200000">
            <a:off x="6894292" y="3192098"/>
            <a:ext cx="2541188" cy="193899"/>
          </a:xfrm>
          <a:prstGeom prst="rect">
            <a:avLst/>
          </a:prstGeom>
          <a:solidFill>
            <a:schemeClr val="bg1"/>
          </a:solidFill>
          <a:ln w="9525">
            <a:noFill/>
            <a:miter lim="800000"/>
            <a:headEnd/>
            <a:tailEnd/>
          </a:ln>
        </p:spPr>
        <p:txBody>
          <a:bodyPr wrap="square" lIns="0" tIns="0" rIns="0" bIns="0">
            <a:spAutoFit/>
          </a:bodyPr>
          <a:lstStyle/>
          <a:p>
            <a:pPr algn="ctr">
              <a:lnSpc>
                <a:spcPct val="90000"/>
              </a:lnSpc>
            </a:pPr>
            <a:r>
              <a:rPr lang="en-US" sz="1400" dirty="0" smtClean="0">
                <a:cs typeface="Arial"/>
              </a:rPr>
              <a:t>$/W of disposal option</a:t>
            </a:r>
            <a:endParaRPr lang="en-US" sz="1400" baseline="30000" dirty="0">
              <a:cs typeface="Arial"/>
            </a:endParaRPr>
          </a:p>
        </p:txBody>
      </p:sp>
      <p:sp>
        <p:nvSpPr>
          <p:cNvPr id="9" name="Text Placeholder 3"/>
          <p:cNvSpPr>
            <a:spLocks noGrp="1"/>
          </p:cNvSpPr>
          <p:nvPr>
            <p:ph type="body" idx="11"/>
          </p:nvPr>
        </p:nvSpPr>
        <p:spPr>
          <a:xfrm>
            <a:off x="-138745" y="5511959"/>
            <a:ext cx="7739696" cy="811212"/>
          </a:xfrm>
        </p:spPr>
        <p:txBody>
          <a:bodyPr>
            <a:noAutofit/>
          </a:bodyPr>
          <a:lstStyle/>
          <a:p>
            <a:pPr marL="0" indent="0">
              <a:buNone/>
            </a:pPr>
            <a:r>
              <a:rPr lang="en-US" sz="2000" b="1" dirty="0">
                <a:solidFill>
                  <a:srgbClr val="000000"/>
                </a:solidFill>
                <a:cs typeface="Arial"/>
              </a:rPr>
              <a:t>More end of life options, lower decommissioning </a:t>
            </a:r>
            <a:br>
              <a:rPr lang="en-US" sz="2000" b="1" dirty="0">
                <a:solidFill>
                  <a:srgbClr val="000000"/>
                </a:solidFill>
                <a:cs typeface="Arial"/>
              </a:rPr>
            </a:br>
            <a:r>
              <a:rPr lang="en-US" sz="2000" b="1" dirty="0">
                <a:solidFill>
                  <a:srgbClr val="000000"/>
                </a:solidFill>
                <a:cs typeface="Arial"/>
              </a:rPr>
              <a:t>costs, lower risk of future </a:t>
            </a:r>
            <a:r>
              <a:rPr lang="en-US" sz="2000" b="1" dirty="0" smtClean="0">
                <a:solidFill>
                  <a:srgbClr val="000000"/>
                </a:solidFill>
                <a:cs typeface="Arial"/>
              </a:rPr>
              <a:t>legislation</a:t>
            </a:r>
            <a:endParaRPr lang="en-US" sz="2000" b="1" dirty="0">
              <a:solidFill>
                <a:srgbClr val="000000"/>
              </a:solidFill>
              <a:cs typeface="Arial"/>
            </a:endParaRPr>
          </a:p>
        </p:txBody>
      </p:sp>
      <p:pic>
        <p:nvPicPr>
          <p:cNvPr id="20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73816" y="2092234"/>
            <a:ext cx="3290962" cy="32684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06946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nSpc>
                <a:spcPct val="100000"/>
              </a:lnSpc>
            </a:pPr>
            <a:r>
              <a:rPr lang="en-US" sz="5400" b="1" dirty="0" smtClean="0"/>
              <a:t>Summarizing the Value</a:t>
            </a:r>
            <a:endParaRPr lang="en-US" sz="5400" b="1" dirty="0"/>
          </a:p>
        </p:txBody>
      </p:sp>
    </p:spTree>
    <p:extLst>
      <p:ext uri="{BB962C8B-B14F-4D97-AF65-F5344CB8AC3E}">
        <p14:creationId xmlns="" xmlns:p14="http://schemas.microsoft.com/office/powerpoint/2010/main" val="5198951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 of E-Series Energy Comparisons</a:t>
            </a: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291747" y="145846"/>
            <a:ext cx="881062" cy="8373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163282" y="1443681"/>
            <a:ext cx="3267634" cy="3642746"/>
            <a:chOff x="485021" y="739474"/>
            <a:chExt cx="3267634" cy="3642746"/>
          </a:xfrm>
        </p:grpSpPr>
        <p:sp>
          <p:nvSpPr>
            <p:cNvPr id="8" name="Rounded Rectangle 7"/>
            <p:cNvSpPr/>
            <p:nvPr/>
          </p:nvSpPr>
          <p:spPr>
            <a:xfrm>
              <a:off x="518150" y="739474"/>
              <a:ext cx="3203052" cy="3642746"/>
            </a:xfrm>
            <a:prstGeom prst="roundRect">
              <a:avLst>
                <a:gd name="adj" fmla="val 382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6"/>
            <p:cNvPicPr>
              <a:picLocks noChangeAspect="1" noChangeArrowheads="1"/>
            </p:cNvPicPr>
            <p:nvPr/>
          </p:nvPicPr>
          <p:blipFill>
            <a:blip r:embed="rId4" cstate="print"/>
            <a:srcRect/>
            <a:stretch>
              <a:fillRect/>
            </a:stretch>
          </p:blipFill>
          <p:spPr bwMode="auto">
            <a:xfrm>
              <a:off x="603129" y="1167400"/>
              <a:ext cx="3039655" cy="3130287"/>
            </a:xfrm>
            <a:prstGeom prst="rect">
              <a:avLst/>
            </a:prstGeom>
            <a:noFill/>
            <a:ln w="9525">
              <a:noFill/>
              <a:miter lim="800000"/>
              <a:headEnd/>
              <a:tailEnd/>
            </a:ln>
          </p:spPr>
        </p:pic>
        <p:sp>
          <p:nvSpPr>
            <p:cNvPr id="10" name="TextBox 9"/>
            <p:cNvSpPr txBox="1"/>
            <p:nvPr/>
          </p:nvSpPr>
          <p:spPr>
            <a:xfrm>
              <a:off x="485021" y="764848"/>
              <a:ext cx="3267634" cy="338554"/>
            </a:xfrm>
            <a:prstGeom prst="rect">
              <a:avLst/>
            </a:prstGeom>
            <a:noFill/>
          </p:spPr>
          <p:txBody>
            <a:bodyPr wrap="square" rtlCol="0">
              <a:spAutoFit/>
            </a:bodyPr>
            <a:lstStyle/>
            <a:p>
              <a:pPr algn="ctr"/>
              <a:r>
                <a:rPr lang="en-US" sz="1600" b="1" dirty="0" smtClean="0"/>
                <a:t>Year-One Energy Production</a:t>
              </a:r>
              <a:endParaRPr lang="en-US" sz="1600" b="1" dirty="0"/>
            </a:p>
          </p:txBody>
        </p:sp>
        <p:sp>
          <p:nvSpPr>
            <p:cNvPr id="11" name="TextBox 10"/>
            <p:cNvSpPr txBox="1"/>
            <p:nvPr/>
          </p:nvSpPr>
          <p:spPr>
            <a:xfrm rot="16200000">
              <a:off x="-497660" y="2784369"/>
              <a:ext cx="2478174" cy="230643"/>
            </a:xfrm>
            <a:prstGeom prst="rect">
              <a:avLst/>
            </a:prstGeom>
            <a:noFill/>
          </p:spPr>
          <p:txBody>
            <a:bodyPr wrap="square" rtlCol="0">
              <a:spAutoFit/>
            </a:bodyPr>
            <a:lstStyle/>
            <a:p>
              <a:pPr algn="ctr"/>
              <a:r>
                <a:rPr lang="en-US" sz="900" dirty="0" smtClean="0">
                  <a:solidFill>
                    <a:schemeClr val="bg1">
                      <a:lumMod val="50000"/>
                    </a:schemeClr>
                  </a:solidFill>
                  <a:cs typeface="Arial" pitchFamily="34" charset="0"/>
                </a:rPr>
                <a:t>ENERGY PRODUCTION PER WATT</a:t>
              </a:r>
              <a:endParaRPr lang="en-US" sz="900" dirty="0">
                <a:solidFill>
                  <a:schemeClr val="bg1">
                    <a:lumMod val="50000"/>
                  </a:schemeClr>
                </a:solidFill>
                <a:cs typeface="Arial" pitchFamily="34" charset="0"/>
              </a:endParaRPr>
            </a:p>
          </p:txBody>
        </p:sp>
        <p:sp>
          <p:nvSpPr>
            <p:cNvPr id="12" name="TextBox 11"/>
            <p:cNvSpPr txBox="1"/>
            <p:nvPr/>
          </p:nvSpPr>
          <p:spPr>
            <a:xfrm>
              <a:off x="555309" y="1167048"/>
              <a:ext cx="3171867" cy="338554"/>
            </a:xfrm>
            <a:prstGeom prst="rect">
              <a:avLst/>
            </a:prstGeom>
            <a:noFill/>
          </p:spPr>
          <p:txBody>
            <a:bodyPr wrap="square" rtlCol="0">
              <a:spAutoFit/>
            </a:bodyPr>
            <a:lstStyle/>
            <a:p>
              <a:pPr algn="ctr"/>
              <a:r>
                <a:rPr lang="en-US" sz="1600" b="1" dirty="0" smtClean="0"/>
                <a:t>Same Rated Watts</a:t>
              </a:r>
              <a:endParaRPr lang="en-US" sz="1600" b="1" baseline="30000" dirty="0"/>
            </a:p>
          </p:txBody>
        </p:sp>
        <p:pic>
          <p:nvPicPr>
            <p:cNvPr id="13"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5180" y="1574583"/>
              <a:ext cx="2505075" cy="2628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ext Box 5"/>
            <p:cNvSpPr txBox="1">
              <a:spLocks noChangeArrowheads="1"/>
            </p:cNvSpPr>
            <p:nvPr/>
          </p:nvSpPr>
          <p:spPr bwMode="auto">
            <a:xfrm>
              <a:off x="1895698" y="3594879"/>
              <a:ext cx="965964"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High-Performance Anti-Reflective Glass</a:t>
              </a:r>
              <a:endParaRPr lang="en-US" sz="700" dirty="0">
                <a:cs typeface="Arial"/>
              </a:endParaRPr>
            </a:p>
          </p:txBody>
        </p:sp>
        <p:sp>
          <p:nvSpPr>
            <p:cNvPr id="15" name="Text Box 5"/>
            <p:cNvSpPr txBox="1">
              <a:spLocks noChangeArrowheads="1"/>
            </p:cNvSpPr>
            <p:nvPr/>
          </p:nvSpPr>
          <p:spPr bwMode="auto">
            <a:xfrm>
              <a:off x="1881410" y="2746315"/>
              <a:ext cx="946234"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No Light-Induced Degradation</a:t>
              </a:r>
              <a:endParaRPr lang="en-US" sz="700" dirty="0">
                <a:cs typeface="Arial"/>
              </a:endParaRPr>
            </a:p>
          </p:txBody>
        </p:sp>
        <p:sp>
          <p:nvSpPr>
            <p:cNvPr id="16" name="Text Box 5"/>
            <p:cNvSpPr txBox="1">
              <a:spLocks noChangeArrowheads="1"/>
            </p:cNvSpPr>
            <p:nvPr/>
          </p:nvSpPr>
          <p:spPr bwMode="auto">
            <a:xfrm>
              <a:off x="1868710" y="2228301"/>
              <a:ext cx="1019941"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Maintains High </a:t>
              </a:r>
              <a:r>
                <a:rPr lang="en-US" sz="700" dirty="0">
                  <a:cs typeface="Arial"/>
                </a:rPr>
                <a:t>P</a:t>
              </a:r>
              <a:r>
                <a:rPr lang="en-US" sz="700" dirty="0" smtClean="0">
                  <a:cs typeface="Arial"/>
                </a:rPr>
                <a:t>ower at High Temps</a:t>
              </a:r>
              <a:endParaRPr lang="en-US" sz="700" dirty="0">
                <a:cs typeface="Arial"/>
              </a:endParaRPr>
            </a:p>
          </p:txBody>
        </p:sp>
        <p:sp>
          <p:nvSpPr>
            <p:cNvPr id="17" name="Text Box 5"/>
            <p:cNvSpPr txBox="1">
              <a:spLocks noChangeArrowheads="1"/>
            </p:cNvSpPr>
            <p:nvPr/>
          </p:nvSpPr>
          <p:spPr bwMode="auto">
            <a:xfrm>
              <a:off x="1868710" y="3136638"/>
              <a:ext cx="983087"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Better Low-Light and Spectral Response</a:t>
              </a:r>
              <a:endParaRPr lang="en-US" sz="700" dirty="0">
                <a:cs typeface="Arial"/>
              </a:endParaRPr>
            </a:p>
          </p:txBody>
        </p:sp>
        <p:sp>
          <p:nvSpPr>
            <p:cNvPr id="18" name="Text Box 5"/>
            <p:cNvSpPr txBox="1">
              <a:spLocks noChangeArrowheads="1"/>
            </p:cNvSpPr>
            <p:nvPr/>
          </p:nvSpPr>
          <p:spPr bwMode="auto">
            <a:xfrm>
              <a:off x="1898628" y="2494392"/>
              <a:ext cx="999777" cy="200051"/>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Higher Average Watts</a:t>
              </a:r>
              <a:endParaRPr lang="en-US" sz="700" dirty="0">
                <a:cs typeface="Arial"/>
              </a:endParaRPr>
            </a:p>
          </p:txBody>
        </p:sp>
      </p:grpSp>
      <p:grpSp>
        <p:nvGrpSpPr>
          <p:cNvPr id="20" name="Group 88"/>
          <p:cNvGrpSpPr/>
          <p:nvPr/>
        </p:nvGrpSpPr>
        <p:grpSpPr>
          <a:xfrm>
            <a:off x="2546971" y="1088144"/>
            <a:ext cx="6973867" cy="5367520"/>
            <a:chOff x="1318571" y="739474"/>
            <a:chExt cx="7276781" cy="5815487"/>
          </a:xfrm>
        </p:grpSpPr>
        <p:sp>
          <p:nvSpPr>
            <p:cNvPr id="22" name="Round Same Side Corner Rectangle 21"/>
            <p:cNvSpPr/>
            <p:nvPr/>
          </p:nvSpPr>
          <p:spPr>
            <a:xfrm>
              <a:off x="4222133" y="739474"/>
              <a:ext cx="4373219" cy="5815487"/>
            </a:xfrm>
            <a:prstGeom prst="round2SameRect">
              <a:avLst>
                <a:gd name="adj1" fmla="val 4849"/>
                <a:gd name="adj2" fmla="val 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3" name="Group 77"/>
            <p:cNvGrpSpPr/>
            <p:nvPr/>
          </p:nvGrpSpPr>
          <p:grpSpPr>
            <a:xfrm>
              <a:off x="4288972" y="1173673"/>
              <a:ext cx="4240713" cy="2646444"/>
              <a:chOff x="4026588" y="1284986"/>
              <a:chExt cx="4240712" cy="2646445"/>
            </a:xfrm>
          </p:grpSpPr>
          <p:pic>
            <p:nvPicPr>
              <p:cNvPr id="27" name="Picture 4"/>
              <p:cNvPicPr>
                <a:picLocks noChangeAspect="1" noChangeArrowheads="1"/>
              </p:cNvPicPr>
              <p:nvPr/>
            </p:nvPicPr>
            <p:blipFill>
              <a:blip r:embed="rId6" cstate="print"/>
              <a:srcRect/>
              <a:stretch>
                <a:fillRect/>
              </a:stretch>
            </p:blipFill>
            <p:spPr bwMode="auto">
              <a:xfrm>
                <a:off x="4026588" y="1286620"/>
                <a:ext cx="4240712" cy="2593618"/>
              </a:xfrm>
              <a:prstGeom prst="rect">
                <a:avLst/>
              </a:prstGeom>
              <a:solidFill>
                <a:schemeClr val="bg1">
                  <a:lumMod val="95000"/>
                </a:schemeClr>
              </a:solidFill>
              <a:ln>
                <a:noFill/>
              </a:ln>
            </p:spPr>
          </p:pic>
          <p:sp>
            <p:nvSpPr>
              <p:cNvPr id="28" name="TextBox 27"/>
              <p:cNvSpPr txBox="1"/>
              <p:nvPr/>
            </p:nvSpPr>
            <p:spPr>
              <a:xfrm>
                <a:off x="4874791" y="3253803"/>
                <a:ext cx="2417960" cy="305846"/>
              </a:xfrm>
              <a:prstGeom prst="rect">
                <a:avLst/>
              </a:prstGeom>
              <a:noFill/>
            </p:spPr>
            <p:txBody>
              <a:bodyPr wrap="square" rtlCol="0">
                <a:spAutoFit/>
              </a:bodyPr>
              <a:lstStyle/>
              <a:p>
                <a:pPr algn="ctr"/>
                <a:r>
                  <a:rPr lang="en-US" sz="1400" dirty="0" smtClean="0">
                    <a:solidFill>
                      <a:schemeClr val="bg1"/>
                    </a:solidFill>
                  </a:rPr>
                  <a:t>CONVENTIONAL</a:t>
                </a:r>
                <a:endParaRPr lang="en-US" sz="1400" dirty="0">
                  <a:solidFill>
                    <a:schemeClr val="bg1"/>
                  </a:solidFill>
                </a:endParaRPr>
              </a:p>
            </p:txBody>
          </p:sp>
          <p:sp>
            <p:nvSpPr>
              <p:cNvPr id="29" name="TextBox 28"/>
              <p:cNvSpPr txBox="1"/>
              <p:nvPr/>
            </p:nvSpPr>
            <p:spPr>
              <a:xfrm>
                <a:off x="4874791" y="2245959"/>
                <a:ext cx="2417960" cy="307777"/>
              </a:xfrm>
              <a:prstGeom prst="rect">
                <a:avLst/>
              </a:prstGeom>
              <a:noFill/>
            </p:spPr>
            <p:txBody>
              <a:bodyPr wrap="square" rtlCol="0">
                <a:spAutoFit/>
              </a:bodyPr>
              <a:lstStyle/>
              <a:p>
                <a:pPr algn="ctr"/>
                <a:r>
                  <a:rPr lang="en-US" sz="1400" dirty="0" smtClean="0">
                    <a:solidFill>
                      <a:schemeClr val="bg1"/>
                    </a:solidFill>
                  </a:rPr>
                  <a:t>SUNPOWER</a:t>
                </a:r>
                <a:endParaRPr lang="en-US" sz="1400" dirty="0">
                  <a:solidFill>
                    <a:schemeClr val="bg1"/>
                  </a:solidFill>
                </a:endParaRPr>
              </a:p>
            </p:txBody>
          </p:sp>
          <p:sp>
            <p:nvSpPr>
              <p:cNvPr id="30" name="TextBox 29"/>
              <p:cNvSpPr txBox="1"/>
              <p:nvPr/>
            </p:nvSpPr>
            <p:spPr>
              <a:xfrm>
                <a:off x="4798951" y="3700599"/>
                <a:ext cx="2569640" cy="230832"/>
              </a:xfrm>
              <a:prstGeom prst="rect">
                <a:avLst/>
              </a:prstGeom>
              <a:noFill/>
            </p:spPr>
            <p:txBody>
              <a:bodyPr wrap="square" rtlCol="0">
                <a:spAutoFit/>
              </a:bodyPr>
              <a:lstStyle/>
              <a:p>
                <a:pPr algn="ctr"/>
                <a:r>
                  <a:rPr lang="en-US" sz="900" dirty="0" smtClean="0">
                    <a:solidFill>
                      <a:schemeClr val="bg1">
                        <a:lumMod val="50000"/>
                      </a:schemeClr>
                    </a:solidFill>
                    <a:latin typeface="Arial" pitchFamily="34" charset="0"/>
                    <a:cs typeface="Arial" pitchFamily="34" charset="0"/>
                  </a:rPr>
                  <a:t>YEARS</a:t>
                </a:r>
                <a:endParaRPr lang="en-US" sz="900" dirty="0">
                  <a:solidFill>
                    <a:schemeClr val="bg1">
                      <a:lumMod val="50000"/>
                    </a:schemeClr>
                  </a:solidFill>
                  <a:latin typeface="Arial" pitchFamily="34" charset="0"/>
                  <a:cs typeface="Arial" pitchFamily="34" charset="0"/>
                </a:endParaRPr>
              </a:p>
            </p:txBody>
          </p:sp>
          <p:sp>
            <p:nvSpPr>
              <p:cNvPr id="31" name="Rectangle 30"/>
              <p:cNvSpPr/>
              <p:nvPr/>
            </p:nvSpPr>
            <p:spPr>
              <a:xfrm>
                <a:off x="6993845" y="1566685"/>
                <a:ext cx="881495" cy="39297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p:cNvSpPr txBox="1"/>
              <p:nvPr/>
            </p:nvSpPr>
            <p:spPr>
              <a:xfrm>
                <a:off x="6990399" y="1475625"/>
                <a:ext cx="910081" cy="553998"/>
              </a:xfrm>
              <a:prstGeom prst="rect">
                <a:avLst/>
              </a:prstGeom>
              <a:noFill/>
            </p:spPr>
            <p:txBody>
              <a:bodyPr wrap="square" lIns="0" tIns="0" rIns="0" bIns="0" rtlCol="0">
                <a:spAutoFit/>
              </a:bodyPr>
              <a:lstStyle/>
              <a:p>
                <a:r>
                  <a:rPr lang="en-US" sz="3600" spc="190" dirty="0" smtClean="0">
                    <a:solidFill>
                      <a:srgbClr val="FFC000"/>
                    </a:solidFill>
                    <a:latin typeface="Arial Narrow" pitchFamily="34" charset="0"/>
                    <a:cs typeface="Arial" pitchFamily="34" charset="0"/>
                  </a:rPr>
                  <a:t>20%</a:t>
                </a:r>
                <a:endParaRPr lang="en-US" sz="3600" spc="190" dirty="0">
                  <a:solidFill>
                    <a:srgbClr val="FFC000"/>
                  </a:solidFill>
                  <a:latin typeface="Arial Narrow" pitchFamily="34" charset="0"/>
                  <a:cs typeface="Arial" pitchFamily="34" charset="0"/>
                </a:endParaRPr>
              </a:p>
            </p:txBody>
          </p:sp>
          <p:cxnSp>
            <p:nvCxnSpPr>
              <p:cNvPr id="33" name="Straight Connector 32"/>
              <p:cNvCxnSpPr/>
              <p:nvPr/>
            </p:nvCxnSpPr>
            <p:spPr>
              <a:xfrm flipH="1">
                <a:off x="5900721" y="1505466"/>
                <a:ext cx="1008225" cy="748618"/>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990242" y="1985938"/>
                <a:ext cx="1106372" cy="169278"/>
              </a:xfrm>
              <a:prstGeom prst="rect">
                <a:avLst/>
              </a:prstGeom>
              <a:solidFill>
                <a:schemeClr val="bg1"/>
              </a:solidFill>
            </p:spPr>
            <p:txBody>
              <a:bodyPr wrap="square" lIns="0" tIns="0" rIns="0" bIns="0" rtlCol="0">
                <a:spAutoFit/>
              </a:bodyPr>
              <a:lstStyle/>
              <a:p>
                <a:pPr algn="ctr"/>
                <a:r>
                  <a:rPr lang="en-US" sz="1100" dirty="0" smtClean="0">
                    <a:solidFill>
                      <a:schemeClr val="bg1">
                        <a:lumMod val="50000"/>
                      </a:schemeClr>
                    </a:solidFill>
                    <a:latin typeface="Arial" pitchFamily="34" charset="0"/>
                    <a:cs typeface="Arial" pitchFamily="34" charset="0"/>
                  </a:rPr>
                  <a:t>MORE ENERGY</a:t>
                </a:r>
                <a:endParaRPr lang="en-US" sz="1400" dirty="0">
                  <a:solidFill>
                    <a:schemeClr val="bg1">
                      <a:lumMod val="50000"/>
                    </a:schemeClr>
                  </a:solidFill>
                  <a:latin typeface="Arial" pitchFamily="34" charset="0"/>
                  <a:cs typeface="Arial" pitchFamily="34" charset="0"/>
                </a:endParaRPr>
              </a:p>
            </p:txBody>
          </p:sp>
          <p:cxnSp>
            <p:nvCxnSpPr>
              <p:cNvPr id="35" name="Straight Connector 34"/>
              <p:cNvCxnSpPr/>
              <p:nvPr/>
            </p:nvCxnSpPr>
            <p:spPr>
              <a:xfrm flipH="1">
                <a:off x="6903594" y="1500887"/>
                <a:ext cx="999304" cy="3"/>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7" name="Right Brace 36"/>
              <p:cNvSpPr/>
              <p:nvPr/>
            </p:nvSpPr>
            <p:spPr>
              <a:xfrm>
                <a:off x="7488060" y="2288625"/>
                <a:ext cx="121336" cy="663060"/>
              </a:xfrm>
              <a:prstGeom prst="rightBrac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8" name="Right Brace 37"/>
              <p:cNvSpPr/>
              <p:nvPr/>
            </p:nvSpPr>
            <p:spPr>
              <a:xfrm>
                <a:off x="4708310" y="2114094"/>
                <a:ext cx="97775" cy="197953"/>
              </a:xfrm>
              <a:prstGeom prst="rightBrac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9" name="TextBox 38"/>
              <p:cNvSpPr txBox="1"/>
              <p:nvPr/>
            </p:nvSpPr>
            <p:spPr>
              <a:xfrm>
                <a:off x="7512576" y="2513134"/>
                <a:ext cx="748437" cy="315114"/>
              </a:xfrm>
              <a:prstGeom prst="rect">
                <a:avLst/>
              </a:prstGeom>
              <a:noFill/>
            </p:spPr>
            <p:txBody>
              <a:bodyPr wrap="square" rtlCol="0">
                <a:spAutoFit/>
              </a:bodyPr>
              <a:lstStyle/>
              <a:p>
                <a:pPr algn="r">
                  <a:lnSpc>
                    <a:spcPts val="1000"/>
                  </a:lnSpc>
                </a:pPr>
                <a:r>
                  <a:rPr lang="en-US" sz="900" dirty="0" smtClean="0">
                    <a:solidFill>
                      <a:schemeClr val="bg1">
                        <a:lumMod val="50000"/>
                      </a:schemeClr>
                    </a:solidFill>
                    <a:latin typeface="Arial" pitchFamily="34" charset="0"/>
                    <a:cs typeface="Arial" pitchFamily="34" charset="0"/>
                  </a:rPr>
                  <a:t>35% more  Year 25</a:t>
                </a:r>
                <a:endParaRPr lang="en-US" sz="900" dirty="0">
                  <a:solidFill>
                    <a:schemeClr val="bg1">
                      <a:lumMod val="50000"/>
                    </a:schemeClr>
                  </a:solidFill>
                  <a:latin typeface="Arial" pitchFamily="34" charset="0"/>
                  <a:cs typeface="Arial" pitchFamily="34" charset="0"/>
                </a:endParaRPr>
              </a:p>
            </p:txBody>
          </p:sp>
          <p:sp>
            <p:nvSpPr>
              <p:cNvPr id="40" name="TextBox 39"/>
              <p:cNvSpPr txBox="1"/>
              <p:nvPr/>
            </p:nvSpPr>
            <p:spPr>
              <a:xfrm>
                <a:off x="4644336" y="2092970"/>
                <a:ext cx="748437" cy="315114"/>
              </a:xfrm>
              <a:prstGeom prst="rect">
                <a:avLst/>
              </a:prstGeom>
              <a:noFill/>
            </p:spPr>
            <p:txBody>
              <a:bodyPr wrap="square" rtlCol="0">
                <a:spAutoFit/>
              </a:bodyPr>
              <a:lstStyle/>
              <a:p>
                <a:pPr algn="r">
                  <a:lnSpc>
                    <a:spcPts val="1000"/>
                  </a:lnSpc>
                </a:pPr>
                <a:r>
                  <a:rPr lang="en-US" sz="900" dirty="0" smtClean="0">
                    <a:solidFill>
                      <a:schemeClr val="bg1">
                        <a:lumMod val="50000"/>
                      </a:schemeClr>
                    </a:solidFill>
                    <a:latin typeface="Arial" pitchFamily="34" charset="0"/>
                    <a:cs typeface="Arial" pitchFamily="34" charset="0"/>
                  </a:rPr>
                  <a:t>8% more  Year 1</a:t>
                </a:r>
                <a:endParaRPr lang="en-US" sz="900" dirty="0">
                  <a:solidFill>
                    <a:schemeClr val="bg1">
                      <a:lumMod val="50000"/>
                    </a:schemeClr>
                  </a:solidFill>
                  <a:latin typeface="Arial" pitchFamily="34" charset="0"/>
                  <a:cs typeface="Arial" pitchFamily="34" charset="0"/>
                </a:endParaRPr>
              </a:p>
            </p:txBody>
          </p:sp>
          <p:sp>
            <p:nvSpPr>
              <p:cNvPr id="42" name="TextBox 41"/>
              <p:cNvSpPr txBox="1"/>
              <p:nvPr/>
            </p:nvSpPr>
            <p:spPr>
              <a:xfrm>
                <a:off x="4434229" y="1284986"/>
                <a:ext cx="3171866" cy="338554"/>
              </a:xfrm>
              <a:prstGeom prst="rect">
                <a:avLst/>
              </a:prstGeom>
              <a:noFill/>
            </p:spPr>
            <p:txBody>
              <a:bodyPr wrap="square" rtlCol="0">
                <a:spAutoFit/>
              </a:bodyPr>
              <a:lstStyle/>
              <a:p>
                <a:pPr algn="ctr"/>
                <a:r>
                  <a:rPr lang="en-US" sz="1400" b="1" dirty="0" smtClean="0"/>
                  <a:t>Same Rated Watts</a:t>
                </a:r>
                <a:endParaRPr lang="en-US" sz="1400" b="1" baseline="30000" dirty="0"/>
              </a:p>
            </p:txBody>
          </p:sp>
          <p:sp>
            <p:nvSpPr>
              <p:cNvPr id="43" name="TextBox 42"/>
              <p:cNvSpPr txBox="1"/>
              <p:nvPr/>
            </p:nvSpPr>
            <p:spPr>
              <a:xfrm rot="16200000">
                <a:off x="2994300" y="2571007"/>
                <a:ext cx="2478174" cy="230643"/>
              </a:xfrm>
              <a:prstGeom prst="rect">
                <a:avLst/>
              </a:prstGeom>
              <a:noFill/>
            </p:spPr>
            <p:txBody>
              <a:bodyPr wrap="square" rtlCol="0">
                <a:spAutoFit/>
              </a:bodyPr>
              <a:lstStyle/>
              <a:p>
                <a:pPr algn="ctr"/>
                <a:r>
                  <a:rPr lang="en-US" sz="900" dirty="0" smtClean="0">
                    <a:solidFill>
                      <a:schemeClr val="bg1">
                        <a:lumMod val="50000"/>
                      </a:schemeClr>
                    </a:solidFill>
                    <a:latin typeface="Arial" pitchFamily="34" charset="0"/>
                    <a:cs typeface="Arial" pitchFamily="34" charset="0"/>
                  </a:rPr>
                  <a:t>ENERGY PRODUCTION PER WATT</a:t>
                </a:r>
                <a:endParaRPr lang="en-US" sz="900" dirty="0">
                  <a:solidFill>
                    <a:schemeClr val="bg1">
                      <a:lumMod val="50000"/>
                    </a:schemeClr>
                  </a:solidFill>
                  <a:latin typeface="Arial" pitchFamily="34" charset="0"/>
                  <a:cs typeface="Arial" pitchFamily="34" charset="0"/>
                </a:endParaRPr>
              </a:p>
            </p:txBody>
          </p:sp>
        </p:grpSp>
        <p:sp>
          <p:nvSpPr>
            <p:cNvPr id="24" name="TextBox 23"/>
            <p:cNvSpPr txBox="1"/>
            <p:nvPr/>
          </p:nvSpPr>
          <p:spPr>
            <a:xfrm>
              <a:off x="4833110" y="764848"/>
              <a:ext cx="3171868" cy="338554"/>
            </a:xfrm>
            <a:prstGeom prst="rect">
              <a:avLst/>
            </a:prstGeom>
            <a:noFill/>
          </p:spPr>
          <p:txBody>
            <a:bodyPr wrap="square" rtlCol="0">
              <a:spAutoFit/>
            </a:bodyPr>
            <a:lstStyle/>
            <a:p>
              <a:pPr algn="ctr"/>
              <a:r>
                <a:rPr lang="en-US" sz="1600" b="1" dirty="0" smtClean="0"/>
                <a:t>25-Year Energy Production</a:t>
              </a:r>
              <a:endParaRPr lang="en-US" sz="1600" b="1" baseline="30000" dirty="0"/>
            </a:p>
          </p:txBody>
        </p:sp>
        <p:cxnSp>
          <p:nvCxnSpPr>
            <p:cNvPr id="25" name="Straight Connector 24"/>
            <p:cNvCxnSpPr/>
            <p:nvPr/>
          </p:nvCxnSpPr>
          <p:spPr>
            <a:xfrm flipH="1">
              <a:off x="1318571" y="2010727"/>
              <a:ext cx="3627929" cy="706208"/>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344359" y="2203367"/>
              <a:ext cx="2612133" cy="2674428"/>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grpSp>
      <p:pic>
        <p:nvPicPr>
          <p:cNvPr id="4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403248" y="3938856"/>
            <a:ext cx="4061648" cy="2473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47" name="Group 46"/>
          <p:cNvGrpSpPr/>
          <p:nvPr/>
        </p:nvGrpSpPr>
        <p:grpSpPr>
          <a:xfrm>
            <a:off x="5499524" y="3965309"/>
            <a:ext cx="3965006" cy="2499245"/>
            <a:chOff x="4373412" y="3880244"/>
            <a:chExt cx="4156453" cy="2598226"/>
          </a:xfrm>
        </p:grpSpPr>
        <p:sp>
          <p:nvSpPr>
            <p:cNvPr id="48" name="TextBox 47"/>
            <p:cNvSpPr txBox="1"/>
            <p:nvPr/>
          </p:nvSpPr>
          <p:spPr>
            <a:xfrm rot="16200000">
              <a:off x="3250131" y="5123577"/>
              <a:ext cx="2478174" cy="231611"/>
            </a:xfrm>
            <a:prstGeom prst="rect">
              <a:avLst/>
            </a:prstGeom>
            <a:noFill/>
          </p:spPr>
          <p:txBody>
            <a:bodyPr wrap="square" rtlCol="0">
              <a:spAutoFit/>
            </a:bodyPr>
            <a:lstStyle/>
            <a:p>
              <a:pPr algn="ctr"/>
              <a:r>
                <a:rPr lang="en-US" sz="900" dirty="0" smtClean="0">
                  <a:solidFill>
                    <a:schemeClr val="bg1">
                      <a:lumMod val="50000"/>
                    </a:schemeClr>
                  </a:solidFill>
                  <a:latin typeface="Arial" pitchFamily="34" charset="0"/>
                  <a:cs typeface="Arial" pitchFamily="34" charset="0"/>
                </a:rPr>
                <a:t>ENERGY PRODUCTION PER ROOF</a:t>
              </a:r>
              <a:endParaRPr lang="en-US" sz="900" dirty="0">
                <a:solidFill>
                  <a:schemeClr val="bg1">
                    <a:lumMod val="50000"/>
                  </a:schemeClr>
                </a:solidFill>
                <a:latin typeface="Arial" pitchFamily="34" charset="0"/>
                <a:cs typeface="Arial" pitchFamily="34" charset="0"/>
              </a:endParaRPr>
            </a:p>
          </p:txBody>
        </p:sp>
        <p:sp>
          <p:nvSpPr>
            <p:cNvPr id="49" name="TextBox 48"/>
            <p:cNvSpPr txBox="1"/>
            <p:nvPr/>
          </p:nvSpPr>
          <p:spPr>
            <a:xfrm>
              <a:off x="5056593" y="6238391"/>
              <a:ext cx="2580421" cy="230832"/>
            </a:xfrm>
            <a:prstGeom prst="rect">
              <a:avLst/>
            </a:prstGeom>
            <a:noFill/>
          </p:spPr>
          <p:txBody>
            <a:bodyPr wrap="square" rtlCol="0">
              <a:spAutoFit/>
            </a:bodyPr>
            <a:lstStyle/>
            <a:p>
              <a:pPr algn="ctr"/>
              <a:r>
                <a:rPr lang="en-US" sz="900" dirty="0" smtClean="0">
                  <a:solidFill>
                    <a:schemeClr val="bg1">
                      <a:lumMod val="50000"/>
                    </a:schemeClr>
                  </a:solidFill>
                  <a:latin typeface="Arial" pitchFamily="34" charset="0"/>
                  <a:cs typeface="Arial" pitchFamily="34" charset="0"/>
                </a:rPr>
                <a:t>YEARS</a:t>
              </a:r>
              <a:endParaRPr lang="en-US" sz="900" dirty="0">
                <a:solidFill>
                  <a:schemeClr val="bg1">
                    <a:lumMod val="50000"/>
                  </a:schemeClr>
                </a:solidFill>
                <a:latin typeface="Arial" pitchFamily="34" charset="0"/>
                <a:cs typeface="Arial" pitchFamily="34" charset="0"/>
              </a:endParaRPr>
            </a:p>
          </p:txBody>
        </p:sp>
        <p:sp>
          <p:nvSpPr>
            <p:cNvPr id="50" name="TextBox 49"/>
            <p:cNvSpPr txBox="1"/>
            <p:nvPr/>
          </p:nvSpPr>
          <p:spPr>
            <a:xfrm>
              <a:off x="5132751" y="5809252"/>
              <a:ext cx="2428105" cy="305846"/>
            </a:xfrm>
            <a:prstGeom prst="rect">
              <a:avLst/>
            </a:prstGeom>
            <a:noFill/>
          </p:spPr>
          <p:txBody>
            <a:bodyPr wrap="square" rtlCol="0">
              <a:spAutoFit/>
            </a:bodyPr>
            <a:lstStyle/>
            <a:p>
              <a:pPr algn="ctr"/>
              <a:r>
                <a:rPr lang="en-US" sz="1400" dirty="0" smtClean="0">
                  <a:solidFill>
                    <a:schemeClr val="bg1"/>
                  </a:solidFill>
                </a:rPr>
                <a:t>CONVENTIONAL</a:t>
              </a:r>
              <a:endParaRPr lang="en-US" sz="1400" dirty="0">
                <a:solidFill>
                  <a:schemeClr val="bg1"/>
                </a:solidFill>
              </a:endParaRPr>
            </a:p>
          </p:txBody>
        </p:sp>
        <p:sp>
          <p:nvSpPr>
            <p:cNvPr id="51" name="TextBox 50"/>
            <p:cNvSpPr txBox="1"/>
            <p:nvPr/>
          </p:nvSpPr>
          <p:spPr>
            <a:xfrm>
              <a:off x="5132751" y="4882314"/>
              <a:ext cx="2428105" cy="307777"/>
            </a:xfrm>
            <a:prstGeom prst="rect">
              <a:avLst/>
            </a:prstGeom>
            <a:noFill/>
          </p:spPr>
          <p:txBody>
            <a:bodyPr wrap="square" rtlCol="0">
              <a:spAutoFit/>
            </a:bodyPr>
            <a:lstStyle/>
            <a:p>
              <a:pPr algn="ctr"/>
              <a:r>
                <a:rPr lang="en-US" sz="1400" dirty="0" smtClean="0">
                  <a:solidFill>
                    <a:schemeClr val="bg1"/>
                  </a:solidFill>
                </a:rPr>
                <a:t>SUNPOWER</a:t>
              </a:r>
              <a:endParaRPr lang="en-US" sz="1400" dirty="0">
                <a:solidFill>
                  <a:schemeClr val="bg1"/>
                </a:solidFill>
              </a:endParaRPr>
            </a:p>
          </p:txBody>
        </p:sp>
        <p:sp>
          <p:nvSpPr>
            <p:cNvPr id="52" name="Rectangle 51"/>
            <p:cNvSpPr/>
            <p:nvPr/>
          </p:nvSpPr>
          <p:spPr>
            <a:xfrm>
              <a:off x="7359499" y="4088790"/>
              <a:ext cx="885193" cy="39297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TextBox 52"/>
            <p:cNvSpPr txBox="1"/>
            <p:nvPr/>
          </p:nvSpPr>
          <p:spPr>
            <a:xfrm>
              <a:off x="7371975" y="3997730"/>
              <a:ext cx="913899" cy="553998"/>
            </a:xfrm>
            <a:prstGeom prst="rect">
              <a:avLst/>
            </a:prstGeom>
            <a:noFill/>
          </p:spPr>
          <p:txBody>
            <a:bodyPr wrap="square" lIns="0" tIns="0" rIns="0" bIns="0" rtlCol="0">
              <a:spAutoFit/>
            </a:bodyPr>
            <a:lstStyle/>
            <a:p>
              <a:r>
                <a:rPr lang="en-US" sz="3600" spc="190" dirty="0" smtClean="0">
                  <a:solidFill>
                    <a:srgbClr val="FFC000"/>
                  </a:solidFill>
                  <a:latin typeface="Arial Narrow" pitchFamily="34" charset="0"/>
                  <a:cs typeface="Arial" pitchFamily="34" charset="0"/>
                </a:rPr>
                <a:t>60%</a:t>
              </a:r>
              <a:endParaRPr lang="en-US" sz="3600" spc="190" dirty="0">
                <a:solidFill>
                  <a:srgbClr val="FFC000"/>
                </a:solidFill>
                <a:latin typeface="Arial Narrow" pitchFamily="34" charset="0"/>
                <a:cs typeface="Arial" pitchFamily="34" charset="0"/>
              </a:endParaRPr>
            </a:p>
          </p:txBody>
        </p:sp>
        <p:cxnSp>
          <p:nvCxnSpPr>
            <p:cNvPr id="54" name="Straight Connector 53"/>
            <p:cNvCxnSpPr/>
            <p:nvPr/>
          </p:nvCxnSpPr>
          <p:spPr>
            <a:xfrm flipH="1">
              <a:off x="6190752" y="4022995"/>
              <a:ext cx="1091907" cy="86420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7355848" y="4475019"/>
              <a:ext cx="1111013" cy="169277"/>
            </a:xfrm>
            <a:prstGeom prst="rect">
              <a:avLst/>
            </a:prstGeom>
            <a:solidFill>
              <a:schemeClr val="bg1"/>
            </a:solidFill>
          </p:spPr>
          <p:txBody>
            <a:bodyPr wrap="square" lIns="0" tIns="0" rIns="0" bIns="0" rtlCol="0">
              <a:spAutoFit/>
            </a:bodyPr>
            <a:lstStyle/>
            <a:p>
              <a:pPr algn="ctr"/>
              <a:r>
                <a:rPr lang="en-US" sz="1100" dirty="0" smtClean="0">
                  <a:solidFill>
                    <a:schemeClr val="bg1">
                      <a:lumMod val="50000"/>
                    </a:schemeClr>
                  </a:solidFill>
                  <a:latin typeface="Arial" pitchFamily="34" charset="0"/>
                  <a:cs typeface="Arial" pitchFamily="34" charset="0"/>
                </a:rPr>
                <a:t>MORE ENERGY</a:t>
              </a:r>
              <a:endParaRPr lang="en-US" sz="1400" dirty="0">
                <a:solidFill>
                  <a:schemeClr val="bg1">
                    <a:lumMod val="50000"/>
                  </a:schemeClr>
                </a:solidFill>
                <a:latin typeface="Arial" pitchFamily="34" charset="0"/>
                <a:cs typeface="Arial" pitchFamily="34" charset="0"/>
              </a:endParaRPr>
            </a:p>
          </p:txBody>
        </p:sp>
        <p:cxnSp>
          <p:nvCxnSpPr>
            <p:cNvPr id="56" name="Straight Connector 55"/>
            <p:cNvCxnSpPr/>
            <p:nvPr/>
          </p:nvCxnSpPr>
          <p:spPr>
            <a:xfrm flipH="1">
              <a:off x="7277121" y="4022992"/>
              <a:ext cx="1003496" cy="3"/>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7" name="Right Brace 56"/>
            <p:cNvSpPr/>
            <p:nvPr/>
          </p:nvSpPr>
          <p:spPr>
            <a:xfrm>
              <a:off x="7758313" y="4739352"/>
              <a:ext cx="113467" cy="630463"/>
            </a:xfrm>
            <a:prstGeom prst="rightBrac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8" name="TextBox 57"/>
            <p:cNvSpPr txBox="1"/>
            <p:nvPr/>
          </p:nvSpPr>
          <p:spPr>
            <a:xfrm>
              <a:off x="7778288" y="4951828"/>
              <a:ext cx="751577" cy="348813"/>
            </a:xfrm>
            <a:prstGeom prst="rect">
              <a:avLst/>
            </a:prstGeom>
            <a:noFill/>
          </p:spPr>
          <p:txBody>
            <a:bodyPr wrap="square" rtlCol="0">
              <a:spAutoFit/>
            </a:bodyPr>
            <a:lstStyle/>
            <a:p>
              <a:pPr algn="r">
                <a:lnSpc>
                  <a:spcPts val="1000"/>
                </a:lnSpc>
              </a:pPr>
              <a:r>
                <a:rPr lang="en-US" sz="900" dirty="0" smtClean="0">
                  <a:solidFill>
                    <a:schemeClr val="bg1">
                      <a:lumMod val="50000"/>
                    </a:schemeClr>
                  </a:solidFill>
                  <a:latin typeface="Arial" pitchFamily="34" charset="0"/>
                  <a:cs typeface="Arial" pitchFamily="34" charset="0"/>
                </a:rPr>
                <a:t>80% more  Year 25</a:t>
              </a:r>
              <a:endParaRPr lang="en-US" sz="900" dirty="0">
                <a:solidFill>
                  <a:schemeClr val="bg1">
                    <a:lumMod val="50000"/>
                  </a:schemeClr>
                </a:solidFill>
                <a:latin typeface="Arial" pitchFamily="34" charset="0"/>
                <a:cs typeface="Arial" pitchFamily="34" charset="0"/>
              </a:endParaRPr>
            </a:p>
          </p:txBody>
        </p:sp>
        <p:sp>
          <p:nvSpPr>
            <p:cNvPr id="59" name="TextBox 58"/>
            <p:cNvSpPr txBox="1"/>
            <p:nvPr/>
          </p:nvSpPr>
          <p:spPr>
            <a:xfrm>
              <a:off x="4975516" y="4769620"/>
              <a:ext cx="751577" cy="348813"/>
            </a:xfrm>
            <a:prstGeom prst="rect">
              <a:avLst/>
            </a:prstGeom>
            <a:noFill/>
          </p:spPr>
          <p:txBody>
            <a:bodyPr wrap="square" rtlCol="0">
              <a:spAutoFit/>
            </a:bodyPr>
            <a:lstStyle/>
            <a:p>
              <a:pPr algn="r">
                <a:lnSpc>
                  <a:spcPts val="1000"/>
                </a:lnSpc>
              </a:pPr>
              <a:r>
                <a:rPr lang="en-US" sz="900" dirty="0" smtClean="0">
                  <a:solidFill>
                    <a:schemeClr val="bg1">
                      <a:lumMod val="50000"/>
                    </a:schemeClr>
                  </a:solidFill>
                  <a:latin typeface="Arial" pitchFamily="34" charset="0"/>
                  <a:cs typeface="Arial" pitchFamily="34" charset="0"/>
                </a:rPr>
                <a:t>45% more  Year 1</a:t>
              </a:r>
              <a:endParaRPr lang="en-US" sz="900" dirty="0">
                <a:solidFill>
                  <a:schemeClr val="bg1">
                    <a:lumMod val="50000"/>
                  </a:schemeClr>
                </a:solidFill>
                <a:latin typeface="Arial" pitchFamily="34" charset="0"/>
                <a:cs typeface="Arial" pitchFamily="34" charset="0"/>
              </a:endParaRPr>
            </a:p>
          </p:txBody>
        </p:sp>
        <p:sp>
          <p:nvSpPr>
            <p:cNvPr id="60" name="Right Brace 59"/>
            <p:cNvSpPr/>
            <p:nvPr/>
          </p:nvSpPr>
          <p:spPr>
            <a:xfrm>
              <a:off x="4976378" y="4644296"/>
              <a:ext cx="92091" cy="461006"/>
            </a:xfrm>
            <a:prstGeom prst="rightBrac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1" name="TextBox 60"/>
            <p:cNvSpPr txBox="1"/>
            <p:nvPr/>
          </p:nvSpPr>
          <p:spPr>
            <a:xfrm>
              <a:off x="4611824" y="3880244"/>
              <a:ext cx="3185174" cy="319966"/>
            </a:xfrm>
            <a:prstGeom prst="rect">
              <a:avLst/>
            </a:prstGeom>
            <a:noFill/>
          </p:spPr>
          <p:txBody>
            <a:bodyPr wrap="square" rtlCol="0">
              <a:spAutoFit/>
            </a:bodyPr>
            <a:lstStyle/>
            <a:p>
              <a:pPr algn="ctr"/>
              <a:r>
                <a:rPr lang="en-US" sz="1400" b="1" dirty="0" smtClean="0"/>
                <a:t>Same Physical Size</a:t>
              </a:r>
              <a:endParaRPr lang="en-US" sz="1400" b="1" baseline="30000" dirty="0"/>
            </a:p>
          </p:txBody>
        </p:sp>
      </p:grpSp>
      <p:sp>
        <p:nvSpPr>
          <p:cNvPr id="62" name="Rectangle 61"/>
          <p:cNvSpPr/>
          <p:nvPr/>
        </p:nvSpPr>
        <p:spPr>
          <a:xfrm>
            <a:off x="0" y="5279532"/>
            <a:ext cx="5082200" cy="1179810"/>
          </a:xfrm>
          <a:prstGeom prst="rect">
            <a:avLst/>
          </a:prstGeom>
        </p:spPr>
        <p:txBody>
          <a:bodyPr wrap="square">
            <a:spAutoFit/>
          </a:bodyPr>
          <a:lstStyle/>
          <a:p>
            <a:pPr marL="60325" indent="-60325">
              <a:spcBef>
                <a:spcPts val="400"/>
              </a:spcBef>
            </a:pPr>
            <a:r>
              <a:rPr lang="en-US" sz="800" baseline="30000" dirty="0">
                <a:solidFill>
                  <a:schemeClr val="tx1">
                    <a:lumMod val="50000"/>
                    <a:lumOff val="50000"/>
                  </a:schemeClr>
                </a:solidFill>
                <a:cs typeface="Arial" pitchFamily="34" charset="0"/>
              </a:rPr>
              <a:t>1</a:t>
            </a:r>
            <a:r>
              <a:rPr lang="en-US" sz="800" dirty="0">
                <a:solidFill>
                  <a:schemeClr val="tx1">
                    <a:lumMod val="50000"/>
                    <a:lumOff val="50000"/>
                  </a:schemeClr>
                </a:solidFill>
                <a:cs typeface="Arial" pitchFamily="34" charset="0"/>
              </a:rPr>
              <a:t> Typically 7-9% more energy per rated Watt compared to a Conventional Panel (250W, 15.3% efficient, approx. 1.6 m</a:t>
            </a:r>
            <a:r>
              <a:rPr lang="en-US" sz="800" baseline="30000" dirty="0">
                <a:solidFill>
                  <a:schemeClr val="tx1">
                    <a:lumMod val="50000"/>
                    <a:lumOff val="50000"/>
                  </a:schemeClr>
                </a:solidFill>
                <a:cs typeface="Arial" pitchFamily="34" charset="0"/>
              </a:rPr>
              <a:t>2</a:t>
            </a:r>
            <a:r>
              <a:rPr lang="en-US" sz="800" dirty="0">
                <a:solidFill>
                  <a:schemeClr val="tx1">
                    <a:lumMod val="50000"/>
                    <a:lumOff val="50000"/>
                  </a:schemeClr>
                </a:solidFill>
                <a:cs typeface="Arial" pitchFamily="34" charset="0"/>
              </a:rPr>
              <a:t>).  BEW/DNV Engineering "SunPower Yield Report," Jan 2013.  See also Photon International, Nov 2012.</a:t>
            </a:r>
          </a:p>
          <a:p>
            <a:pPr marL="60325" indent="-60325">
              <a:spcBef>
                <a:spcPts val="400"/>
              </a:spcBef>
            </a:pPr>
            <a:r>
              <a:rPr lang="en-US" sz="800" baseline="30000" dirty="0">
                <a:solidFill>
                  <a:schemeClr val="tx1">
                    <a:lumMod val="50000"/>
                    <a:lumOff val="50000"/>
                  </a:schemeClr>
                </a:solidFill>
                <a:cs typeface="Arial" pitchFamily="34" charset="0"/>
              </a:rPr>
              <a:t>2</a:t>
            </a:r>
            <a:r>
              <a:rPr lang="en-US" sz="800" dirty="0">
                <a:solidFill>
                  <a:schemeClr val="tx1">
                    <a:lumMod val="50000"/>
                    <a:lumOff val="50000"/>
                  </a:schemeClr>
                </a:solidFill>
                <a:cs typeface="Arial" pitchFamily="34" charset="0"/>
              </a:rPr>
              <a:t> SunPower 327W compared to a Conventional Panel (250W, 15.3% efficient, approx. 1.6 m2), 8% more energy per watt, 0.75%/</a:t>
            </a:r>
            <a:r>
              <a:rPr lang="en-US" sz="800" dirty="0" err="1">
                <a:solidFill>
                  <a:schemeClr val="tx1">
                    <a:lumMod val="50000"/>
                    <a:lumOff val="50000"/>
                  </a:schemeClr>
                </a:solidFill>
                <a:cs typeface="Arial" pitchFamily="34" charset="0"/>
              </a:rPr>
              <a:t>yr</a:t>
            </a:r>
            <a:r>
              <a:rPr lang="en-US" sz="800" dirty="0">
                <a:solidFill>
                  <a:schemeClr val="tx1">
                    <a:lumMod val="50000"/>
                    <a:lumOff val="50000"/>
                  </a:schemeClr>
                </a:solidFill>
                <a:cs typeface="Arial" pitchFamily="34" charset="0"/>
              </a:rPr>
              <a:t> slower degradation. BEW/DNV Eng. "SunPower Yield Report," Jan 2013. Jordan, Dirk “SunPower Test Report,” NREL, Oct 2012. Campeau, Z. et al. "SunPower Module Degradation Rate," SunPower white paper, Feb 2013. See www.sunpowercorp.com/facts for details</a:t>
            </a:r>
          </a:p>
          <a:p>
            <a:pPr marL="60325" indent="-60325">
              <a:spcBef>
                <a:spcPts val="400"/>
              </a:spcBef>
            </a:pPr>
            <a:r>
              <a:rPr lang="en-US" sz="800" baseline="30000" dirty="0">
                <a:solidFill>
                  <a:schemeClr val="tx1">
                    <a:lumMod val="50000"/>
                    <a:lumOff val="50000"/>
                  </a:schemeClr>
                </a:solidFill>
                <a:cs typeface="Arial" pitchFamily="34" charset="0"/>
              </a:rPr>
              <a:t>3</a:t>
            </a:r>
            <a:r>
              <a:rPr lang="en-US" sz="800" dirty="0">
                <a:solidFill>
                  <a:schemeClr val="tx1">
                    <a:lumMod val="50000"/>
                    <a:lumOff val="50000"/>
                  </a:schemeClr>
                </a:solidFill>
                <a:cs typeface="Arial" pitchFamily="34" charset="0"/>
              </a:rPr>
              <a:t> 327W SunPower vs. 250W Conventional Panel. </a:t>
            </a:r>
          </a:p>
        </p:txBody>
      </p:sp>
    </p:spTree>
    <p:extLst>
      <p:ext uri="{BB962C8B-B14F-4D97-AF65-F5344CB8AC3E}">
        <p14:creationId xmlns="" xmlns:p14="http://schemas.microsoft.com/office/powerpoint/2010/main" val="42702167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312581" y="166175"/>
            <a:ext cx="839394" cy="79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Round Same Side Corner Rectangle 21"/>
          <p:cNvSpPr/>
          <p:nvPr/>
        </p:nvSpPr>
        <p:spPr>
          <a:xfrm>
            <a:off x="5329665" y="1078619"/>
            <a:ext cx="4191173" cy="5367520"/>
          </a:xfrm>
          <a:prstGeom prst="round2SameRect">
            <a:avLst>
              <a:gd name="adj1" fmla="val 4849"/>
              <a:gd name="adj2" fmla="val 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4" name="Picture 2"/>
          <p:cNvPicPr>
            <a:picLocks noChangeAspect="1" noChangeArrowheads="1"/>
          </p:cNvPicPr>
          <p:nvPr/>
        </p:nvPicPr>
        <p:blipFill rotWithShape="1">
          <a:blip r:embed="rId4" cstate="print"/>
          <a:srcRect l="688" r="310"/>
          <a:stretch/>
        </p:blipFill>
        <p:spPr bwMode="auto">
          <a:xfrm>
            <a:off x="5393723" y="1463718"/>
            <a:ext cx="4058158" cy="2430041"/>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a:t>Summary of </a:t>
            </a:r>
            <a:r>
              <a:rPr lang="en-US" dirty="0" smtClean="0"/>
              <a:t>X-Series </a:t>
            </a:r>
            <a:r>
              <a:rPr lang="en-US" dirty="0"/>
              <a:t>Energy Comparisons</a:t>
            </a:r>
          </a:p>
        </p:txBody>
      </p:sp>
      <p:sp>
        <p:nvSpPr>
          <p:cNvPr id="28" name="TextBox 27"/>
          <p:cNvSpPr txBox="1"/>
          <p:nvPr/>
        </p:nvSpPr>
        <p:spPr>
          <a:xfrm>
            <a:off x="6206617" y="3306055"/>
            <a:ext cx="2317307" cy="282287"/>
          </a:xfrm>
          <a:prstGeom prst="rect">
            <a:avLst/>
          </a:prstGeom>
          <a:noFill/>
        </p:spPr>
        <p:txBody>
          <a:bodyPr wrap="square" rtlCol="0">
            <a:spAutoFit/>
          </a:bodyPr>
          <a:lstStyle/>
          <a:p>
            <a:pPr algn="ctr"/>
            <a:r>
              <a:rPr lang="en-US" sz="1400" dirty="0" smtClean="0">
                <a:solidFill>
                  <a:schemeClr val="bg1"/>
                </a:solidFill>
              </a:rPr>
              <a:t>CONVENTIONAL</a:t>
            </a:r>
            <a:endParaRPr lang="en-US" sz="1400" dirty="0">
              <a:solidFill>
                <a:schemeClr val="bg1"/>
              </a:solidFill>
            </a:endParaRPr>
          </a:p>
        </p:txBody>
      </p:sp>
      <p:sp>
        <p:nvSpPr>
          <p:cNvPr id="29" name="TextBox 28"/>
          <p:cNvSpPr txBox="1"/>
          <p:nvPr/>
        </p:nvSpPr>
        <p:spPr>
          <a:xfrm>
            <a:off x="6206617" y="2375846"/>
            <a:ext cx="2317307" cy="284069"/>
          </a:xfrm>
          <a:prstGeom prst="rect">
            <a:avLst/>
          </a:prstGeom>
          <a:noFill/>
        </p:spPr>
        <p:txBody>
          <a:bodyPr wrap="square" rtlCol="0">
            <a:spAutoFit/>
          </a:bodyPr>
          <a:lstStyle/>
          <a:p>
            <a:pPr algn="ctr"/>
            <a:r>
              <a:rPr lang="en-US" sz="1400" dirty="0" smtClean="0">
                <a:solidFill>
                  <a:schemeClr val="bg1"/>
                </a:solidFill>
              </a:rPr>
              <a:t>SUNPOWER</a:t>
            </a:r>
            <a:endParaRPr lang="en-US" sz="1400" dirty="0">
              <a:solidFill>
                <a:schemeClr val="bg1"/>
              </a:solidFill>
            </a:endParaRPr>
          </a:p>
        </p:txBody>
      </p:sp>
      <p:sp>
        <p:nvSpPr>
          <p:cNvPr id="30" name="TextBox 29"/>
          <p:cNvSpPr txBox="1"/>
          <p:nvPr/>
        </p:nvSpPr>
        <p:spPr>
          <a:xfrm>
            <a:off x="6133934" y="3718434"/>
            <a:ext cx="2462673" cy="213051"/>
          </a:xfrm>
          <a:prstGeom prst="rect">
            <a:avLst/>
          </a:prstGeom>
          <a:noFill/>
        </p:spPr>
        <p:txBody>
          <a:bodyPr wrap="square" rtlCol="0">
            <a:spAutoFit/>
          </a:bodyPr>
          <a:lstStyle/>
          <a:p>
            <a:pPr algn="ctr"/>
            <a:r>
              <a:rPr lang="en-US" sz="900" dirty="0" smtClean="0">
                <a:solidFill>
                  <a:schemeClr val="bg1">
                    <a:lumMod val="50000"/>
                  </a:schemeClr>
                </a:solidFill>
                <a:latin typeface="Arial" pitchFamily="34" charset="0"/>
                <a:cs typeface="Arial" pitchFamily="34" charset="0"/>
              </a:rPr>
              <a:t>YEARS</a:t>
            </a:r>
            <a:endParaRPr lang="en-US" sz="900" dirty="0">
              <a:solidFill>
                <a:schemeClr val="bg1">
                  <a:lumMod val="50000"/>
                </a:schemeClr>
              </a:solidFill>
              <a:latin typeface="Arial" pitchFamily="34" charset="0"/>
              <a:cs typeface="Arial" pitchFamily="34" charset="0"/>
            </a:endParaRPr>
          </a:p>
        </p:txBody>
      </p:sp>
      <p:sp>
        <p:nvSpPr>
          <p:cNvPr id="31" name="Rectangle 30"/>
          <p:cNvSpPr/>
          <p:nvPr/>
        </p:nvSpPr>
        <p:spPr>
          <a:xfrm>
            <a:off x="8237461" y="1748897"/>
            <a:ext cx="844801" cy="3627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p:cNvSpPr txBox="1"/>
          <p:nvPr/>
        </p:nvSpPr>
        <p:spPr>
          <a:xfrm>
            <a:off x="8234158" y="1664851"/>
            <a:ext cx="872197" cy="553998"/>
          </a:xfrm>
          <a:prstGeom prst="rect">
            <a:avLst/>
          </a:prstGeom>
          <a:noFill/>
        </p:spPr>
        <p:txBody>
          <a:bodyPr wrap="square" lIns="0" tIns="0" rIns="0" bIns="0" rtlCol="0">
            <a:spAutoFit/>
          </a:bodyPr>
          <a:lstStyle/>
          <a:p>
            <a:r>
              <a:rPr lang="en-US" sz="3600" spc="190" dirty="0" smtClean="0">
                <a:solidFill>
                  <a:srgbClr val="FFC000"/>
                </a:solidFill>
                <a:latin typeface="Arial Narrow" pitchFamily="34" charset="0"/>
                <a:cs typeface="Arial" pitchFamily="34" charset="0"/>
              </a:rPr>
              <a:t>21%</a:t>
            </a:r>
            <a:endParaRPr lang="en-US" sz="3600" spc="190" dirty="0">
              <a:solidFill>
                <a:srgbClr val="FFC000"/>
              </a:solidFill>
              <a:latin typeface="Arial Narrow" pitchFamily="34" charset="0"/>
              <a:cs typeface="Arial" pitchFamily="34" charset="0"/>
            </a:endParaRPr>
          </a:p>
        </p:txBody>
      </p:sp>
      <p:cxnSp>
        <p:nvCxnSpPr>
          <p:cNvPr id="33" name="Straight Connector 32"/>
          <p:cNvCxnSpPr/>
          <p:nvPr/>
        </p:nvCxnSpPr>
        <p:spPr>
          <a:xfrm flipH="1">
            <a:off x="7189840" y="1692393"/>
            <a:ext cx="966255" cy="690952"/>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8234008" y="2135854"/>
            <a:ext cx="1060317" cy="156238"/>
          </a:xfrm>
          <a:prstGeom prst="rect">
            <a:avLst/>
          </a:prstGeom>
          <a:solidFill>
            <a:schemeClr val="bg1"/>
          </a:solidFill>
        </p:spPr>
        <p:txBody>
          <a:bodyPr wrap="square" lIns="0" tIns="0" rIns="0" bIns="0" rtlCol="0">
            <a:spAutoFit/>
          </a:bodyPr>
          <a:lstStyle/>
          <a:p>
            <a:pPr algn="ctr"/>
            <a:r>
              <a:rPr lang="en-US" sz="1100" dirty="0" smtClean="0">
                <a:solidFill>
                  <a:schemeClr val="bg1">
                    <a:lumMod val="50000"/>
                  </a:schemeClr>
                </a:solidFill>
                <a:latin typeface="Arial" pitchFamily="34" charset="0"/>
                <a:cs typeface="Arial" pitchFamily="34" charset="0"/>
              </a:rPr>
              <a:t>MORE ENERGY</a:t>
            </a:r>
            <a:endParaRPr lang="en-US" sz="1400" dirty="0">
              <a:solidFill>
                <a:schemeClr val="bg1">
                  <a:lumMod val="50000"/>
                </a:schemeClr>
              </a:solidFill>
              <a:latin typeface="Arial" pitchFamily="34" charset="0"/>
              <a:cs typeface="Arial" pitchFamily="34" charset="0"/>
            </a:endParaRPr>
          </a:p>
        </p:txBody>
      </p:sp>
      <p:cxnSp>
        <p:nvCxnSpPr>
          <p:cNvPr id="35" name="Straight Connector 34"/>
          <p:cNvCxnSpPr/>
          <p:nvPr/>
        </p:nvCxnSpPr>
        <p:spPr>
          <a:xfrm flipH="1">
            <a:off x="8150966" y="1688167"/>
            <a:ext cx="957706" cy="3"/>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7" name="Right Brace 36"/>
          <p:cNvSpPr/>
          <p:nvPr/>
        </p:nvSpPr>
        <p:spPr>
          <a:xfrm>
            <a:off x="8711103" y="2415225"/>
            <a:ext cx="116285" cy="611984"/>
          </a:xfrm>
          <a:prstGeom prst="rightBrac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8" name="Right Brace 37"/>
          <p:cNvSpPr/>
          <p:nvPr/>
        </p:nvSpPr>
        <p:spPr>
          <a:xfrm>
            <a:off x="6039923" y="2209809"/>
            <a:ext cx="93705" cy="205605"/>
          </a:xfrm>
          <a:prstGeom prst="rightBrac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9" name="TextBox 38"/>
          <p:cNvSpPr txBox="1"/>
          <p:nvPr/>
        </p:nvSpPr>
        <p:spPr>
          <a:xfrm>
            <a:off x="8734598" y="2622440"/>
            <a:ext cx="717282" cy="348813"/>
          </a:xfrm>
          <a:prstGeom prst="rect">
            <a:avLst/>
          </a:prstGeom>
          <a:noFill/>
        </p:spPr>
        <p:txBody>
          <a:bodyPr wrap="square" rtlCol="0">
            <a:spAutoFit/>
          </a:bodyPr>
          <a:lstStyle/>
          <a:p>
            <a:pPr algn="r">
              <a:lnSpc>
                <a:spcPts val="1000"/>
              </a:lnSpc>
            </a:pPr>
            <a:r>
              <a:rPr lang="en-US" sz="900" dirty="0" smtClean="0">
                <a:solidFill>
                  <a:schemeClr val="bg1">
                    <a:lumMod val="50000"/>
                  </a:schemeClr>
                </a:solidFill>
                <a:latin typeface="Arial" pitchFamily="34" charset="0"/>
                <a:cs typeface="Arial" pitchFamily="34" charset="0"/>
              </a:rPr>
              <a:t>36% more  Year 25</a:t>
            </a:r>
            <a:endParaRPr lang="en-US" sz="900" dirty="0">
              <a:solidFill>
                <a:schemeClr val="bg1">
                  <a:lumMod val="50000"/>
                </a:schemeClr>
              </a:solidFill>
              <a:latin typeface="Arial" pitchFamily="34" charset="0"/>
              <a:cs typeface="Arial" pitchFamily="34" charset="0"/>
            </a:endParaRPr>
          </a:p>
        </p:txBody>
      </p:sp>
      <p:sp>
        <p:nvSpPr>
          <p:cNvPr id="40" name="TextBox 39"/>
          <p:cNvSpPr txBox="1"/>
          <p:nvPr/>
        </p:nvSpPr>
        <p:spPr>
          <a:xfrm>
            <a:off x="5985755" y="2207210"/>
            <a:ext cx="717282" cy="348813"/>
          </a:xfrm>
          <a:prstGeom prst="rect">
            <a:avLst/>
          </a:prstGeom>
          <a:noFill/>
        </p:spPr>
        <p:txBody>
          <a:bodyPr wrap="square" rtlCol="0">
            <a:spAutoFit/>
          </a:bodyPr>
          <a:lstStyle/>
          <a:p>
            <a:pPr algn="r">
              <a:lnSpc>
                <a:spcPts val="1000"/>
              </a:lnSpc>
            </a:pPr>
            <a:r>
              <a:rPr lang="en-US" sz="900" dirty="0" smtClean="0">
                <a:solidFill>
                  <a:schemeClr val="bg1">
                    <a:lumMod val="50000"/>
                  </a:schemeClr>
                </a:solidFill>
                <a:latin typeface="Arial" pitchFamily="34" charset="0"/>
                <a:cs typeface="Arial" pitchFamily="34" charset="0"/>
              </a:rPr>
              <a:t>9% more  Year 1</a:t>
            </a:r>
            <a:endParaRPr lang="en-US" sz="900" dirty="0">
              <a:solidFill>
                <a:schemeClr val="bg1">
                  <a:lumMod val="50000"/>
                </a:schemeClr>
              </a:solidFill>
              <a:latin typeface="Arial" pitchFamily="34" charset="0"/>
              <a:cs typeface="Arial" pitchFamily="34" charset="0"/>
            </a:endParaRPr>
          </a:p>
        </p:txBody>
      </p:sp>
      <p:sp>
        <p:nvSpPr>
          <p:cNvPr id="42" name="TextBox 41"/>
          <p:cNvSpPr txBox="1"/>
          <p:nvPr/>
        </p:nvSpPr>
        <p:spPr>
          <a:xfrm>
            <a:off x="5784394" y="1488897"/>
            <a:ext cx="3039830" cy="312475"/>
          </a:xfrm>
          <a:prstGeom prst="rect">
            <a:avLst/>
          </a:prstGeom>
          <a:noFill/>
        </p:spPr>
        <p:txBody>
          <a:bodyPr wrap="square" rtlCol="0">
            <a:spAutoFit/>
          </a:bodyPr>
          <a:lstStyle/>
          <a:p>
            <a:pPr algn="ctr"/>
            <a:r>
              <a:rPr lang="en-US" sz="1400" b="1" dirty="0" smtClean="0"/>
              <a:t>Same Rated Watts</a:t>
            </a:r>
            <a:endParaRPr lang="en-US" sz="1400" b="1" baseline="30000" dirty="0"/>
          </a:p>
        </p:txBody>
      </p:sp>
      <p:sp>
        <p:nvSpPr>
          <p:cNvPr id="43" name="TextBox 42"/>
          <p:cNvSpPr txBox="1"/>
          <p:nvPr/>
        </p:nvSpPr>
        <p:spPr>
          <a:xfrm rot="16200000">
            <a:off x="4448273" y="2671772"/>
            <a:ext cx="2287279" cy="221042"/>
          </a:xfrm>
          <a:prstGeom prst="rect">
            <a:avLst/>
          </a:prstGeom>
          <a:noFill/>
        </p:spPr>
        <p:txBody>
          <a:bodyPr wrap="square" rtlCol="0">
            <a:spAutoFit/>
          </a:bodyPr>
          <a:lstStyle/>
          <a:p>
            <a:pPr algn="ctr"/>
            <a:r>
              <a:rPr lang="en-US" sz="900" dirty="0" smtClean="0">
                <a:solidFill>
                  <a:schemeClr val="bg1">
                    <a:lumMod val="50000"/>
                  </a:schemeClr>
                </a:solidFill>
                <a:latin typeface="Arial" pitchFamily="34" charset="0"/>
                <a:cs typeface="Arial" pitchFamily="34" charset="0"/>
              </a:rPr>
              <a:t>ENERGY PRODUCTION PER WATT</a:t>
            </a:r>
            <a:endParaRPr lang="en-US" sz="900" dirty="0">
              <a:solidFill>
                <a:schemeClr val="bg1">
                  <a:lumMod val="50000"/>
                </a:schemeClr>
              </a:solidFill>
              <a:latin typeface="Arial" pitchFamily="34" charset="0"/>
              <a:cs typeface="Arial" pitchFamily="34" charset="0"/>
            </a:endParaRPr>
          </a:p>
        </p:txBody>
      </p:sp>
      <p:sp>
        <p:nvSpPr>
          <p:cNvPr id="24" name="TextBox 23"/>
          <p:cNvSpPr txBox="1"/>
          <p:nvPr/>
        </p:nvSpPr>
        <p:spPr>
          <a:xfrm>
            <a:off x="5915209" y="1111563"/>
            <a:ext cx="3039831" cy="312475"/>
          </a:xfrm>
          <a:prstGeom prst="rect">
            <a:avLst/>
          </a:prstGeom>
          <a:noFill/>
        </p:spPr>
        <p:txBody>
          <a:bodyPr wrap="square" rtlCol="0">
            <a:spAutoFit/>
          </a:bodyPr>
          <a:lstStyle/>
          <a:p>
            <a:pPr algn="ctr"/>
            <a:r>
              <a:rPr lang="en-US" sz="1600" b="1" dirty="0" smtClean="0"/>
              <a:t>25-Year Energy Production</a:t>
            </a:r>
            <a:endParaRPr lang="en-US" sz="1600" b="1" baseline="30000" dirty="0"/>
          </a:p>
        </p:txBody>
      </p:sp>
      <p:cxnSp>
        <p:nvCxnSpPr>
          <p:cNvPr id="25" name="Straight Connector 24"/>
          <p:cNvCxnSpPr/>
          <p:nvPr/>
        </p:nvCxnSpPr>
        <p:spPr>
          <a:xfrm flipH="1">
            <a:off x="2546971" y="2261472"/>
            <a:ext cx="3476907" cy="651809"/>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3530058" y="2439273"/>
            <a:ext cx="2503397" cy="2468417"/>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9624524" y="6242552"/>
            <a:ext cx="1850186" cy="215444"/>
          </a:xfrm>
          <a:prstGeom prst="rect">
            <a:avLst/>
          </a:prstGeom>
        </p:spPr>
        <p:txBody>
          <a:bodyPr wrap="none">
            <a:spAutoFit/>
          </a:bodyPr>
          <a:lstStyle/>
          <a:p>
            <a:r>
              <a:rPr lang="en-US" sz="800" dirty="0">
                <a:solidFill>
                  <a:schemeClr val="tx1">
                    <a:lumMod val="50000"/>
                    <a:lumOff val="50000"/>
                  </a:schemeClr>
                </a:solidFill>
                <a:ea typeface="ＭＳ Ｐゴシック" pitchFamily="34" charset="-128"/>
                <a:cs typeface="Arial"/>
              </a:rPr>
              <a:t>See Slides 56 and 57 for footnotes.</a:t>
            </a:r>
            <a:endParaRPr lang="en-US" sz="800" dirty="0">
              <a:solidFill>
                <a:schemeClr val="tx1">
                  <a:lumMod val="50000"/>
                  <a:lumOff val="50000"/>
                </a:schemeClr>
              </a:solidFill>
            </a:endParaRPr>
          </a:p>
        </p:txBody>
      </p:sp>
      <p:sp>
        <p:nvSpPr>
          <p:cNvPr id="8" name="Rounded Rectangle 7"/>
          <p:cNvSpPr/>
          <p:nvPr/>
        </p:nvSpPr>
        <p:spPr>
          <a:xfrm>
            <a:off x="1196411" y="1443681"/>
            <a:ext cx="3203052" cy="3642746"/>
          </a:xfrm>
          <a:prstGeom prst="roundRect">
            <a:avLst>
              <a:gd name="adj" fmla="val 382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6"/>
          <p:cNvPicPr>
            <a:picLocks noChangeAspect="1" noChangeArrowheads="1"/>
          </p:cNvPicPr>
          <p:nvPr/>
        </p:nvPicPr>
        <p:blipFill>
          <a:blip r:embed="rId5" cstate="print"/>
          <a:srcRect/>
          <a:stretch>
            <a:fillRect/>
          </a:stretch>
        </p:blipFill>
        <p:spPr bwMode="auto">
          <a:xfrm>
            <a:off x="1281390" y="1871607"/>
            <a:ext cx="3039655" cy="3130287"/>
          </a:xfrm>
          <a:prstGeom prst="rect">
            <a:avLst/>
          </a:prstGeom>
          <a:noFill/>
          <a:ln w="9525">
            <a:noFill/>
            <a:miter lim="800000"/>
            <a:headEnd/>
            <a:tailEnd/>
          </a:ln>
        </p:spPr>
      </p:pic>
      <p:sp>
        <p:nvSpPr>
          <p:cNvPr id="10" name="TextBox 9"/>
          <p:cNvSpPr txBox="1"/>
          <p:nvPr/>
        </p:nvSpPr>
        <p:spPr>
          <a:xfrm>
            <a:off x="1163282" y="1469055"/>
            <a:ext cx="3267634" cy="338554"/>
          </a:xfrm>
          <a:prstGeom prst="rect">
            <a:avLst/>
          </a:prstGeom>
          <a:noFill/>
        </p:spPr>
        <p:txBody>
          <a:bodyPr wrap="square" rtlCol="0">
            <a:spAutoFit/>
          </a:bodyPr>
          <a:lstStyle/>
          <a:p>
            <a:pPr algn="ctr"/>
            <a:r>
              <a:rPr lang="en-US" sz="1600" b="1" dirty="0" smtClean="0"/>
              <a:t>Year-One Energy Production</a:t>
            </a:r>
            <a:endParaRPr lang="en-US" sz="1600" b="1" dirty="0"/>
          </a:p>
        </p:txBody>
      </p:sp>
      <p:sp>
        <p:nvSpPr>
          <p:cNvPr id="11" name="TextBox 10"/>
          <p:cNvSpPr txBox="1"/>
          <p:nvPr/>
        </p:nvSpPr>
        <p:spPr>
          <a:xfrm rot="16200000">
            <a:off x="180601" y="3488576"/>
            <a:ext cx="2478174" cy="230643"/>
          </a:xfrm>
          <a:prstGeom prst="rect">
            <a:avLst/>
          </a:prstGeom>
          <a:noFill/>
        </p:spPr>
        <p:txBody>
          <a:bodyPr wrap="square" rtlCol="0">
            <a:spAutoFit/>
          </a:bodyPr>
          <a:lstStyle/>
          <a:p>
            <a:pPr algn="ctr"/>
            <a:r>
              <a:rPr lang="en-US" sz="900" dirty="0" smtClean="0">
                <a:solidFill>
                  <a:schemeClr val="bg1">
                    <a:lumMod val="50000"/>
                  </a:schemeClr>
                </a:solidFill>
                <a:cs typeface="Arial" pitchFamily="34" charset="0"/>
              </a:rPr>
              <a:t>ENERGY PRODUCTION PER WATT</a:t>
            </a:r>
            <a:endParaRPr lang="en-US" sz="900" dirty="0">
              <a:solidFill>
                <a:schemeClr val="bg1">
                  <a:lumMod val="50000"/>
                </a:schemeClr>
              </a:solidFill>
              <a:cs typeface="Arial" pitchFamily="34" charset="0"/>
            </a:endParaRPr>
          </a:p>
        </p:txBody>
      </p:sp>
      <p:sp>
        <p:nvSpPr>
          <p:cNvPr id="12" name="TextBox 11"/>
          <p:cNvSpPr txBox="1"/>
          <p:nvPr/>
        </p:nvSpPr>
        <p:spPr>
          <a:xfrm>
            <a:off x="1233570" y="1871255"/>
            <a:ext cx="3171867" cy="338554"/>
          </a:xfrm>
          <a:prstGeom prst="rect">
            <a:avLst/>
          </a:prstGeom>
          <a:noFill/>
        </p:spPr>
        <p:txBody>
          <a:bodyPr wrap="square" rtlCol="0">
            <a:spAutoFit/>
          </a:bodyPr>
          <a:lstStyle/>
          <a:p>
            <a:pPr algn="ctr"/>
            <a:r>
              <a:rPr lang="en-US" sz="1600" b="1" dirty="0" smtClean="0"/>
              <a:t>Same Rated Watts</a:t>
            </a:r>
            <a:endParaRPr lang="en-US" sz="1600" b="1" baseline="30000" dirty="0"/>
          </a:p>
        </p:txBody>
      </p:sp>
      <p:pic>
        <p:nvPicPr>
          <p:cNvPr id="63"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752615" y="2307015"/>
            <a:ext cx="2477133" cy="26149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ext Box 5"/>
          <p:cNvSpPr txBox="1">
            <a:spLocks noChangeArrowheads="1"/>
          </p:cNvSpPr>
          <p:nvPr/>
        </p:nvSpPr>
        <p:spPr bwMode="auto">
          <a:xfrm>
            <a:off x="2555671" y="4317374"/>
            <a:ext cx="965964"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High-Performance Anti-Reflective Glass</a:t>
            </a:r>
            <a:endParaRPr lang="en-US" sz="700" dirty="0">
              <a:cs typeface="Arial"/>
            </a:endParaRPr>
          </a:p>
        </p:txBody>
      </p:sp>
      <p:sp>
        <p:nvSpPr>
          <p:cNvPr id="15" name="Text Box 5"/>
          <p:cNvSpPr txBox="1">
            <a:spLocks noChangeArrowheads="1"/>
          </p:cNvSpPr>
          <p:nvPr/>
        </p:nvSpPr>
        <p:spPr bwMode="auto">
          <a:xfrm>
            <a:off x="2559671" y="3450522"/>
            <a:ext cx="946234"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No Light-Induced Degradation</a:t>
            </a:r>
            <a:endParaRPr lang="en-US" sz="700" dirty="0">
              <a:cs typeface="Arial"/>
            </a:endParaRPr>
          </a:p>
        </p:txBody>
      </p:sp>
      <p:sp>
        <p:nvSpPr>
          <p:cNvPr id="16" name="Text Box 5"/>
          <p:cNvSpPr txBox="1">
            <a:spLocks noChangeArrowheads="1"/>
          </p:cNvSpPr>
          <p:nvPr/>
        </p:nvSpPr>
        <p:spPr bwMode="auto">
          <a:xfrm>
            <a:off x="2528405" y="2721217"/>
            <a:ext cx="1019941"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Maintains High </a:t>
            </a:r>
            <a:r>
              <a:rPr lang="en-US" sz="700" dirty="0">
                <a:cs typeface="Arial"/>
              </a:rPr>
              <a:t>P</a:t>
            </a:r>
            <a:r>
              <a:rPr lang="en-US" sz="700" dirty="0" smtClean="0">
                <a:cs typeface="Arial"/>
              </a:rPr>
              <a:t>ower at High Temps</a:t>
            </a:r>
            <a:endParaRPr lang="en-US" sz="700" dirty="0">
              <a:cs typeface="Arial"/>
            </a:endParaRPr>
          </a:p>
        </p:txBody>
      </p:sp>
      <p:sp>
        <p:nvSpPr>
          <p:cNvPr id="17" name="Text Box 5"/>
          <p:cNvSpPr txBox="1">
            <a:spLocks noChangeArrowheads="1"/>
          </p:cNvSpPr>
          <p:nvPr/>
        </p:nvSpPr>
        <p:spPr bwMode="auto">
          <a:xfrm>
            <a:off x="2546971" y="3840845"/>
            <a:ext cx="983087" cy="307773"/>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Better Low-Light and Spectral Response</a:t>
            </a:r>
            <a:endParaRPr lang="en-US" sz="700" dirty="0">
              <a:cs typeface="Arial"/>
            </a:endParaRPr>
          </a:p>
        </p:txBody>
      </p:sp>
      <p:sp>
        <p:nvSpPr>
          <p:cNvPr id="18" name="Text Box 5"/>
          <p:cNvSpPr txBox="1">
            <a:spLocks noChangeArrowheads="1"/>
          </p:cNvSpPr>
          <p:nvPr/>
        </p:nvSpPr>
        <p:spPr bwMode="auto">
          <a:xfrm>
            <a:off x="2531169" y="3162023"/>
            <a:ext cx="999777" cy="200051"/>
          </a:xfrm>
          <a:prstGeom prst="rect">
            <a:avLst/>
          </a:prstGeom>
          <a:noFill/>
          <a:ln w="9525" algn="ctr">
            <a:noFill/>
            <a:miter lim="800000"/>
            <a:headEnd/>
            <a:tailEnd/>
          </a:ln>
        </p:spPr>
        <p:txBody>
          <a:bodyPr wrap="square" lIns="0" tIns="45718" rIns="91435" bIns="45718">
            <a:spAutoFit/>
          </a:bodyPr>
          <a:lstStyle/>
          <a:p>
            <a:pPr algn="ctr">
              <a:spcBef>
                <a:spcPct val="50000"/>
              </a:spcBef>
            </a:pPr>
            <a:r>
              <a:rPr lang="en-US" sz="700" dirty="0" smtClean="0">
                <a:cs typeface="Arial"/>
              </a:rPr>
              <a:t>Higher Average Watts</a:t>
            </a:r>
            <a:endParaRPr lang="en-US" sz="700" dirty="0">
              <a:cs typeface="Arial"/>
            </a:endParaRPr>
          </a:p>
        </p:txBody>
      </p:sp>
      <p:pic>
        <p:nvPicPr>
          <p:cNvPr id="66" name="Picture 2"/>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704"/>
          <a:stretch/>
        </p:blipFill>
        <p:spPr bwMode="auto">
          <a:xfrm>
            <a:off x="5374674" y="3946974"/>
            <a:ext cx="4086952" cy="24558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7" name="Group 66"/>
          <p:cNvGrpSpPr/>
          <p:nvPr/>
        </p:nvGrpSpPr>
        <p:grpSpPr>
          <a:xfrm>
            <a:off x="5500125" y="3960645"/>
            <a:ext cx="3942234" cy="2455282"/>
            <a:chOff x="4363175" y="3778544"/>
            <a:chExt cx="4184493" cy="2690679"/>
          </a:xfrm>
        </p:grpSpPr>
        <p:sp>
          <p:nvSpPr>
            <p:cNvPr id="68" name="TextBox 67"/>
            <p:cNvSpPr txBox="1"/>
            <p:nvPr/>
          </p:nvSpPr>
          <p:spPr>
            <a:xfrm rot="16200000">
              <a:off x="3239894" y="5103772"/>
              <a:ext cx="2478174" cy="231611"/>
            </a:xfrm>
            <a:prstGeom prst="rect">
              <a:avLst/>
            </a:prstGeom>
            <a:noFill/>
          </p:spPr>
          <p:txBody>
            <a:bodyPr wrap="square" rtlCol="0">
              <a:spAutoFit/>
            </a:bodyPr>
            <a:lstStyle/>
            <a:p>
              <a:pPr algn="ctr"/>
              <a:r>
                <a:rPr lang="en-US" sz="900" dirty="0" smtClean="0">
                  <a:solidFill>
                    <a:schemeClr val="bg1">
                      <a:lumMod val="50000"/>
                    </a:schemeClr>
                  </a:solidFill>
                  <a:latin typeface="Arial" pitchFamily="34" charset="0"/>
                  <a:cs typeface="Arial" pitchFamily="34" charset="0"/>
                </a:rPr>
                <a:t>ENERGY PRODUCTION PER ROOF</a:t>
              </a:r>
              <a:endParaRPr lang="en-US" sz="900" dirty="0">
                <a:solidFill>
                  <a:schemeClr val="bg1">
                    <a:lumMod val="50000"/>
                  </a:schemeClr>
                </a:solidFill>
                <a:latin typeface="Arial" pitchFamily="34" charset="0"/>
                <a:cs typeface="Arial" pitchFamily="34" charset="0"/>
              </a:endParaRPr>
            </a:p>
          </p:txBody>
        </p:sp>
        <p:sp>
          <p:nvSpPr>
            <p:cNvPr id="69" name="TextBox 68"/>
            <p:cNvSpPr txBox="1"/>
            <p:nvPr/>
          </p:nvSpPr>
          <p:spPr>
            <a:xfrm>
              <a:off x="5056592" y="6238391"/>
              <a:ext cx="2580420" cy="230832"/>
            </a:xfrm>
            <a:prstGeom prst="rect">
              <a:avLst/>
            </a:prstGeom>
            <a:noFill/>
          </p:spPr>
          <p:txBody>
            <a:bodyPr wrap="square" rtlCol="0">
              <a:spAutoFit/>
            </a:bodyPr>
            <a:lstStyle/>
            <a:p>
              <a:pPr algn="ctr"/>
              <a:r>
                <a:rPr lang="en-US" sz="900" dirty="0" smtClean="0">
                  <a:solidFill>
                    <a:schemeClr val="bg1">
                      <a:lumMod val="50000"/>
                    </a:schemeClr>
                  </a:solidFill>
                  <a:latin typeface="Arial" pitchFamily="34" charset="0"/>
                  <a:cs typeface="Arial" pitchFamily="34" charset="0"/>
                </a:rPr>
                <a:t>YEARS</a:t>
              </a:r>
              <a:endParaRPr lang="en-US" sz="900" dirty="0">
                <a:solidFill>
                  <a:schemeClr val="bg1">
                    <a:lumMod val="50000"/>
                  </a:schemeClr>
                </a:solidFill>
                <a:latin typeface="Arial" pitchFamily="34" charset="0"/>
                <a:cs typeface="Arial" pitchFamily="34" charset="0"/>
              </a:endParaRPr>
            </a:p>
          </p:txBody>
        </p:sp>
        <p:sp>
          <p:nvSpPr>
            <p:cNvPr id="70" name="TextBox 69"/>
            <p:cNvSpPr txBox="1"/>
            <p:nvPr/>
          </p:nvSpPr>
          <p:spPr>
            <a:xfrm>
              <a:off x="5132751" y="5777840"/>
              <a:ext cx="2428105" cy="305846"/>
            </a:xfrm>
            <a:prstGeom prst="rect">
              <a:avLst/>
            </a:prstGeom>
            <a:noFill/>
          </p:spPr>
          <p:txBody>
            <a:bodyPr wrap="square" rtlCol="0">
              <a:spAutoFit/>
            </a:bodyPr>
            <a:lstStyle/>
            <a:p>
              <a:pPr algn="ctr"/>
              <a:r>
                <a:rPr lang="en-US" sz="1400" dirty="0" smtClean="0">
                  <a:solidFill>
                    <a:schemeClr val="bg1"/>
                  </a:solidFill>
                </a:rPr>
                <a:t>CONVENTIONAL</a:t>
              </a:r>
              <a:endParaRPr lang="en-US" sz="1400" dirty="0">
                <a:solidFill>
                  <a:schemeClr val="bg1"/>
                </a:solidFill>
              </a:endParaRPr>
            </a:p>
          </p:txBody>
        </p:sp>
        <p:sp>
          <p:nvSpPr>
            <p:cNvPr id="71" name="TextBox 70"/>
            <p:cNvSpPr txBox="1"/>
            <p:nvPr/>
          </p:nvSpPr>
          <p:spPr>
            <a:xfrm>
              <a:off x="5132751" y="4843682"/>
              <a:ext cx="2428105" cy="307777"/>
            </a:xfrm>
            <a:prstGeom prst="rect">
              <a:avLst/>
            </a:prstGeom>
            <a:noFill/>
          </p:spPr>
          <p:txBody>
            <a:bodyPr wrap="square" rtlCol="0">
              <a:spAutoFit/>
            </a:bodyPr>
            <a:lstStyle/>
            <a:p>
              <a:pPr algn="ctr"/>
              <a:r>
                <a:rPr lang="en-US" sz="1400" dirty="0" smtClean="0">
                  <a:solidFill>
                    <a:schemeClr val="bg1"/>
                  </a:solidFill>
                </a:rPr>
                <a:t>SUNPOWER</a:t>
              </a:r>
              <a:endParaRPr lang="en-US" sz="1400" dirty="0">
                <a:solidFill>
                  <a:schemeClr val="bg1"/>
                </a:solidFill>
              </a:endParaRPr>
            </a:p>
          </p:txBody>
        </p:sp>
        <p:sp>
          <p:nvSpPr>
            <p:cNvPr id="72" name="Rectangle 71"/>
            <p:cNvSpPr/>
            <p:nvPr/>
          </p:nvSpPr>
          <p:spPr>
            <a:xfrm>
              <a:off x="7354213" y="3981114"/>
              <a:ext cx="885193" cy="39297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TextBox 72"/>
            <p:cNvSpPr txBox="1"/>
            <p:nvPr/>
          </p:nvSpPr>
          <p:spPr>
            <a:xfrm>
              <a:off x="7366689" y="3890054"/>
              <a:ext cx="913899" cy="553998"/>
            </a:xfrm>
            <a:prstGeom prst="rect">
              <a:avLst/>
            </a:prstGeom>
            <a:noFill/>
          </p:spPr>
          <p:txBody>
            <a:bodyPr wrap="square" lIns="0" tIns="0" rIns="0" bIns="0" rtlCol="0">
              <a:spAutoFit/>
            </a:bodyPr>
            <a:lstStyle/>
            <a:p>
              <a:r>
                <a:rPr lang="en-US" sz="3600" spc="190" dirty="0" smtClean="0">
                  <a:solidFill>
                    <a:srgbClr val="FFC000"/>
                  </a:solidFill>
                  <a:latin typeface="Arial Narrow" pitchFamily="34" charset="0"/>
                  <a:cs typeface="Arial" pitchFamily="34" charset="0"/>
                </a:rPr>
                <a:t>70%</a:t>
              </a:r>
              <a:endParaRPr lang="en-US" sz="3600" spc="190" dirty="0">
                <a:solidFill>
                  <a:srgbClr val="FFC000"/>
                </a:solidFill>
                <a:latin typeface="Arial Narrow" pitchFamily="34" charset="0"/>
                <a:cs typeface="Arial" pitchFamily="34" charset="0"/>
              </a:endParaRPr>
            </a:p>
          </p:txBody>
        </p:sp>
        <p:cxnSp>
          <p:nvCxnSpPr>
            <p:cNvPr id="74" name="Straight Connector 73"/>
            <p:cNvCxnSpPr/>
            <p:nvPr/>
          </p:nvCxnSpPr>
          <p:spPr>
            <a:xfrm flipH="1">
              <a:off x="6180180" y="3915316"/>
              <a:ext cx="1091907" cy="874775"/>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7258619" y="4388219"/>
              <a:ext cx="1202957" cy="185506"/>
            </a:xfrm>
            <a:prstGeom prst="rect">
              <a:avLst/>
            </a:prstGeom>
            <a:solidFill>
              <a:schemeClr val="bg1"/>
            </a:solidFill>
          </p:spPr>
          <p:txBody>
            <a:bodyPr wrap="square" lIns="0" tIns="0" rIns="0" bIns="0" rtlCol="0">
              <a:spAutoFit/>
            </a:bodyPr>
            <a:lstStyle/>
            <a:p>
              <a:pPr algn="ctr"/>
              <a:r>
                <a:rPr lang="en-US" sz="1100" dirty="0" smtClean="0">
                  <a:solidFill>
                    <a:schemeClr val="bg1">
                      <a:lumMod val="50000"/>
                    </a:schemeClr>
                  </a:solidFill>
                  <a:latin typeface="Arial" pitchFamily="34" charset="0"/>
                  <a:cs typeface="Arial" pitchFamily="34" charset="0"/>
                </a:rPr>
                <a:t>MORE ENERGY</a:t>
              </a:r>
              <a:endParaRPr lang="en-US" sz="1400" dirty="0">
                <a:solidFill>
                  <a:schemeClr val="bg1">
                    <a:lumMod val="50000"/>
                  </a:schemeClr>
                </a:solidFill>
                <a:latin typeface="Arial" pitchFamily="34" charset="0"/>
                <a:cs typeface="Arial" pitchFamily="34" charset="0"/>
              </a:endParaRPr>
            </a:p>
          </p:txBody>
        </p:sp>
        <p:cxnSp>
          <p:nvCxnSpPr>
            <p:cNvPr id="76" name="Straight Connector 75"/>
            <p:cNvCxnSpPr/>
            <p:nvPr/>
          </p:nvCxnSpPr>
          <p:spPr>
            <a:xfrm flipH="1">
              <a:off x="7271835" y="3915316"/>
              <a:ext cx="1003496" cy="3"/>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7" name="Right Brace 76"/>
            <p:cNvSpPr/>
            <p:nvPr/>
          </p:nvSpPr>
          <p:spPr>
            <a:xfrm>
              <a:off x="7748458" y="4617876"/>
              <a:ext cx="108908" cy="746956"/>
            </a:xfrm>
            <a:prstGeom prst="rightBrac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8" name="TextBox 77"/>
            <p:cNvSpPr txBox="1"/>
            <p:nvPr/>
          </p:nvSpPr>
          <p:spPr>
            <a:xfrm>
              <a:off x="7765037" y="4879000"/>
              <a:ext cx="782631" cy="348813"/>
            </a:xfrm>
            <a:prstGeom prst="rect">
              <a:avLst/>
            </a:prstGeom>
            <a:noFill/>
          </p:spPr>
          <p:txBody>
            <a:bodyPr wrap="square" rtlCol="0">
              <a:spAutoFit/>
            </a:bodyPr>
            <a:lstStyle/>
            <a:p>
              <a:pPr algn="r">
                <a:lnSpc>
                  <a:spcPts val="1000"/>
                </a:lnSpc>
              </a:pPr>
              <a:r>
                <a:rPr lang="en-US" sz="900" dirty="0" smtClean="0">
                  <a:solidFill>
                    <a:schemeClr val="bg1">
                      <a:lumMod val="50000"/>
                    </a:schemeClr>
                  </a:solidFill>
                  <a:latin typeface="Arial" pitchFamily="34" charset="0"/>
                  <a:cs typeface="Arial" pitchFamily="34" charset="0"/>
                </a:rPr>
                <a:t>90% more  Year 25</a:t>
              </a:r>
              <a:endParaRPr lang="en-US" sz="900" dirty="0">
                <a:solidFill>
                  <a:schemeClr val="bg1">
                    <a:lumMod val="50000"/>
                  </a:schemeClr>
                </a:solidFill>
                <a:latin typeface="Arial" pitchFamily="34" charset="0"/>
                <a:cs typeface="Arial" pitchFamily="34" charset="0"/>
              </a:endParaRPr>
            </a:p>
          </p:txBody>
        </p:sp>
        <p:sp>
          <p:nvSpPr>
            <p:cNvPr id="79" name="TextBox 78"/>
            <p:cNvSpPr txBox="1"/>
            <p:nvPr/>
          </p:nvSpPr>
          <p:spPr>
            <a:xfrm>
              <a:off x="4930425" y="4756167"/>
              <a:ext cx="751578" cy="348813"/>
            </a:xfrm>
            <a:prstGeom prst="rect">
              <a:avLst/>
            </a:prstGeom>
            <a:noFill/>
          </p:spPr>
          <p:txBody>
            <a:bodyPr wrap="square" rtlCol="0">
              <a:spAutoFit/>
            </a:bodyPr>
            <a:lstStyle/>
            <a:p>
              <a:pPr algn="r">
                <a:lnSpc>
                  <a:spcPts val="1000"/>
                </a:lnSpc>
              </a:pPr>
              <a:r>
                <a:rPr lang="en-US" sz="900" dirty="0" smtClean="0">
                  <a:solidFill>
                    <a:schemeClr val="bg1">
                      <a:lumMod val="50000"/>
                    </a:schemeClr>
                  </a:solidFill>
                  <a:latin typeface="Arial" pitchFamily="34" charset="0"/>
                  <a:cs typeface="Arial" pitchFamily="34" charset="0"/>
                </a:rPr>
                <a:t>55% more  Year 1</a:t>
              </a:r>
              <a:endParaRPr lang="en-US" sz="900" dirty="0">
                <a:solidFill>
                  <a:schemeClr val="bg1">
                    <a:lumMod val="50000"/>
                  </a:schemeClr>
                </a:solidFill>
                <a:latin typeface="Arial" pitchFamily="34" charset="0"/>
                <a:cs typeface="Arial" pitchFamily="34" charset="0"/>
              </a:endParaRPr>
            </a:p>
          </p:txBody>
        </p:sp>
        <p:sp>
          <p:nvSpPr>
            <p:cNvPr id="80" name="Right Brace 79"/>
            <p:cNvSpPr/>
            <p:nvPr/>
          </p:nvSpPr>
          <p:spPr>
            <a:xfrm>
              <a:off x="4952629" y="4585423"/>
              <a:ext cx="97328" cy="542252"/>
            </a:xfrm>
            <a:prstGeom prst="rightBrac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1" name="TextBox 80"/>
            <p:cNvSpPr txBox="1"/>
            <p:nvPr/>
          </p:nvSpPr>
          <p:spPr>
            <a:xfrm>
              <a:off x="4611824" y="3778544"/>
              <a:ext cx="3185173" cy="337285"/>
            </a:xfrm>
            <a:prstGeom prst="rect">
              <a:avLst/>
            </a:prstGeom>
            <a:noFill/>
          </p:spPr>
          <p:txBody>
            <a:bodyPr wrap="square" rtlCol="0">
              <a:spAutoFit/>
            </a:bodyPr>
            <a:lstStyle/>
            <a:p>
              <a:pPr algn="ctr"/>
              <a:r>
                <a:rPr lang="en-US" sz="1400" b="1" dirty="0" smtClean="0"/>
                <a:t>Same Physical Size</a:t>
              </a:r>
              <a:endParaRPr lang="en-US" sz="1400" b="1" baseline="30000" dirty="0"/>
            </a:p>
          </p:txBody>
        </p:sp>
      </p:grpSp>
      <p:sp>
        <p:nvSpPr>
          <p:cNvPr id="51" name="Rectangle 50"/>
          <p:cNvSpPr/>
          <p:nvPr/>
        </p:nvSpPr>
        <p:spPr>
          <a:xfrm>
            <a:off x="-12695" y="5521155"/>
            <a:ext cx="5082200" cy="933589"/>
          </a:xfrm>
          <a:prstGeom prst="rect">
            <a:avLst/>
          </a:prstGeom>
        </p:spPr>
        <p:txBody>
          <a:bodyPr wrap="square">
            <a:spAutoFit/>
          </a:bodyPr>
          <a:lstStyle/>
          <a:p>
            <a:pPr marL="60325" indent="-60325">
              <a:spcBef>
                <a:spcPts val="400"/>
              </a:spcBef>
            </a:pPr>
            <a:r>
              <a:rPr lang="en-US" sz="800" baseline="30000" dirty="0">
                <a:solidFill>
                  <a:schemeClr val="tx1">
                    <a:lumMod val="50000"/>
                    <a:lumOff val="50000"/>
                  </a:schemeClr>
                </a:solidFill>
                <a:cs typeface="Arial" pitchFamily="34" charset="0"/>
              </a:rPr>
              <a:t>1</a:t>
            </a:r>
            <a:r>
              <a:rPr lang="en-US" sz="800" dirty="0">
                <a:solidFill>
                  <a:schemeClr val="tx1">
                    <a:lumMod val="50000"/>
                    <a:lumOff val="50000"/>
                  </a:schemeClr>
                </a:solidFill>
                <a:cs typeface="Arial" pitchFamily="34" charset="0"/>
              </a:rPr>
              <a:t> Typically 8-10% more energy per rated Watt compared to a Conventional Panel (250W, 15.3% efficient, approx. 1.6 m</a:t>
            </a:r>
            <a:r>
              <a:rPr lang="en-US" sz="800" baseline="30000" dirty="0">
                <a:solidFill>
                  <a:schemeClr val="tx1">
                    <a:lumMod val="50000"/>
                    <a:lumOff val="50000"/>
                  </a:schemeClr>
                </a:solidFill>
                <a:cs typeface="Arial" pitchFamily="34" charset="0"/>
              </a:rPr>
              <a:t>2</a:t>
            </a:r>
            <a:r>
              <a:rPr lang="en-US" sz="800" dirty="0">
                <a:solidFill>
                  <a:schemeClr val="tx1">
                    <a:lumMod val="50000"/>
                    <a:lumOff val="50000"/>
                  </a:schemeClr>
                </a:solidFill>
                <a:cs typeface="Arial" pitchFamily="34" charset="0"/>
              </a:rPr>
              <a:t>). BEW/DNV Engineering "SunPower Yield Report," Jan 2013, with CFV Solar Test Lab Report #12063, Jan 2013 temp. </a:t>
            </a:r>
            <a:r>
              <a:rPr lang="en-US" sz="800" dirty="0" err="1">
                <a:solidFill>
                  <a:schemeClr val="tx1">
                    <a:lumMod val="50000"/>
                    <a:lumOff val="50000"/>
                  </a:schemeClr>
                </a:solidFill>
                <a:cs typeface="Arial" pitchFamily="34" charset="0"/>
              </a:rPr>
              <a:t>coef</a:t>
            </a:r>
            <a:r>
              <a:rPr lang="en-US" sz="800" dirty="0">
                <a:solidFill>
                  <a:schemeClr val="tx1">
                    <a:lumMod val="50000"/>
                    <a:lumOff val="50000"/>
                  </a:schemeClr>
                </a:solidFill>
                <a:cs typeface="Arial" pitchFamily="34" charset="0"/>
              </a:rPr>
              <a:t>. calculation.</a:t>
            </a:r>
          </a:p>
          <a:p>
            <a:pPr marL="60325" indent="-60325">
              <a:spcBef>
                <a:spcPts val="400"/>
              </a:spcBef>
            </a:pPr>
            <a:r>
              <a:rPr lang="en-US" sz="800" baseline="30000" dirty="0">
                <a:solidFill>
                  <a:schemeClr val="tx1">
                    <a:lumMod val="50000"/>
                    <a:lumOff val="50000"/>
                  </a:schemeClr>
                </a:solidFill>
                <a:cs typeface="Arial" pitchFamily="34" charset="0"/>
              </a:rPr>
              <a:t>2</a:t>
            </a:r>
            <a:r>
              <a:rPr lang="en-US" sz="800" dirty="0">
                <a:solidFill>
                  <a:schemeClr val="tx1">
                    <a:lumMod val="50000"/>
                    <a:lumOff val="50000"/>
                  </a:schemeClr>
                </a:solidFill>
                <a:cs typeface="Arial" pitchFamily="34" charset="0"/>
              </a:rPr>
              <a:t> Same as E-Series, because the cell architecture is the same (copper foundation), and the panel is the same.  Footnote on previous slide.</a:t>
            </a:r>
          </a:p>
          <a:p>
            <a:pPr marL="60325" indent="-60325">
              <a:spcBef>
                <a:spcPts val="400"/>
              </a:spcBef>
            </a:pPr>
            <a:r>
              <a:rPr lang="en-US" sz="800" baseline="30000" dirty="0">
                <a:solidFill>
                  <a:schemeClr val="tx1">
                    <a:lumMod val="50000"/>
                    <a:lumOff val="50000"/>
                  </a:schemeClr>
                </a:solidFill>
                <a:cs typeface="Arial" pitchFamily="34" charset="0"/>
              </a:rPr>
              <a:t>3</a:t>
            </a:r>
            <a:r>
              <a:rPr lang="en-US" sz="800" dirty="0">
                <a:solidFill>
                  <a:schemeClr val="tx1">
                    <a:lumMod val="50000"/>
                    <a:lumOff val="50000"/>
                  </a:schemeClr>
                </a:solidFill>
                <a:cs typeface="Arial" pitchFamily="34" charset="0"/>
              </a:rPr>
              <a:t> 345W SunPower vs. 250W Conventional Panel. </a:t>
            </a:r>
          </a:p>
        </p:txBody>
      </p:sp>
    </p:spTree>
    <p:extLst>
      <p:ext uri="{BB962C8B-B14F-4D97-AF65-F5344CB8AC3E}">
        <p14:creationId xmlns="" xmlns:p14="http://schemas.microsoft.com/office/powerpoint/2010/main" val="15291575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total customer value </a:t>
            </a:r>
            <a:r>
              <a:rPr lang="en-US" dirty="0" smtClean="0"/>
              <a:t>of </a:t>
            </a:r>
            <a:r>
              <a:rPr lang="en-US" dirty="0"/>
              <a:t>a SunPower System?</a:t>
            </a:r>
          </a:p>
        </p:txBody>
      </p:sp>
      <p:sp>
        <p:nvSpPr>
          <p:cNvPr id="21" name="Text Box 15"/>
          <p:cNvSpPr txBox="1">
            <a:spLocks noChangeArrowheads="1"/>
          </p:cNvSpPr>
          <p:nvPr/>
        </p:nvSpPr>
        <p:spPr bwMode="auto">
          <a:xfrm>
            <a:off x="9559636" y="5905500"/>
            <a:ext cx="2629189" cy="512063"/>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r>
              <a:rPr lang="en-US" dirty="0">
                <a:cs typeface="Arial" panose="020B0604020202020204" pitchFamily="34" charset="0"/>
              </a:rPr>
              <a:t>1</a:t>
            </a:r>
            <a:r>
              <a:rPr lang="en-US" baseline="0" dirty="0">
                <a:cs typeface="Arial" panose="020B0604020202020204" pitchFamily="34" charset="0"/>
              </a:rPr>
              <a:t> Footnotes on slides 55 and 56.</a:t>
            </a:r>
          </a:p>
          <a:p>
            <a:r>
              <a:rPr lang="en-US" dirty="0">
                <a:cs typeface="Arial" panose="020B0604020202020204" pitchFamily="34" charset="0"/>
              </a:rPr>
              <a:t>2</a:t>
            </a:r>
            <a:r>
              <a:rPr lang="en-US" baseline="0" dirty="0">
                <a:cs typeface="Arial" panose="020B0604020202020204" pitchFamily="34" charset="0"/>
              </a:rPr>
              <a:t> System Costs are examples for </a:t>
            </a:r>
            <a:r>
              <a:rPr lang="en-US" baseline="0" dirty="0" smtClean="0">
                <a:cs typeface="Arial" panose="020B0604020202020204" pitchFamily="34" charset="0"/>
              </a:rPr>
              <a:t/>
            </a:r>
            <a:br>
              <a:rPr lang="en-US" baseline="0" dirty="0" smtClean="0">
                <a:cs typeface="Arial" panose="020B0604020202020204" pitchFamily="34" charset="0"/>
              </a:rPr>
            </a:br>
            <a:r>
              <a:rPr lang="en-US" baseline="0" dirty="0" smtClean="0">
                <a:cs typeface="Arial" panose="020B0604020202020204" pitchFamily="34" charset="0"/>
              </a:rPr>
              <a:t>illustration </a:t>
            </a:r>
            <a:r>
              <a:rPr lang="en-US" baseline="0" dirty="0">
                <a:cs typeface="Arial" panose="020B0604020202020204" pitchFamily="34" charset="0"/>
              </a:rPr>
              <a:t>only.</a:t>
            </a:r>
          </a:p>
          <a:p>
            <a:r>
              <a:rPr lang="en-US" dirty="0">
                <a:cs typeface="Arial" panose="020B0604020202020204" pitchFamily="34" charset="0"/>
              </a:rPr>
              <a:t>3</a:t>
            </a:r>
            <a:r>
              <a:rPr lang="en-US" baseline="0" dirty="0">
                <a:cs typeface="Arial" panose="020B0604020202020204" pitchFamily="34" charset="0"/>
              </a:rPr>
              <a:t> SunPower Warranty Review, Feb 2013.</a:t>
            </a:r>
          </a:p>
          <a:p>
            <a:endParaRPr lang="en-US" baseline="0" dirty="0">
              <a:cs typeface="Arial" panose="020B0604020202020204" pitchFamily="34" charset="0"/>
            </a:endParaRPr>
          </a:p>
        </p:txBody>
      </p:sp>
      <p:sp>
        <p:nvSpPr>
          <p:cNvPr id="36" name="Rectangle 9"/>
          <p:cNvSpPr txBox="1">
            <a:spLocks noChangeArrowheads="1"/>
          </p:cNvSpPr>
          <p:nvPr/>
        </p:nvSpPr>
        <p:spPr>
          <a:xfrm>
            <a:off x="880324" y="1117264"/>
            <a:ext cx="10293643" cy="5407104"/>
          </a:xfrm>
          <a:prstGeom prst="rect">
            <a:avLst/>
          </a:prstGeom>
          <a:noFill/>
        </p:spPr>
        <p:txBody>
          <a:bodyPr lIns="0" rIns="0"/>
          <a:lstStyle/>
          <a:p>
            <a:pPr defTabSz="820738">
              <a:spcAft>
                <a:spcPts val="1000"/>
              </a:spcAft>
            </a:pPr>
            <a:r>
              <a:rPr lang="en-US" sz="1600" dirty="0" smtClean="0">
                <a:solidFill>
                  <a:prstClr val="black"/>
                </a:solidFill>
                <a:cs typeface="Arial"/>
              </a:rPr>
              <a:t>For E-Series, 20% more energy per rated watt means 20% more value at the system level.  (For X-Series, 21%)1</a:t>
            </a:r>
          </a:p>
          <a:p>
            <a:pPr marL="228600" indent="-228600" defTabSz="820738">
              <a:spcAft>
                <a:spcPts val="1000"/>
              </a:spcAft>
              <a:buFont typeface="Arial"/>
              <a:buChar char="•"/>
            </a:pPr>
            <a:r>
              <a:rPr lang="en-US" sz="1400" dirty="0" smtClean="0">
                <a:solidFill>
                  <a:prstClr val="black"/>
                </a:solidFill>
                <a:cs typeface="Arial"/>
              </a:rPr>
              <a:t>For example, a $4.80/W SunPower system2 generates the same cost-per-kWh as a $4.00/W Conventional system</a:t>
            </a:r>
          </a:p>
          <a:p>
            <a:pPr defTabSz="820738">
              <a:spcAft>
                <a:spcPts val="1000"/>
              </a:spcAft>
            </a:pPr>
            <a:r>
              <a:rPr lang="en-US" sz="1600" dirty="0" smtClean="0">
                <a:solidFill>
                  <a:prstClr val="black"/>
                </a:solidFill>
                <a:cs typeface="Arial"/>
              </a:rPr>
              <a:t>More energy generated from the same size installation.  (For E-Series, 60% over the first 25 years; for X-Series, 70%)1</a:t>
            </a:r>
          </a:p>
          <a:p>
            <a:pPr defTabSz="820738">
              <a:spcAft>
                <a:spcPts val="1000"/>
              </a:spcAft>
            </a:pPr>
            <a:r>
              <a:rPr lang="en-US" sz="1600" dirty="0" smtClean="0">
                <a:solidFill>
                  <a:prstClr val="black"/>
                </a:solidFill>
                <a:cs typeface="Arial"/>
              </a:rPr>
              <a:t>Peace of Mind</a:t>
            </a:r>
          </a:p>
          <a:p>
            <a:pPr marL="228600" indent="-228600" defTabSz="820738">
              <a:spcAft>
                <a:spcPts val="1000"/>
              </a:spcAft>
              <a:buFont typeface="Arial"/>
              <a:buChar char="•"/>
            </a:pPr>
            <a:r>
              <a:rPr lang="en-US" sz="1400" dirty="0" smtClean="0">
                <a:solidFill>
                  <a:prstClr val="black"/>
                </a:solidFill>
                <a:cs typeface="Arial"/>
              </a:rPr>
              <a:t>Excellent reliability and quality</a:t>
            </a:r>
          </a:p>
          <a:p>
            <a:pPr marL="228600" indent="-228600" defTabSz="820738">
              <a:spcAft>
                <a:spcPts val="1000"/>
              </a:spcAft>
              <a:buFont typeface="Arial"/>
              <a:buChar char="•"/>
            </a:pPr>
            <a:r>
              <a:rPr lang="en-US" sz="1400" dirty="0" smtClean="0">
                <a:solidFill>
                  <a:prstClr val="black"/>
                </a:solidFill>
                <a:cs typeface="Arial"/>
              </a:rPr>
              <a:t>Support from a US-based company with long history and a proven track record</a:t>
            </a:r>
          </a:p>
          <a:p>
            <a:pPr marL="228600" indent="-228600" defTabSz="820738">
              <a:spcAft>
                <a:spcPts val="1000"/>
              </a:spcAft>
              <a:buFont typeface="Arial"/>
              <a:buChar char="•"/>
            </a:pPr>
            <a:r>
              <a:rPr lang="en-US" sz="1400" dirty="0" smtClean="0">
                <a:solidFill>
                  <a:prstClr val="black"/>
                </a:solidFill>
                <a:cs typeface="Arial"/>
              </a:rPr>
              <a:t>Warranty that guaranties more power compared with the top 15 manufacturers3</a:t>
            </a:r>
          </a:p>
          <a:p>
            <a:pPr marL="228600" indent="-228600" defTabSz="820738">
              <a:spcAft>
                <a:spcPts val="1000"/>
              </a:spcAft>
              <a:buFont typeface="Arial"/>
              <a:buChar char="•"/>
            </a:pPr>
            <a:r>
              <a:rPr lang="en-US" sz="1400" dirty="0" smtClean="0">
                <a:solidFill>
                  <a:prstClr val="black"/>
                </a:solidFill>
                <a:cs typeface="Arial"/>
              </a:rPr>
              <a:t>Strong balance sheet and financial backing and majority owned by Total, the world’s 10th largest company</a:t>
            </a:r>
          </a:p>
          <a:p>
            <a:pPr defTabSz="820738">
              <a:spcAft>
                <a:spcPts val="1000"/>
              </a:spcAft>
            </a:pPr>
            <a:r>
              <a:rPr lang="en-US" sz="1600" dirty="0" smtClean="0">
                <a:solidFill>
                  <a:prstClr val="black"/>
                </a:solidFill>
                <a:cs typeface="Arial"/>
              </a:rPr>
              <a:t>Excellent Products</a:t>
            </a:r>
          </a:p>
          <a:p>
            <a:pPr marL="228600" indent="-228600" defTabSz="820738">
              <a:spcAft>
                <a:spcPts val="1000"/>
              </a:spcAft>
              <a:buFont typeface="Arial"/>
              <a:buChar char="•"/>
            </a:pPr>
            <a:r>
              <a:rPr lang="en-US" sz="1400" dirty="0" smtClean="0">
                <a:solidFill>
                  <a:prstClr val="black"/>
                </a:solidFill>
                <a:cs typeface="Arial"/>
              </a:rPr>
              <a:t>End-to-end solutions, including services</a:t>
            </a:r>
          </a:p>
          <a:p>
            <a:pPr marL="228600" indent="-228600" defTabSz="820738">
              <a:spcAft>
                <a:spcPts val="1000"/>
              </a:spcAft>
              <a:buFont typeface="Arial"/>
              <a:buChar char="•"/>
            </a:pPr>
            <a:r>
              <a:rPr lang="en-US" sz="1400" dirty="0" smtClean="0">
                <a:solidFill>
                  <a:prstClr val="black"/>
                </a:solidFill>
                <a:cs typeface="Arial"/>
              </a:rPr>
              <a:t>Better aesthetics</a:t>
            </a:r>
          </a:p>
          <a:p>
            <a:pPr marL="228600" indent="-228600" defTabSz="820738">
              <a:spcAft>
                <a:spcPts val="1000"/>
              </a:spcAft>
              <a:buFont typeface="Arial"/>
              <a:buChar char="•"/>
            </a:pPr>
            <a:r>
              <a:rPr lang="en-US" sz="1400" dirty="0" smtClean="0">
                <a:solidFill>
                  <a:prstClr val="black"/>
                </a:solidFill>
                <a:cs typeface="Arial"/>
              </a:rPr>
              <a:t>Leading Technology</a:t>
            </a:r>
          </a:p>
          <a:p>
            <a:pPr marL="228600" indent="-228600" defTabSz="820738">
              <a:spcAft>
                <a:spcPts val="1000"/>
              </a:spcAft>
              <a:buFont typeface="Arial"/>
              <a:buChar char="•"/>
            </a:pPr>
            <a:r>
              <a:rPr lang="en-US" sz="1400" dirty="0" smtClean="0">
                <a:solidFill>
                  <a:prstClr val="black"/>
                </a:solidFill>
                <a:cs typeface="Arial"/>
              </a:rPr>
              <a:t>Excellent performance in real-world conditions, even partial shade</a:t>
            </a:r>
          </a:p>
          <a:p>
            <a:pPr defTabSz="820738">
              <a:spcAft>
                <a:spcPts val="1000"/>
              </a:spcAft>
            </a:pPr>
            <a:r>
              <a:rPr lang="en-US" sz="1600" dirty="0" smtClean="0">
                <a:solidFill>
                  <a:prstClr val="black"/>
                </a:solidFill>
                <a:cs typeface="Arial"/>
              </a:rPr>
              <a:t>Sustainable – low footprint, fast energy payback, not hazardous waste</a:t>
            </a:r>
          </a:p>
          <a:p>
            <a:pPr marL="228600" indent="-228600" defTabSz="820738">
              <a:spcAft>
                <a:spcPts val="1000"/>
              </a:spcAft>
              <a:buFont typeface="Arial"/>
              <a:buChar char="•"/>
            </a:pPr>
            <a:endParaRPr lang="en-US" sz="1600" dirty="0">
              <a:solidFill>
                <a:prstClr val="black"/>
              </a:solidFill>
              <a:cs typeface="Arial"/>
            </a:endParaRPr>
          </a:p>
        </p:txBody>
      </p:sp>
    </p:spTree>
    <p:extLst>
      <p:ext uri="{BB962C8B-B14F-4D97-AF65-F5344CB8AC3E}">
        <p14:creationId xmlns="" xmlns:p14="http://schemas.microsoft.com/office/powerpoint/2010/main" val="27939992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nSpc>
                <a:spcPct val="100000"/>
              </a:lnSpc>
            </a:pPr>
            <a:r>
              <a:rPr lang="en-US" sz="5400" b="1" dirty="0" smtClean="0"/>
              <a:t>Thank You!</a:t>
            </a:r>
            <a:endParaRPr lang="en-US" sz="5400" b="1" dirty="0"/>
          </a:p>
        </p:txBody>
      </p:sp>
      <p:sp>
        <p:nvSpPr>
          <p:cNvPr id="3" name="Rectangle 2"/>
          <p:cNvSpPr/>
          <p:nvPr/>
        </p:nvSpPr>
        <p:spPr>
          <a:xfrm>
            <a:off x="570732" y="650734"/>
            <a:ext cx="2810621" cy="361128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2266254" y="650734"/>
            <a:ext cx="4816735" cy="3611282"/>
          </a:xfrm>
          <a:prstGeom prst="rect">
            <a:avLst/>
          </a:prstGeom>
        </p:spPr>
      </p:pic>
      <p:sp>
        <p:nvSpPr>
          <p:cNvPr id="6" name="TextBox 5"/>
          <p:cNvSpPr txBox="1"/>
          <p:nvPr/>
        </p:nvSpPr>
        <p:spPr>
          <a:xfrm>
            <a:off x="545348" y="740406"/>
            <a:ext cx="1694986" cy="2225225"/>
          </a:xfrm>
          <a:prstGeom prst="rect">
            <a:avLst/>
          </a:prstGeom>
          <a:noFill/>
        </p:spPr>
        <p:txBody>
          <a:bodyPr wrap="square" rtlCol="0">
            <a:spAutoFit/>
          </a:bodyPr>
          <a:lstStyle/>
          <a:p>
            <a:pPr marL="155448" indent="-146304">
              <a:lnSpc>
                <a:spcPct val="90000"/>
              </a:lnSpc>
              <a:buFont typeface="Arial"/>
              <a:buChar char="•"/>
            </a:pPr>
            <a:r>
              <a:rPr lang="en-US" sz="1400" dirty="0">
                <a:latin typeface="Arial"/>
                <a:cs typeface="Arial"/>
              </a:rPr>
              <a:t>SunPower </a:t>
            </a:r>
            <a:r>
              <a:rPr lang="en-US" sz="1400" dirty="0" smtClean="0">
                <a:latin typeface="Arial"/>
                <a:cs typeface="Arial"/>
              </a:rPr>
              <a:t>end-mounted panel </a:t>
            </a:r>
            <a:r>
              <a:rPr lang="en-US" sz="1400" dirty="0">
                <a:latin typeface="Arial"/>
                <a:cs typeface="Arial"/>
              </a:rPr>
              <a:t>withstanding </a:t>
            </a:r>
            <a:r>
              <a:rPr lang="en-US" sz="1400" dirty="0" smtClean="0">
                <a:latin typeface="Arial"/>
                <a:cs typeface="Arial"/>
              </a:rPr>
              <a:t>11,000 Pa        (230 psf)</a:t>
            </a:r>
          </a:p>
          <a:p>
            <a:pPr marL="155448" indent="-146304">
              <a:lnSpc>
                <a:spcPct val="90000"/>
              </a:lnSpc>
              <a:buFont typeface="Arial"/>
              <a:buChar char="•"/>
            </a:pPr>
            <a:endParaRPr lang="en-US" sz="1400" dirty="0" smtClean="0">
              <a:latin typeface="Arial"/>
              <a:cs typeface="Arial"/>
            </a:endParaRPr>
          </a:p>
          <a:p>
            <a:pPr marL="155448" indent="-146304">
              <a:lnSpc>
                <a:spcPct val="90000"/>
              </a:lnSpc>
              <a:buFont typeface="Arial"/>
              <a:buChar char="•"/>
            </a:pPr>
            <a:r>
              <a:rPr lang="en-US" sz="1400" dirty="0" smtClean="0">
                <a:latin typeface="Arial"/>
                <a:cs typeface="Arial"/>
              </a:rPr>
              <a:t>1,400 kg       (3,000 pounds)</a:t>
            </a:r>
          </a:p>
          <a:p>
            <a:pPr marL="155448" indent="-146304">
              <a:lnSpc>
                <a:spcPct val="90000"/>
              </a:lnSpc>
              <a:buFont typeface="Arial"/>
              <a:buChar char="•"/>
            </a:pPr>
            <a:endParaRPr lang="en-US" sz="1400" dirty="0" smtClean="0">
              <a:latin typeface="Arial"/>
              <a:cs typeface="Arial"/>
            </a:endParaRPr>
          </a:p>
          <a:p>
            <a:pPr marL="155448" indent="-146304">
              <a:lnSpc>
                <a:spcPct val="90000"/>
              </a:lnSpc>
              <a:buFont typeface="Arial"/>
              <a:buChar char="•"/>
            </a:pPr>
            <a:r>
              <a:rPr lang="en-US" sz="1400" dirty="0" smtClean="0">
                <a:latin typeface="Arial"/>
                <a:cs typeface="Arial"/>
              </a:rPr>
              <a:t>The </a:t>
            </a:r>
            <a:r>
              <a:rPr lang="en-US" sz="1400" dirty="0">
                <a:latin typeface="Arial"/>
                <a:cs typeface="Arial"/>
              </a:rPr>
              <a:t>glass did not </a:t>
            </a:r>
            <a:r>
              <a:rPr lang="en-US" sz="1400" dirty="0" smtClean="0">
                <a:latin typeface="Arial"/>
                <a:cs typeface="Arial"/>
              </a:rPr>
              <a:t>break.</a:t>
            </a:r>
            <a:endParaRPr lang="en-US" sz="1400" dirty="0">
              <a:latin typeface="Arial"/>
              <a:cs typeface="Arial"/>
            </a:endParaRPr>
          </a:p>
        </p:txBody>
      </p:sp>
      <p:sp>
        <p:nvSpPr>
          <p:cNvPr id="7" name="Round Same Side Corner Rectangle 6"/>
          <p:cNvSpPr/>
          <p:nvPr/>
        </p:nvSpPr>
        <p:spPr>
          <a:xfrm rot="10800000">
            <a:off x="570733" y="4235599"/>
            <a:ext cx="6531530" cy="105646"/>
          </a:xfrm>
          <a:prstGeom prst="round2SameRect">
            <a:avLst/>
          </a:prstGeom>
          <a:solidFill>
            <a:srgbClr val="FFAE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570732" y="388428"/>
            <a:ext cx="6509229" cy="262306"/>
            <a:chOff x="6065042" y="1413612"/>
            <a:chExt cx="1792316" cy="259838"/>
          </a:xfrm>
          <a:solidFill>
            <a:srgbClr val="FDB924"/>
          </a:solidFill>
        </p:grpSpPr>
        <p:sp>
          <p:nvSpPr>
            <p:cNvPr id="9" name="Rectangle 8"/>
            <p:cNvSpPr/>
            <p:nvPr/>
          </p:nvSpPr>
          <p:spPr>
            <a:xfrm>
              <a:off x="6065042" y="1413612"/>
              <a:ext cx="1792316" cy="259838"/>
            </a:xfrm>
            <a:prstGeom prst="round2Same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065288" y="1413612"/>
              <a:ext cx="1791126" cy="255699"/>
            </a:xfrm>
            <a:prstGeom prst="round2SameRect">
              <a:avLst/>
            </a:prstGeom>
            <a:grpFill/>
          </p:spPr>
          <p:txBody>
            <a:bodyPr wrap="square" rtlCol="0">
              <a:spAutoFit/>
            </a:bodyPr>
            <a:lstStyle/>
            <a:p>
              <a:pPr algn="ctr"/>
              <a:endParaRPr lang="en-US" sz="1000" b="1" dirty="0">
                <a:solidFill>
                  <a:srgbClr val="FFFFFF"/>
                </a:solidFill>
                <a:latin typeface="Arial"/>
                <a:cs typeface="Arial"/>
              </a:endParaRPr>
            </a:p>
          </p:txBody>
        </p:sp>
      </p:grpSp>
    </p:spTree>
    <p:extLst>
      <p:ext uri="{BB962C8B-B14F-4D97-AF65-F5344CB8AC3E}">
        <p14:creationId xmlns="" xmlns:p14="http://schemas.microsoft.com/office/powerpoint/2010/main" val="29139949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5400" b="1" dirty="0" smtClean="0"/>
              <a:t>Reliability</a:t>
            </a:r>
            <a:endParaRPr lang="en-US" sz="5400" b="1" dirty="0"/>
          </a:p>
        </p:txBody>
      </p:sp>
    </p:spTree>
    <p:extLst>
      <p:ext uri="{BB962C8B-B14F-4D97-AF65-F5344CB8AC3E}">
        <p14:creationId xmlns="" xmlns:p14="http://schemas.microsoft.com/office/powerpoint/2010/main" val="8028342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b="1" dirty="0" smtClean="0"/>
              <a:t>Appendix A:</a:t>
            </a:r>
          </a:p>
          <a:p>
            <a:r>
              <a:rPr lang="en-US" b="1" dirty="0" smtClean="0"/>
              <a:t>Additional Panel Information</a:t>
            </a:r>
            <a:endParaRPr lang="en-US" b="1" dirty="0"/>
          </a:p>
        </p:txBody>
      </p:sp>
    </p:spTree>
    <p:extLst>
      <p:ext uri="{BB962C8B-B14F-4D97-AF65-F5344CB8AC3E}">
        <p14:creationId xmlns="" xmlns:p14="http://schemas.microsoft.com/office/powerpoint/2010/main" val="8330062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Independent Reliability </a:t>
            </a:r>
            <a:r>
              <a:rPr lang="en-US" dirty="0" smtClean="0"/>
              <a:t>Verification</a:t>
            </a:r>
            <a:endParaRPr lang="en-US" dirty="0"/>
          </a:p>
        </p:txBody>
      </p:sp>
      <p:sp>
        <p:nvSpPr>
          <p:cNvPr id="21" name="Text Box 15"/>
          <p:cNvSpPr txBox="1">
            <a:spLocks noChangeArrowheads="1"/>
          </p:cNvSpPr>
          <p:nvPr/>
        </p:nvSpPr>
        <p:spPr bwMode="auto">
          <a:xfrm>
            <a:off x="6910389" y="5658496"/>
            <a:ext cx="5278438" cy="754307"/>
          </a:xfrm>
          <a:prstGeom prst="rect">
            <a:avLst/>
          </a:prstGeom>
          <a:noFill/>
          <a:ln w="9525">
            <a:noFill/>
            <a:miter lim="800000"/>
            <a:headEnd/>
            <a:tailEnd/>
          </a:ln>
        </p:spPr>
        <p:txBody>
          <a:bodyPr/>
          <a:lstStyle>
            <a:defPPr>
              <a:defRPr lang="en-US"/>
            </a:defPPr>
            <a:lvl1pPr marL="57150" indent="-57150" fontAlgn="base">
              <a:spcBef>
                <a:spcPct val="0"/>
              </a:spcBef>
              <a:spcAft>
                <a:spcPct val="0"/>
              </a:spcAft>
              <a:defRPr sz="800" baseline="30000">
                <a:solidFill>
                  <a:schemeClr val="tx1">
                    <a:lumMod val="50000"/>
                    <a:lumOff val="50000"/>
                  </a:schemeClr>
                </a:solidFill>
                <a:ea typeface="ＭＳ Ｐゴシック" pitchFamily="34" charset="-128"/>
                <a:cs typeface="Arial"/>
              </a:defRPr>
            </a:lvl1pPr>
          </a:lstStyle>
          <a:p>
            <a:pPr marL="52388" indent="-52388"/>
            <a:r>
              <a:rPr lang="en-US" dirty="0">
                <a:cs typeface="Arial" panose="020B0604020202020204" pitchFamily="34" charset="0"/>
              </a:rPr>
              <a:t>1</a:t>
            </a:r>
            <a:r>
              <a:rPr lang="en-US" baseline="0" dirty="0">
                <a:cs typeface="Arial" panose="020B0604020202020204" pitchFamily="34" charset="0"/>
              </a:rPr>
              <a:t> </a:t>
            </a:r>
            <a:r>
              <a:rPr lang="en-US" baseline="0" dirty="0" smtClean="0">
                <a:cs typeface="Arial" panose="020B0604020202020204" pitchFamily="34" charset="0"/>
              </a:rPr>
              <a:t>Based </a:t>
            </a:r>
            <a:r>
              <a:rPr lang="en-US" baseline="0" dirty="0">
                <a:cs typeface="Arial" panose="020B0604020202020204" pitchFamily="34" charset="0"/>
              </a:rPr>
              <a:t>on independent testing and analysis performed by PV Evolution Labs in 2013.</a:t>
            </a:r>
          </a:p>
          <a:p>
            <a:pPr marL="52388" indent="-52388"/>
            <a:r>
              <a:rPr lang="en-US" dirty="0">
                <a:cs typeface="Arial" panose="020B0604020202020204" pitchFamily="34" charset="0"/>
              </a:rPr>
              <a:t>2</a:t>
            </a:r>
            <a:r>
              <a:rPr lang="en-US" baseline="0" dirty="0">
                <a:cs typeface="Arial" panose="020B0604020202020204" pitchFamily="34" charset="0"/>
              </a:rPr>
              <a:t> </a:t>
            </a:r>
            <a:r>
              <a:rPr lang="en-US" baseline="0" dirty="0" smtClean="0">
                <a:cs typeface="Arial" panose="020B0604020202020204" pitchFamily="34" charset="0"/>
              </a:rPr>
              <a:t>#</a:t>
            </a:r>
            <a:r>
              <a:rPr lang="en-US" baseline="0" dirty="0">
                <a:cs typeface="Arial" panose="020B0604020202020204" pitchFamily="34" charset="0"/>
              </a:rPr>
              <a:t>1 rank in "PV Module Durability Initiative Public Report," Fraunhofer CSE, Feb 2013. Five out of the top 8 largest manufacturers were tested. </a:t>
            </a:r>
          </a:p>
          <a:p>
            <a:pPr marL="52388" indent="-52388"/>
            <a:r>
              <a:rPr lang="en-US" dirty="0">
                <a:cs typeface="Arial" panose="020B0604020202020204" pitchFamily="34" charset="0"/>
              </a:rPr>
              <a:t>3</a:t>
            </a:r>
            <a:r>
              <a:rPr lang="en-US" baseline="0" dirty="0">
                <a:cs typeface="Arial" panose="020B0604020202020204" pitchFamily="34" charset="0"/>
              </a:rPr>
              <a:t> </a:t>
            </a:r>
            <a:r>
              <a:rPr lang="en-US" baseline="0" dirty="0" smtClean="0">
                <a:cs typeface="Arial" panose="020B0604020202020204" pitchFamily="34" charset="0"/>
              </a:rPr>
              <a:t>Atlas </a:t>
            </a:r>
            <a:r>
              <a:rPr lang="en-US" baseline="0" dirty="0">
                <a:cs typeface="Arial" panose="020B0604020202020204" pitchFamily="34" charset="0"/>
              </a:rPr>
              <a:t>25+ Durability test report, Feb 2013.  0% power drop relative to the non-stress-tested control panel</a:t>
            </a:r>
          </a:p>
          <a:p>
            <a:pPr marL="52388" indent="-52388"/>
            <a:r>
              <a:rPr lang="en-US" dirty="0">
                <a:cs typeface="Arial" panose="020B0604020202020204" pitchFamily="34" charset="0"/>
              </a:rPr>
              <a:t>4</a:t>
            </a:r>
            <a:r>
              <a:rPr lang="en-US" baseline="0" dirty="0">
                <a:cs typeface="Arial" panose="020B0604020202020204" pitchFamily="34" charset="0"/>
              </a:rPr>
              <a:t> TUV </a:t>
            </a:r>
            <a:r>
              <a:rPr lang="en-US" baseline="0" dirty="0" err="1">
                <a:cs typeface="Arial" panose="020B0604020202020204" pitchFamily="34" charset="0"/>
              </a:rPr>
              <a:t>Rheinland</a:t>
            </a:r>
            <a:r>
              <a:rPr lang="en-US" baseline="0" dirty="0">
                <a:cs typeface="Arial" panose="020B0604020202020204" pitchFamily="34" charset="0"/>
              </a:rPr>
              <a:t> test report on 10.1109/PVSC.2013.6744437. Mar, 2014.</a:t>
            </a:r>
          </a:p>
          <a:p>
            <a:r>
              <a:rPr lang="en-US" baseline="0" dirty="0">
                <a:cs typeface="Arial" panose="020B0604020202020204" pitchFamily="34" charset="0"/>
              </a:rPr>
              <a:t>All trademarks or logos are the properties of their respective owners</a:t>
            </a:r>
            <a:r>
              <a:rPr lang="en-US" baseline="0" dirty="0" smtClean="0">
                <a:cs typeface="Arial" panose="020B0604020202020204" pitchFamily="34" charset="0"/>
              </a:rPr>
              <a:t>.</a:t>
            </a:r>
            <a:endParaRPr lang="en-US" baseline="0" dirty="0">
              <a:cs typeface="Arial" pitchFamily="34"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1481969272"/>
              </p:ext>
            </p:extLst>
          </p:nvPr>
        </p:nvGraphicFramePr>
        <p:xfrm>
          <a:off x="464456" y="1285152"/>
          <a:ext cx="11234057" cy="4163458"/>
        </p:xfrm>
        <a:graphic>
          <a:graphicData uri="http://schemas.openxmlformats.org/drawingml/2006/table">
            <a:tbl>
              <a:tblPr firstRow="1" bandRow="1">
                <a:tableStyleId>{793D81CF-94F2-401A-BA57-92F5A7B2D0C5}</a:tableStyleId>
              </a:tblPr>
              <a:tblGrid>
                <a:gridCol w="2670630"/>
                <a:gridCol w="4005943"/>
                <a:gridCol w="4557484"/>
              </a:tblGrid>
              <a:tr h="371191">
                <a:tc>
                  <a:txBody>
                    <a:bodyPr/>
                    <a:lstStyle/>
                    <a:p>
                      <a:pPr algn="ctr"/>
                      <a:r>
                        <a:rPr lang="en-US" b="1" dirty="0" smtClean="0"/>
                        <a:t>Institution</a:t>
                      </a:r>
                      <a:endParaRPr lang="en-US" b="1" dirty="0"/>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rgbClr val="FDB924"/>
                    </a:solidFill>
                  </a:tcPr>
                </a:tc>
                <a:tc>
                  <a:txBody>
                    <a:bodyPr/>
                    <a:lstStyle/>
                    <a:p>
                      <a:pPr algn="ctr"/>
                      <a:r>
                        <a:rPr lang="en-US" b="1" dirty="0" smtClean="0"/>
                        <a:t>Program</a:t>
                      </a:r>
                      <a:endParaRPr lang="en-US" b="1" dirty="0"/>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rgbClr val="FDB924"/>
                    </a:solidFill>
                  </a:tcPr>
                </a:tc>
                <a:tc>
                  <a:txBody>
                    <a:bodyPr/>
                    <a:lstStyle/>
                    <a:p>
                      <a:pPr algn="ctr"/>
                      <a:r>
                        <a:rPr lang="en-US" b="1" dirty="0" smtClean="0"/>
                        <a:t>Results</a:t>
                      </a:r>
                      <a:endParaRPr lang="en-US" b="1" dirty="0"/>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rgbClr val="FDB924"/>
                    </a:solidFill>
                  </a:tcPr>
                </a:tc>
              </a:tr>
              <a:tr h="640439">
                <a:tc>
                  <a:txBody>
                    <a:bodyPr/>
                    <a:lstStyle/>
                    <a:p>
                      <a:pPr algn="l"/>
                      <a:endParaRPr lang="en-US" b="0" dirty="0" smtClean="0"/>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75000"/>
                      </a:schemeClr>
                    </a:solidFill>
                  </a:tcPr>
                </a:tc>
                <a:tc>
                  <a:txBody>
                    <a:bodyPr/>
                    <a:lstStyle/>
                    <a:p>
                      <a:pPr algn="l"/>
                      <a:r>
                        <a:rPr lang="en-US" sz="1600" b="0" kern="1200" dirty="0" smtClean="0">
                          <a:solidFill>
                            <a:srgbClr val="000000"/>
                          </a:solidFill>
                          <a:latin typeface="+mn-lt"/>
                          <a:ea typeface="+mn-ea"/>
                          <a:cs typeface="Arial"/>
                        </a:rPr>
                        <a:t>Potential Induced Degradation </a:t>
                      </a:r>
                      <a:br>
                        <a:rPr lang="en-US" sz="1600" b="0" kern="1200" dirty="0" smtClean="0">
                          <a:solidFill>
                            <a:srgbClr val="000000"/>
                          </a:solidFill>
                          <a:latin typeface="+mn-lt"/>
                          <a:ea typeface="+mn-ea"/>
                          <a:cs typeface="Arial"/>
                        </a:rPr>
                      </a:br>
                      <a:r>
                        <a:rPr lang="en-US" sz="1600" b="0" kern="1200" dirty="0" smtClean="0">
                          <a:solidFill>
                            <a:srgbClr val="000000"/>
                          </a:solidFill>
                          <a:latin typeface="+mn-lt"/>
                          <a:ea typeface="+mn-ea"/>
                          <a:cs typeface="Arial"/>
                        </a:rPr>
                        <a:t>(damp heat with bias)</a:t>
                      </a:r>
                      <a:endParaRPr lang="en-US" sz="1600" b="0" kern="1200" dirty="0">
                        <a:solidFill>
                          <a:srgbClr val="000000"/>
                        </a:solidFill>
                        <a:latin typeface="+mn-lt"/>
                        <a:ea typeface="+mn-ea"/>
                        <a:cs typeface="Arial"/>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75000"/>
                      </a:schemeClr>
                    </a:solidFill>
                  </a:tcPr>
                </a:tc>
                <a:tc>
                  <a:txBody>
                    <a:bodyPr/>
                    <a:lstStyle/>
                    <a:p>
                      <a:r>
                        <a:rPr lang="en-US" sz="1600" kern="1200" dirty="0" smtClean="0">
                          <a:solidFill>
                            <a:schemeClr val="dk1"/>
                          </a:solidFill>
                          <a:latin typeface="+mn-lt"/>
                          <a:ea typeface="+mn-ea"/>
                          <a:cs typeface="+mn-cs"/>
                        </a:rPr>
                        <a:t>SunPower panels degraded 20x less than the average of Conventional Panels which passed the test</a:t>
                      </a:r>
                      <a:r>
                        <a:rPr lang="en-US" sz="1600" b="0" kern="1200" baseline="30000" dirty="0" smtClean="0">
                          <a:solidFill>
                            <a:srgbClr val="000000"/>
                          </a:solidFill>
                          <a:latin typeface="+mn-lt"/>
                          <a:ea typeface="+mn-ea"/>
                          <a:cs typeface="Arial"/>
                        </a:rPr>
                        <a:t>1</a:t>
                      </a:r>
                      <a:endParaRPr lang="en-US" sz="1600" b="0" kern="1200" baseline="30000" dirty="0">
                        <a:solidFill>
                          <a:srgbClr val="000000"/>
                        </a:solidFill>
                        <a:latin typeface="+mn-lt"/>
                        <a:ea typeface="+mn-ea"/>
                        <a:cs typeface="Arial"/>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75000"/>
                      </a:schemeClr>
                    </a:solidFill>
                  </a:tcPr>
                </a:tc>
              </a:tr>
              <a:tr h="989769">
                <a:tc>
                  <a:txBody>
                    <a:bodyPr/>
                    <a:lstStyle/>
                    <a:p>
                      <a:pPr algn="l"/>
                      <a:endParaRPr lang="en-US" b="0" dirty="0"/>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mn-lt"/>
                          <a:cs typeface="Arial"/>
                        </a:rPr>
                        <a:t>Temperature cycling, humidity-freeze cycling, ultra-violet light exposure, static and cyclic mechanical load testing,</a:t>
                      </a:r>
                      <a:r>
                        <a:rPr lang="en-US" sz="1600" b="0" baseline="0" dirty="0" smtClean="0">
                          <a:latin typeface="+mn-lt"/>
                          <a:cs typeface="Arial"/>
                        </a:rPr>
                        <a:t> PID</a:t>
                      </a:r>
                      <a:endParaRPr lang="en-US" sz="1600" b="0" dirty="0" smtClean="0"/>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85000"/>
                      </a:schemeClr>
                    </a:solidFill>
                  </a:tcPr>
                </a:tc>
                <a:tc>
                  <a:txBody>
                    <a:bodyPr/>
                    <a:lstStyle/>
                    <a:p>
                      <a:r>
                        <a:rPr lang="en-US" sz="1600" b="0" dirty="0" smtClean="0">
                          <a:solidFill>
                            <a:srgbClr val="000000"/>
                          </a:solidFill>
                          <a:latin typeface="+mn-lt"/>
                          <a:cs typeface="Arial"/>
                        </a:rPr>
                        <a:t>SunPower panels came out #1, with an average power drop of 1.3% across all panels, 4x lower than the other</a:t>
                      </a:r>
                      <a:r>
                        <a:rPr lang="en-US" sz="1600" b="0" baseline="0" dirty="0" smtClean="0">
                          <a:solidFill>
                            <a:srgbClr val="000000"/>
                          </a:solidFill>
                          <a:latin typeface="+mn-lt"/>
                          <a:cs typeface="Arial"/>
                        </a:rPr>
                        <a:t> panels</a:t>
                      </a:r>
                      <a:r>
                        <a:rPr lang="en-US" sz="1600" b="0" baseline="30000" dirty="0" smtClean="0">
                          <a:solidFill>
                            <a:srgbClr val="000000"/>
                          </a:solidFill>
                          <a:latin typeface="+mn-lt"/>
                          <a:cs typeface="Arial"/>
                        </a:rPr>
                        <a:t>2</a:t>
                      </a:r>
                      <a:endParaRPr lang="en-US" sz="1600" b="0" baseline="30000" dirty="0">
                        <a:solidFill>
                          <a:srgbClr val="000000"/>
                        </a:solidFill>
                        <a:latin typeface="+mn-lt"/>
                        <a:cs typeface="Arial"/>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85000"/>
                      </a:schemeClr>
                    </a:solidFill>
                  </a:tcPr>
                </a:tc>
              </a:tr>
              <a:tr h="989769">
                <a:tc>
                  <a:txBody>
                    <a:bodyPr/>
                    <a:lstStyle/>
                    <a:p>
                      <a:pPr algn="l"/>
                      <a:endParaRPr lang="en-US" b="0" dirty="0"/>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75000"/>
                      </a:schemeClr>
                    </a:solidFill>
                  </a:tcPr>
                </a:tc>
                <a:tc>
                  <a:txBody>
                    <a:bodyPr/>
                    <a:lstStyle/>
                    <a:p>
                      <a:pPr marL="0" algn="l" defTabSz="457200" rtl="0" eaLnBrk="1" latinLnBrk="0" hangingPunct="1"/>
                      <a:r>
                        <a:rPr lang="en-US" sz="1600" b="0" kern="1200" dirty="0" smtClean="0">
                          <a:solidFill>
                            <a:schemeClr val="dk1"/>
                          </a:solidFill>
                          <a:latin typeface="+mn-lt"/>
                          <a:ea typeface="+mn-ea"/>
                          <a:cs typeface="+mn-cs"/>
                        </a:rPr>
                        <a:t>Combined “mini days” – UV light + temperature cycles + humidity + voltage, all at the same time</a:t>
                      </a:r>
                      <a:endParaRPr lang="en-US" sz="1600" b="0" kern="1200" dirty="0">
                        <a:solidFill>
                          <a:schemeClr val="dk1"/>
                        </a:solidFill>
                        <a:latin typeface="+mn-lt"/>
                        <a:ea typeface="+mn-ea"/>
                        <a:cs typeface="+mn-cs"/>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75000"/>
                      </a:schemeClr>
                    </a:solidFill>
                  </a:tcPr>
                </a:tc>
                <a:tc>
                  <a:txBody>
                    <a:bodyPr/>
                    <a:lstStyle/>
                    <a:p>
                      <a:pPr marL="0" algn="l" defTabSz="457200" rtl="0" eaLnBrk="1" latinLnBrk="0" hangingPunct="1"/>
                      <a:r>
                        <a:rPr lang="en-US" sz="1600" b="0" kern="1200" dirty="0" smtClean="0">
                          <a:solidFill>
                            <a:schemeClr val="dk1"/>
                          </a:solidFill>
                          <a:latin typeface="+mn-lt"/>
                          <a:ea typeface="+mn-ea"/>
                          <a:cs typeface="+mn-cs"/>
                        </a:rPr>
                        <a:t>SunPower earned the toughest certificate, with an average power drop of 0% across all panels</a:t>
                      </a:r>
                      <a:r>
                        <a:rPr lang="en-US" sz="1600" b="0" kern="1200" baseline="30000" dirty="0" smtClean="0">
                          <a:solidFill>
                            <a:schemeClr val="dk1"/>
                          </a:solidFill>
                          <a:latin typeface="+mn-lt"/>
                          <a:ea typeface="+mn-ea"/>
                          <a:cs typeface="+mn-cs"/>
                        </a:rPr>
                        <a:t>3</a:t>
                      </a:r>
                      <a:endParaRPr lang="en-US" sz="1600" b="0" kern="1200" baseline="30000" dirty="0">
                        <a:solidFill>
                          <a:schemeClr val="dk1"/>
                        </a:solidFill>
                        <a:latin typeface="+mn-lt"/>
                        <a:ea typeface="+mn-ea"/>
                        <a:cs typeface="+mn-cs"/>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75000"/>
                      </a:schemeClr>
                    </a:solidFill>
                  </a:tcPr>
                </a:tc>
              </a:tr>
              <a:tr h="989769">
                <a:tc>
                  <a:txBody>
                    <a:bodyPr/>
                    <a:lstStyle/>
                    <a:p>
                      <a:pPr algn="l"/>
                      <a:endParaRPr lang="en-US" b="0" dirty="0"/>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85000"/>
                      </a:schemeClr>
                    </a:solidFill>
                  </a:tcPr>
                </a:tc>
                <a:tc>
                  <a:txBody>
                    <a:bodyPr/>
                    <a:lstStyle/>
                    <a:p>
                      <a:pPr marL="0" algn="l" defTabSz="457200" rtl="0" eaLnBrk="1" latinLnBrk="0" hangingPunct="1"/>
                      <a:r>
                        <a:rPr lang="en-US" sz="1600" b="0" kern="1200" dirty="0" smtClean="0">
                          <a:solidFill>
                            <a:schemeClr val="dk1"/>
                          </a:solidFill>
                          <a:latin typeface="+mn-lt"/>
                          <a:ea typeface="+mn-ea"/>
                          <a:cs typeface="+mn-cs"/>
                        </a:rPr>
                        <a:t>Extended UV exposure, abrasive particle exposure, package integrity</a:t>
                      </a:r>
                      <a:endParaRPr lang="en-US" sz="1600" b="0" kern="1200" dirty="0">
                        <a:solidFill>
                          <a:schemeClr val="dk1"/>
                        </a:solidFill>
                        <a:latin typeface="+mn-lt"/>
                        <a:ea typeface="+mn-ea"/>
                        <a:cs typeface="+mn-cs"/>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85000"/>
                      </a:schemeClr>
                    </a:solidFill>
                  </a:tcPr>
                </a:tc>
                <a:tc>
                  <a:txBody>
                    <a:bodyPr/>
                    <a:lstStyle/>
                    <a:p>
                      <a:pPr marL="0" algn="l" defTabSz="457200" rtl="0" eaLnBrk="1" latinLnBrk="0" hangingPunct="1"/>
                      <a:r>
                        <a:rPr lang="en-US" sz="1600" b="0" kern="1200" dirty="0" smtClean="0">
                          <a:solidFill>
                            <a:schemeClr val="dk1"/>
                          </a:solidFill>
                          <a:latin typeface="+mn-lt"/>
                          <a:ea typeface="+mn-ea"/>
                          <a:cs typeface="+mn-cs"/>
                        </a:rPr>
                        <a:t>SunPower is the first manufacturer to pass this test, demonstrating high reliability in extreme climates.</a:t>
                      </a:r>
                      <a:endParaRPr lang="en-US" sz="1600" b="0" kern="1200" dirty="0">
                        <a:solidFill>
                          <a:schemeClr val="dk1"/>
                        </a:solidFill>
                        <a:latin typeface="+mn-lt"/>
                        <a:ea typeface="+mn-ea"/>
                        <a:cs typeface="+mn-cs"/>
                      </a:endParaRPr>
                    </a:p>
                  </a:txBody>
                  <a:tcPr anchor="ctr">
                    <a:lnL w="3175" cap="flat" cmpd="sng" algn="ctr">
                      <a:solidFill>
                        <a:srgbClr val="FFFFFF"/>
                      </a:solidFill>
                      <a:prstDash val="sysDot"/>
                      <a:round/>
                      <a:headEnd type="none" w="med" len="med"/>
                      <a:tailEnd type="none" w="med" len="med"/>
                    </a:lnL>
                    <a:lnR w="3175" cap="flat" cmpd="sng" algn="ctr">
                      <a:solidFill>
                        <a:srgbClr val="FFFFFF"/>
                      </a:solidFill>
                      <a:prstDash val="sysDot"/>
                      <a:round/>
                      <a:headEnd type="none" w="med" len="med"/>
                      <a:tailEnd type="none" w="med" len="med"/>
                    </a:lnR>
                    <a:lnT w="3175" cap="flat" cmpd="sng" algn="ctr">
                      <a:solidFill>
                        <a:srgbClr val="FFFFFF"/>
                      </a:solidFill>
                      <a:prstDash val="sysDot"/>
                      <a:round/>
                      <a:headEnd type="none" w="med" len="med"/>
                      <a:tailEnd type="none" w="med" len="med"/>
                    </a:lnT>
                    <a:lnB w="3175" cap="flat" cmpd="sng" algn="ctr">
                      <a:solidFill>
                        <a:srgbClr val="FFFFFF"/>
                      </a:solidFill>
                      <a:prstDash val="sysDot"/>
                      <a:round/>
                      <a:headEnd type="none" w="med" len="med"/>
                      <a:tailEnd type="none" w="med" len="med"/>
                    </a:lnB>
                    <a:solidFill>
                      <a:schemeClr val="bg1">
                        <a:lumMod val="85000"/>
                      </a:schemeClr>
                    </a:solidFill>
                  </a:tcPr>
                </a:tc>
              </a:tr>
            </a:tbl>
          </a:graphicData>
        </a:graphic>
      </p:graphicFrame>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8306" y="1794356"/>
            <a:ext cx="2428420" cy="4685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6" descr="logo-fraunhofer.gif"/>
          <p:cNvPicPr>
            <a:picLocks noChangeAspect="1"/>
          </p:cNvPicPr>
          <p:nvPr/>
        </p:nvPicPr>
        <p:blipFill>
          <a:blip r:embed="rId4" cstate="print"/>
          <a:stretch>
            <a:fillRect/>
          </a:stretch>
        </p:blipFill>
        <p:spPr>
          <a:xfrm>
            <a:off x="588306" y="2782087"/>
            <a:ext cx="2428418" cy="389586"/>
          </a:xfrm>
          <a:prstGeom prst="rect">
            <a:avLst/>
          </a:prstGeom>
        </p:spPr>
      </p:pic>
      <p:pic>
        <p:nvPicPr>
          <p:cNvPr id="8" name="Picture 7" descr="25plus_2012_small.jpg"/>
          <p:cNvPicPr>
            <a:picLocks noChangeAspect="1"/>
          </p:cNvPicPr>
          <p:nvPr/>
        </p:nvPicPr>
        <p:blipFill>
          <a:blip r:embed="rId5" cstate="print"/>
          <a:stretch>
            <a:fillRect/>
          </a:stretch>
        </p:blipFill>
        <p:spPr>
          <a:xfrm>
            <a:off x="588306" y="3646016"/>
            <a:ext cx="913622" cy="736183"/>
          </a:xfrm>
          <a:prstGeom prst="rect">
            <a:avLst/>
          </a:prstGeom>
        </p:spPr>
      </p:pic>
      <p:pic>
        <p:nvPicPr>
          <p:cNvPr id="9" name="Pictur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577821" y="3646016"/>
            <a:ext cx="1438903" cy="736183"/>
          </a:xfrm>
          <a:prstGeom prst="rect">
            <a:avLst/>
          </a:prstGeom>
        </p:spPr>
      </p:pic>
      <p:pic>
        <p:nvPicPr>
          <p:cNvPr id="10" name="Picture 2"/>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a:stretch/>
        </p:blipFill>
        <p:spPr bwMode="auto">
          <a:xfrm>
            <a:off x="588308" y="4697149"/>
            <a:ext cx="2428418" cy="4685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939992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Videos</a:t>
            </a:r>
            <a:endParaRPr lang="en-US" dirty="0"/>
          </a:p>
        </p:txBody>
      </p:sp>
      <p:sp>
        <p:nvSpPr>
          <p:cNvPr id="36" name="Rectangle 9"/>
          <p:cNvSpPr txBox="1">
            <a:spLocks noChangeArrowheads="1"/>
          </p:cNvSpPr>
          <p:nvPr/>
        </p:nvSpPr>
        <p:spPr>
          <a:xfrm>
            <a:off x="880324" y="1117264"/>
            <a:ext cx="10293643" cy="1211576"/>
          </a:xfrm>
          <a:prstGeom prst="rect">
            <a:avLst/>
          </a:prstGeom>
          <a:noFill/>
        </p:spPr>
        <p:txBody>
          <a:bodyPr lIns="0" rIns="0"/>
          <a:lstStyle/>
          <a:p>
            <a:pPr marL="228600" indent="-228600" defTabSz="820738">
              <a:spcAft>
                <a:spcPts val="1000"/>
              </a:spcAft>
              <a:buFont typeface="Arial"/>
              <a:buChar char="•"/>
            </a:pPr>
            <a:r>
              <a:rPr lang="en-US" dirty="0" smtClean="0">
                <a:solidFill>
                  <a:prstClr val="black"/>
                </a:solidFill>
                <a:cs typeface="Arial"/>
              </a:rPr>
              <a:t>These </a:t>
            </a:r>
            <a:r>
              <a:rPr lang="en-US" dirty="0">
                <a:solidFill>
                  <a:prstClr val="black"/>
                </a:solidFill>
                <a:cs typeface="Arial"/>
              </a:rPr>
              <a:t>short videos </a:t>
            </a:r>
            <a:r>
              <a:rPr lang="en-US" dirty="0" smtClean="0">
                <a:solidFill>
                  <a:prstClr val="black"/>
                </a:solidFill>
                <a:cs typeface="Arial"/>
              </a:rPr>
              <a:t>demonstrate </a:t>
            </a:r>
            <a:r>
              <a:rPr lang="en-US" dirty="0">
                <a:solidFill>
                  <a:prstClr val="black"/>
                </a:solidFill>
                <a:cs typeface="Arial"/>
              </a:rPr>
              <a:t>how the design of the </a:t>
            </a:r>
            <a:r>
              <a:rPr lang="en-US" dirty="0" smtClean="0">
                <a:solidFill>
                  <a:prstClr val="black"/>
                </a:solidFill>
                <a:cs typeface="Arial"/>
              </a:rPr>
              <a:t>Maxeon solar </a:t>
            </a:r>
            <a:r>
              <a:rPr lang="en-US" dirty="0">
                <a:solidFill>
                  <a:prstClr val="black"/>
                </a:solidFill>
                <a:cs typeface="Arial"/>
              </a:rPr>
              <a:t>cell results in high reliability in various stressful environments</a:t>
            </a:r>
            <a:r>
              <a:rPr lang="en-US" dirty="0" smtClean="0">
                <a:solidFill>
                  <a:prstClr val="black"/>
                </a:solidFill>
                <a:cs typeface="Arial"/>
              </a:rPr>
              <a:t>.</a:t>
            </a:r>
          </a:p>
          <a:p>
            <a:pPr marL="228600" indent="-228600" defTabSz="820738">
              <a:spcAft>
                <a:spcPts val="1000"/>
              </a:spcAft>
              <a:buFont typeface="Arial"/>
              <a:buChar char="•"/>
            </a:pPr>
            <a:r>
              <a:rPr lang="en-US" dirty="0">
                <a:solidFill>
                  <a:prstClr val="black"/>
                </a:solidFill>
                <a:cs typeface="Arial"/>
              </a:rPr>
              <a:t>Search: “SunPower reliability” or click below:</a:t>
            </a:r>
          </a:p>
          <a:p>
            <a:pPr marL="228600" indent="-228600" defTabSz="820738">
              <a:spcAft>
                <a:spcPts val="1000"/>
              </a:spcAft>
              <a:buFont typeface="Arial"/>
              <a:buChar char="•"/>
            </a:pPr>
            <a:endParaRPr lang="en-US" dirty="0">
              <a:solidFill>
                <a:prstClr val="black"/>
              </a:solidFill>
              <a:cs typeface="Arial"/>
            </a:endParaRPr>
          </a:p>
          <a:p>
            <a:pPr marL="228600" indent="-228600" defTabSz="820738">
              <a:spcAft>
                <a:spcPts val="1000"/>
              </a:spcAft>
              <a:buFont typeface="Arial"/>
              <a:buChar char="•"/>
            </a:pPr>
            <a:endParaRPr lang="en-US" dirty="0">
              <a:solidFill>
                <a:prstClr val="black"/>
              </a:solidFill>
              <a:cs typeface="Arial"/>
            </a:endParaRPr>
          </a:p>
        </p:txBody>
      </p:sp>
      <p:sp>
        <p:nvSpPr>
          <p:cNvPr id="5" name="TextBox 4">
            <a:hlinkClick r:id="rId3"/>
          </p:cNvPr>
          <p:cNvSpPr txBox="1"/>
          <p:nvPr/>
        </p:nvSpPr>
        <p:spPr>
          <a:xfrm>
            <a:off x="3158793" y="2410682"/>
            <a:ext cx="2604581" cy="276999"/>
          </a:xfrm>
          <a:prstGeom prst="rect">
            <a:avLst/>
          </a:prstGeom>
          <a:solidFill>
            <a:srgbClr val="FDB924"/>
          </a:solidFill>
        </p:spPr>
        <p:txBody>
          <a:bodyPr wrap="square" rtlCol="0">
            <a:spAutoFit/>
          </a:bodyPr>
          <a:lstStyle/>
          <a:p>
            <a:pPr algn="ctr"/>
            <a:r>
              <a:rPr lang="en-US" sz="1200" b="1" dirty="0" smtClean="0">
                <a:latin typeface="Arial"/>
                <a:cs typeface="Arial"/>
              </a:rPr>
              <a:t>Humidity</a:t>
            </a:r>
            <a:endParaRPr lang="en-US" sz="1200" b="1" dirty="0">
              <a:latin typeface="Arial"/>
              <a:cs typeface="Arial"/>
            </a:endParaRPr>
          </a:p>
        </p:txBody>
      </p:sp>
      <p:pic>
        <p:nvPicPr>
          <p:cNvPr id="6" name="Picture 5" descr="Humidity.png">
            <a:hlinkClick r:id="rId3"/>
          </p:cNvPr>
          <p:cNvPicPr>
            <a:picLocks noChangeAspect="1"/>
          </p:cNvPicPr>
          <p:nvPr/>
        </p:nvPicPr>
        <p:blipFill rotWithShape="1">
          <a:blip r:embed="rId4" cstate="screen">
            <a:extLst>
              <a:ext uri="{28A0092B-C50C-407E-A947-70E740481C1C}">
                <a14:useLocalDpi xmlns="" xmlns:a14="http://schemas.microsoft.com/office/drawing/2010/main"/>
              </a:ext>
            </a:extLst>
          </a:blip>
          <a:srcRect/>
          <a:stretch/>
        </p:blipFill>
        <p:spPr>
          <a:xfrm>
            <a:off x="3157676" y="2687638"/>
            <a:ext cx="2604581" cy="1426733"/>
          </a:xfrm>
          <a:prstGeom prst="rect">
            <a:avLst/>
          </a:prstGeom>
        </p:spPr>
      </p:pic>
      <p:grpSp>
        <p:nvGrpSpPr>
          <p:cNvPr id="7" name="Group 6"/>
          <p:cNvGrpSpPr/>
          <p:nvPr/>
        </p:nvGrpSpPr>
        <p:grpSpPr>
          <a:xfrm>
            <a:off x="4265006" y="3173284"/>
            <a:ext cx="396875" cy="396875"/>
            <a:chOff x="1439333" y="3249084"/>
            <a:chExt cx="396875" cy="396875"/>
          </a:xfrm>
        </p:grpSpPr>
        <p:sp>
          <p:nvSpPr>
            <p:cNvPr id="8" name="Oval 7">
              <a:hlinkClick r:id="rId3"/>
            </p:cNvPr>
            <p:cNvSpPr/>
            <p:nvPr/>
          </p:nvSpPr>
          <p:spPr>
            <a:xfrm>
              <a:off x="1439333" y="3249084"/>
              <a:ext cx="396875" cy="396875"/>
            </a:xfrm>
            <a:prstGeom prst="ellipse">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Isosceles Triangle 8">
              <a:hlinkClick r:id="rId3"/>
            </p:cNvPr>
            <p:cNvSpPr/>
            <p:nvPr/>
          </p:nvSpPr>
          <p:spPr>
            <a:xfrm rot="5400000">
              <a:off x="1567973" y="3369789"/>
              <a:ext cx="180338" cy="155464"/>
            </a:xfrm>
            <a:prstGeom prst="triangle">
              <a:avLst/>
            </a:prstGeom>
            <a:solidFill>
              <a:schemeClr val="bg1">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Rectangle 9"/>
          <p:cNvSpPr/>
          <p:nvPr/>
        </p:nvSpPr>
        <p:spPr>
          <a:xfrm>
            <a:off x="3158792" y="4093292"/>
            <a:ext cx="2603763" cy="66965"/>
          </a:xfrm>
          <a:prstGeom prst="rect">
            <a:avLst/>
          </a:prstGeom>
          <a:solidFill>
            <a:srgbClr val="FFAE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hlinkClick r:id="rId5"/>
          </p:cNvPr>
          <p:cNvSpPr txBox="1"/>
          <p:nvPr/>
        </p:nvSpPr>
        <p:spPr>
          <a:xfrm>
            <a:off x="5858252" y="2410682"/>
            <a:ext cx="2604583" cy="276999"/>
          </a:xfrm>
          <a:prstGeom prst="rect">
            <a:avLst/>
          </a:prstGeom>
          <a:solidFill>
            <a:srgbClr val="FDB924"/>
          </a:solidFill>
        </p:spPr>
        <p:txBody>
          <a:bodyPr wrap="square" rtlCol="0">
            <a:spAutoFit/>
          </a:bodyPr>
          <a:lstStyle/>
          <a:p>
            <a:pPr algn="ctr"/>
            <a:r>
              <a:rPr lang="en-US" sz="1200" b="1" dirty="0" smtClean="0">
                <a:latin typeface="Arial"/>
                <a:cs typeface="Arial"/>
              </a:rPr>
              <a:t>Thermal Cycling</a:t>
            </a:r>
            <a:endParaRPr lang="en-US" sz="1200" b="1" dirty="0">
              <a:latin typeface="Arial"/>
              <a:cs typeface="Arial"/>
            </a:endParaRPr>
          </a:p>
        </p:txBody>
      </p:sp>
      <p:pic>
        <p:nvPicPr>
          <p:cNvPr id="12" name="Picture 11" descr="Screen Shot 2012-11-20 at 1.56.31 PM.png">
            <a:hlinkClick r:id="rId5"/>
          </p:cNvPr>
          <p:cNvPicPr>
            <a:picLocks noChangeAspect="1"/>
          </p:cNvPicPr>
          <p:nvPr/>
        </p:nvPicPr>
        <p:blipFill rotWithShape="1">
          <a:blip r:embed="rId6" cstate="screen">
            <a:extLst>
              <a:ext uri="{28A0092B-C50C-407E-A947-70E740481C1C}">
                <a14:useLocalDpi xmlns="" xmlns:a14="http://schemas.microsoft.com/office/drawing/2010/main"/>
              </a:ext>
            </a:extLst>
          </a:blip>
          <a:srcRect/>
          <a:stretch/>
        </p:blipFill>
        <p:spPr>
          <a:xfrm>
            <a:off x="5857433" y="2687638"/>
            <a:ext cx="2604581" cy="1426731"/>
          </a:xfrm>
          <a:prstGeom prst="rect">
            <a:avLst/>
          </a:prstGeom>
        </p:spPr>
      </p:pic>
      <p:grpSp>
        <p:nvGrpSpPr>
          <p:cNvPr id="13" name="Group 12"/>
          <p:cNvGrpSpPr/>
          <p:nvPr/>
        </p:nvGrpSpPr>
        <p:grpSpPr>
          <a:xfrm>
            <a:off x="6990216" y="3173284"/>
            <a:ext cx="396875" cy="396875"/>
            <a:chOff x="1439333" y="3249084"/>
            <a:chExt cx="396875" cy="396875"/>
          </a:xfrm>
        </p:grpSpPr>
        <p:sp>
          <p:nvSpPr>
            <p:cNvPr id="14" name="Oval 13">
              <a:hlinkClick r:id="rId5"/>
            </p:cNvPr>
            <p:cNvSpPr/>
            <p:nvPr/>
          </p:nvSpPr>
          <p:spPr>
            <a:xfrm>
              <a:off x="1439333" y="3249084"/>
              <a:ext cx="396875" cy="396875"/>
            </a:xfrm>
            <a:prstGeom prst="ellipse">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Isosceles Triangle 14">
              <a:hlinkClick r:id="rId5"/>
            </p:cNvPr>
            <p:cNvSpPr/>
            <p:nvPr/>
          </p:nvSpPr>
          <p:spPr>
            <a:xfrm rot="5400000">
              <a:off x="1567973" y="3369789"/>
              <a:ext cx="180338" cy="155464"/>
            </a:xfrm>
            <a:prstGeom prst="triangle">
              <a:avLst/>
            </a:prstGeom>
            <a:solidFill>
              <a:schemeClr val="bg1">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Rectangle 15"/>
          <p:cNvSpPr/>
          <p:nvPr/>
        </p:nvSpPr>
        <p:spPr>
          <a:xfrm>
            <a:off x="5858252" y="4093292"/>
            <a:ext cx="2603763" cy="66965"/>
          </a:xfrm>
          <a:prstGeom prst="rect">
            <a:avLst/>
          </a:prstGeom>
          <a:solidFill>
            <a:srgbClr val="FFAE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Loading.png">
            <a:hlinkClick r:id="rId7"/>
          </p:cNvPr>
          <p:cNvPicPr>
            <a:picLocks noChangeAspect="1"/>
          </p:cNvPicPr>
          <p:nvPr/>
        </p:nvPicPr>
        <p:blipFill rotWithShape="1">
          <a:blip r:embed="rId8" cstate="screen">
            <a:extLst>
              <a:ext uri="{28A0092B-C50C-407E-A947-70E740481C1C}">
                <a14:useLocalDpi xmlns="" xmlns:a14="http://schemas.microsoft.com/office/drawing/2010/main"/>
              </a:ext>
            </a:extLst>
          </a:blip>
          <a:srcRect/>
          <a:stretch/>
        </p:blipFill>
        <p:spPr>
          <a:xfrm>
            <a:off x="3161253" y="4575927"/>
            <a:ext cx="2602941" cy="1427418"/>
          </a:xfrm>
          <a:prstGeom prst="rect">
            <a:avLst/>
          </a:prstGeom>
        </p:spPr>
      </p:pic>
      <p:sp>
        <p:nvSpPr>
          <p:cNvPr id="18" name="TextBox 17">
            <a:hlinkClick r:id="rId7"/>
          </p:cNvPr>
          <p:cNvSpPr txBox="1"/>
          <p:nvPr/>
        </p:nvSpPr>
        <p:spPr>
          <a:xfrm>
            <a:off x="3158793" y="4300303"/>
            <a:ext cx="2604581" cy="276999"/>
          </a:xfrm>
          <a:prstGeom prst="rect">
            <a:avLst/>
          </a:prstGeom>
          <a:solidFill>
            <a:srgbClr val="FDB924"/>
          </a:solidFill>
        </p:spPr>
        <p:txBody>
          <a:bodyPr wrap="square" rtlCol="0">
            <a:spAutoFit/>
          </a:bodyPr>
          <a:lstStyle/>
          <a:p>
            <a:pPr algn="ctr"/>
            <a:r>
              <a:rPr lang="en-US" sz="1200" b="1" dirty="0" smtClean="0">
                <a:latin typeface="Arial"/>
                <a:cs typeface="Arial"/>
              </a:rPr>
              <a:t>Loading</a:t>
            </a:r>
            <a:endParaRPr lang="en-US" sz="1200" b="1" dirty="0">
              <a:latin typeface="Arial"/>
              <a:cs typeface="Arial"/>
            </a:endParaRPr>
          </a:p>
        </p:txBody>
      </p:sp>
      <p:grpSp>
        <p:nvGrpSpPr>
          <p:cNvPr id="19" name="Group 18"/>
          <p:cNvGrpSpPr/>
          <p:nvPr/>
        </p:nvGrpSpPr>
        <p:grpSpPr>
          <a:xfrm>
            <a:off x="4265006" y="5068759"/>
            <a:ext cx="396875" cy="396875"/>
            <a:chOff x="1439333" y="3249084"/>
            <a:chExt cx="396875" cy="396875"/>
          </a:xfrm>
        </p:grpSpPr>
        <p:sp>
          <p:nvSpPr>
            <p:cNvPr id="20" name="Oval 19">
              <a:hlinkClick r:id="rId7"/>
            </p:cNvPr>
            <p:cNvSpPr/>
            <p:nvPr/>
          </p:nvSpPr>
          <p:spPr>
            <a:xfrm>
              <a:off x="1439333" y="3249084"/>
              <a:ext cx="396875" cy="396875"/>
            </a:xfrm>
            <a:prstGeom prst="ellipse">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Isosceles Triangle 21">
              <a:hlinkClick r:id="rId7"/>
            </p:cNvPr>
            <p:cNvSpPr/>
            <p:nvPr/>
          </p:nvSpPr>
          <p:spPr>
            <a:xfrm rot="5400000">
              <a:off x="1567973" y="3369789"/>
              <a:ext cx="180338" cy="155464"/>
            </a:xfrm>
            <a:prstGeom prst="triangle">
              <a:avLst/>
            </a:prstGeom>
            <a:solidFill>
              <a:schemeClr val="bg1">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3161253" y="6002661"/>
            <a:ext cx="2601302" cy="66965"/>
          </a:xfrm>
          <a:prstGeom prst="rect">
            <a:avLst/>
          </a:prstGeom>
          <a:solidFill>
            <a:srgbClr val="FFAE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Screen Shot 2012-11-20 at 2.04.26 PM.png">
            <a:hlinkClick r:id="rId9"/>
          </p:cNvPr>
          <p:cNvPicPr>
            <a:picLocks noChangeAspect="1"/>
          </p:cNvPicPr>
          <p:nvPr/>
        </p:nvPicPr>
        <p:blipFill rotWithShape="1">
          <a:blip r:embed="rId10" cstate="screen">
            <a:extLst>
              <a:ext uri="{28A0092B-C50C-407E-A947-70E740481C1C}">
                <a14:useLocalDpi xmlns="" xmlns:a14="http://schemas.microsoft.com/office/drawing/2010/main"/>
              </a:ext>
            </a:extLst>
          </a:blip>
          <a:srcRect/>
          <a:stretch/>
        </p:blipFill>
        <p:spPr>
          <a:xfrm>
            <a:off x="5858252" y="4575930"/>
            <a:ext cx="2603761" cy="1426731"/>
          </a:xfrm>
          <a:prstGeom prst="rect">
            <a:avLst/>
          </a:prstGeom>
        </p:spPr>
      </p:pic>
      <p:sp>
        <p:nvSpPr>
          <p:cNvPr id="25" name="TextBox 24">
            <a:hlinkClick r:id="rId11"/>
          </p:cNvPr>
          <p:cNvSpPr txBox="1"/>
          <p:nvPr/>
        </p:nvSpPr>
        <p:spPr>
          <a:xfrm>
            <a:off x="5858252" y="4300303"/>
            <a:ext cx="2604583" cy="276999"/>
          </a:xfrm>
          <a:prstGeom prst="rect">
            <a:avLst/>
          </a:prstGeom>
          <a:solidFill>
            <a:srgbClr val="FDB924"/>
          </a:solidFill>
        </p:spPr>
        <p:txBody>
          <a:bodyPr wrap="square" rtlCol="0">
            <a:spAutoFit/>
          </a:bodyPr>
          <a:lstStyle/>
          <a:p>
            <a:pPr algn="ctr"/>
            <a:r>
              <a:rPr lang="en-US" sz="1200" b="1" dirty="0" smtClean="0">
                <a:latin typeface="Arial"/>
                <a:cs typeface="Arial"/>
              </a:rPr>
              <a:t>Shading</a:t>
            </a:r>
            <a:endParaRPr lang="en-US" sz="1200" b="1" dirty="0">
              <a:latin typeface="Arial"/>
              <a:cs typeface="Arial"/>
            </a:endParaRPr>
          </a:p>
        </p:txBody>
      </p:sp>
      <p:grpSp>
        <p:nvGrpSpPr>
          <p:cNvPr id="26" name="Group 25"/>
          <p:cNvGrpSpPr/>
          <p:nvPr/>
        </p:nvGrpSpPr>
        <p:grpSpPr>
          <a:xfrm>
            <a:off x="6990216" y="5071934"/>
            <a:ext cx="396875" cy="396875"/>
            <a:chOff x="1439333" y="3249084"/>
            <a:chExt cx="396875" cy="396875"/>
          </a:xfrm>
        </p:grpSpPr>
        <p:sp>
          <p:nvSpPr>
            <p:cNvPr id="27" name="Oval 26">
              <a:hlinkClick r:id="rId12"/>
            </p:cNvPr>
            <p:cNvSpPr/>
            <p:nvPr/>
          </p:nvSpPr>
          <p:spPr>
            <a:xfrm>
              <a:off x="1439333" y="3249084"/>
              <a:ext cx="396875" cy="396875"/>
            </a:xfrm>
            <a:prstGeom prst="ellipse">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a:hlinkClick r:id="rId11"/>
            </p:cNvPr>
            <p:cNvSpPr/>
            <p:nvPr/>
          </p:nvSpPr>
          <p:spPr>
            <a:xfrm rot="5400000">
              <a:off x="1567973" y="3369789"/>
              <a:ext cx="180338" cy="155464"/>
            </a:xfrm>
            <a:prstGeom prst="triangle">
              <a:avLst/>
            </a:prstGeom>
            <a:solidFill>
              <a:schemeClr val="bg1">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9" name="Rectangle 28"/>
          <p:cNvSpPr/>
          <p:nvPr/>
        </p:nvSpPr>
        <p:spPr>
          <a:xfrm>
            <a:off x="5858251" y="6002661"/>
            <a:ext cx="2604583" cy="66965"/>
          </a:xfrm>
          <a:prstGeom prst="rect">
            <a:avLst/>
          </a:prstGeom>
          <a:solidFill>
            <a:srgbClr val="FFAE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7939992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92500"/>
          </a:bodyPr>
          <a:lstStyle/>
          <a:p>
            <a:r>
              <a:rPr lang="en-US" b="1" dirty="0" smtClean="0"/>
              <a:t>Appendix B:</a:t>
            </a:r>
          </a:p>
          <a:p>
            <a:r>
              <a:rPr lang="en-US" b="1" dirty="0"/>
              <a:t>Quotes from Independent Engineering firm reports</a:t>
            </a:r>
          </a:p>
        </p:txBody>
      </p:sp>
    </p:spTree>
    <p:extLst>
      <p:ext uri="{BB962C8B-B14F-4D97-AF65-F5344CB8AC3E}">
        <p14:creationId xmlns="" xmlns:p14="http://schemas.microsoft.com/office/powerpoint/2010/main" val="27059647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BEW/DNV	Report on the Accuracy of </a:t>
            </a:r>
            <a:r>
              <a:rPr lang="en-US" dirty="0" err="1"/>
              <a:t>PVSim</a:t>
            </a:r>
            <a:endParaRPr lang="en-US" dirty="0"/>
          </a:p>
        </p:txBody>
      </p:sp>
      <p:sp>
        <p:nvSpPr>
          <p:cNvPr id="36" name="Rectangle 9"/>
          <p:cNvSpPr txBox="1">
            <a:spLocks noChangeArrowheads="1"/>
          </p:cNvSpPr>
          <p:nvPr/>
        </p:nvSpPr>
        <p:spPr>
          <a:xfrm>
            <a:off x="880324" y="1117264"/>
            <a:ext cx="10293643" cy="1211576"/>
          </a:xfrm>
          <a:prstGeom prst="rect">
            <a:avLst/>
          </a:prstGeom>
          <a:noFill/>
        </p:spPr>
        <p:txBody>
          <a:bodyPr lIns="0" rIns="0"/>
          <a:lstStyle/>
          <a:p>
            <a:pPr defTabSz="820738">
              <a:spcAft>
                <a:spcPts val="1000"/>
              </a:spcAft>
            </a:pPr>
            <a:r>
              <a:rPr lang="en-US" sz="1400" dirty="0">
                <a:solidFill>
                  <a:prstClr val="black"/>
                </a:solidFill>
                <a:cs typeface="Arial"/>
              </a:rPr>
              <a:t>Quotes from BEW/DNV Engineering Report: </a:t>
            </a:r>
          </a:p>
          <a:p>
            <a:pPr defTabSz="820738">
              <a:spcAft>
                <a:spcPts val="1000"/>
              </a:spcAft>
            </a:pPr>
            <a:r>
              <a:rPr lang="en-US" sz="1400" dirty="0">
                <a:solidFill>
                  <a:prstClr val="black"/>
                </a:solidFill>
                <a:cs typeface="Arial"/>
              </a:rPr>
              <a:t>“</a:t>
            </a:r>
            <a:r>
              <a:rPr lang="en-US" sz="1400" dirty="0" err="1">
                <a:solidFill>
                  <a:prstClr val="black"/>
                </a:solidFill>
                <a:cs typeface="Arial"/>
              </a:rPr>
              <a:t>PVSim</a:t>
            </a:r>
            <a:r>
              <a:rPr lang="en-US" sz="1400" dirty="0">
                <a:solidFill>
                  <a:prstClr val="black"/>
                </a:solidFill>
                <a:cs typeface="Arial"/>
              </a:rPr>
              <a:t> generally uses state‐of‐the‐art algorithms that should yield accurate results. For example, </a:t>
            </a:r>
            <a:r>
              <a:rPr lang="en-US" sz="1400" dirty="0" err="1">
                <a:solidFill>
                  <a:prstClr val="black"/>
                </a:solidFill>
                <a:cs typeface="Arial"/>
              </a:rPr>
              <a:t>PVSim</a:t>
            </a:r>
            <a:r>
              <a:rPr lang="en-US" sz="1400" dirty="0">
                <a:solidFill>
                  <a:prstClr val="black"/>
                </a:solidFill>
                <a:cs typeface="Arial"/>
              </a:rPr>
              <a:t> uses the Sandia Performance Model with module coefficients established through 3rd party Sandia testing.”</a:t>
            </a:r>
          </a:p>
          <a:p>
            <a:pPr defTabSz="820738">
              <a:spcAft>
                <a:spcPts val="1000"/>
              </a:spcAft>
            </a:pPr>
            <a:endParaRPr lang="en-US" sz="1400" dirty="0">
              <a:solidFill>
                <a:prstClr val="black"/>
              </a:solidFill>
              <a:cs typeface="Arial"/>
            </a:endParaRPr>
          </a:p>
          <a:p>
            <a:pPr defTabSz="820738">
              <a:spcAft>
                <a:spcPts val="1000"/>
              </a:spcAft>
            </a:pPr>
            <a:r>
              <a:rPr lang="en-US" sz="1400" dirty="0">
                <a:solidFill>
                  <a:prstClr val="black"/>
                </a:solidFill>
                <a:cs typeface="Arial"/>
              </a:rPr>
              <a:t>“</a:t>
            </a:r>
            <a:r>
              <a:rPr lang="en-US" sz="1400" dirty="0" err="1">
                <a:solidFill>
                  <a:prstClr val="black"/>
                </a:solidFill>
                <a:cs typeface="Arial"/>
              </a:rPr>
              <a:t>PVSim</a:t>
            </a:r>
            <a:r>
              <a:rPr lang="en-US" sz="1400" dirty="0">
                <a:solidFill>
                  <a:prstClr val="black"/>
                </a:solidFill>
                <a:cs typeface="Arial"/>
              </a:rPr>
              <a:t> is an accurate simulator for SunPower and non‐SunPower PV systems. For SunPower systems, it offers a simple approach with little user adjustment necessary. For non‐SunPower systems, it allows for extensive customization of a broad range of input parameters as needed. It incorporates advanced algorithms and defaults based on data from a large fleet of installed systems to provide accurate results without the need for extensive knowledge of PV physics by the user.”</a:t>
            </a:r>
          </a:p>
          <a:p>
            <a:pPr defTabSz="820738">
              <a:spcAft>
                <a:spcPts val="1000"/>
              </a:spcAft>
            </a:pPr>
            <a:endParaRPr lang="en-US" sz="1400" dirty="0">
              <a:solidFill>
                <a:prstClr val="black"/>
              </a:solidFill>
              <a:cs typeface="Arial"/>
            </a:endParaRPr>
          </a:p>
          <a:p>
            <a:pPr defTabSz="820738">
              <a:spcAft>
                <a:spcPts val="1000"/>
              </a:spcAft>
            </a:pPr>
            <a:r>
              <a:rPr lang="en-US" sz="1400" dirty="0">
                <a:solidFill>
                  <a:prstClr val="black"/>
                </a:solidFill>
                <a:cs typeface="Arial"/>
              </a:rPr>
              <a:t>“BEW agrees that </a:t>
            </a:r>
            <a:r>
              <a:rPr lang="en-US" sz="1400" dirty="0" err="1">
                <a:solidFill>
                  <a:prstClr val="black"/>
                </a:solidFill>
                <a:cs typeface="Arial"/>
              </a:rPr>
              <a:t>PVSim</a:t>
            </a:r>
            <a:r>
              <a:rPr lang="en-US" sz="1400" dirty="0">
                <a:solidFill>
                  <a:prstClr val="black"/>
                </a:solidFill>
                <a:cs typeface="Arial"/>
              </a:rPr>
              <a:t> is able to simulate portfolios of actual installed systems to within 1%+/‐2.3%.”</a:t>
            </a:r>
          </a:p>
          <a:p>
            <a:pPr defTabSz="820738">
              <a:spcAft>
                <a:spcPts val="1000"/>
              </a:spcAft>
            </a:pPr>
            <a:endParaRPr lang="en-US" sz="1400" dirty="0">
              <a:solidFill>
                <a:prstClr val="black"/>
              </a:solidFill>
              <a:cs typeface="Arial"/>
            </a:endParaRPr>
          </a:p>
          <a:p>
            <a:pPr defTabSz="820738">
              <a:spcAft>
                <a:spcPts val="1000"/>
              </a:spcAft>
            </a:pPr>
            <a:r>
              <a:rPr lang="en-US" sz="1400" dirty="0">
                <a:solidFill>
                  <a:prstClr val="black"/>
                </a:solidFill>
                <a:cs typeface="Arial"/>
              </a:rPr>
              <a:t>“BEW using </a:t>
            </a:r>
            <a:r>
              <a:rPr lang="en-US" sz="1400" dirty="0" err="1">
                <a:solidFill>
                  <a:prstClr val="black"/>
                </a:solidFill>
                <a:cs typeface="Arial"/>
              </a:rPr>
              <a:t>PVSim</a:t>
            </a:r>
            <a:r>
              <a:rPr lang="en-US" sz="1400" dirty="0">
                <a:solidFill>
                  <a:prstClr val="black"/>
                </a:solidFill>
                <a:cs typeface="Arial"/>
              </a:rPr>
              <a:t> obtained results closer to measurements than BEW using </a:t>
            </a:r>
            <a:r>
              <a:rPr lang="en-US" sz="1400" dirty="0" err="1">
                <a:solidFill>
                  <a:prstClr val="black"/>
                </a:solidFill>
                <a:cs typeface="Arial"/>
              </a:rPr>
              <a:t>PVsyst</a:t>
            </a:r>
            <a:r>
              <a:rPr lang="en-US" sz="1400" dirty="0">
                <a:solidFill>
                  <a:prstClr val="black"/>
                </a:solidFill>
                <a:cs typeface="Arial"/>
              </a:rPr>
              <a:t> with comparable modeling assumptions. </a:t>
            </a:r>
            <a:r>
              <a:rPr lang="en-US" sz="1400" dirty="0" err="1">
                <a:solidFill>
                  <a:prstClr val="black"/>
                </a:solidFill>
                <a:cs typeface="Arial"/>
              </a:rPr>
              <a:t>PVsyst</a:t>
            </a:r>
            <a:r>
              <a:rPr lang="en-US" sz="1400" dirty="0">
                <a:solidFill>
                  <a:prstClr val="black"/>
                </a:solidFill>
                <a:cs typeface="Arial"/>
              </a:rPr>
              <a:t> can yield reasonable results if expert care is taken to configure inputs. This is particularly true for modules with higher relative efficiency at low light levels (corresponding to lower annual energy loss), such as SunPower products.”</a:t>
            </a:r>
          </a:p>
          <a:p>
            <a:pPr defTabSz="820738">
              <a:spcAft>
                <a:spcPts val="1000"/>
              </a:spcAft>
            </a:pPr>
            <a:endParaRPr lang="en-US" sz="1400" dirty="0">
              <a:solidFill>
                <a:prstClr val="black"/>
              </a:solidFill>
              <a:cs typeface="Arial"/>
            </a:endParaRPr>
          </a:p>
          <a:p>
            <a:pPr defTabSz="820738">
              <a:spcAft>
                <a:spcPts val="1000"/>
              </a:spcAft>
            </a:pPr>
            <a:r>
              <a:rPr lang="en-US" sz="1400" dirty="0">
                <a:solidFill>
                  <a:prstClr val="black"/>
                </a:solidFill>
                <a:cs typeface="Arial"/>
              </a:rPr>
              <a:t>“SAM/</a:t>
            </a:r>
            <a:r>
              <a:rPr lang="en-US" sz="1400" dirty="0" err="1">
                <a:solidFill>
                  <a:prstClr val="black"/>
                </a:solidFill>
                <a:cs typeface="Arial"/>
              </a:rPr>
              <a:t>PVWatts</a:t>
            </a:r>
            <a:r>
              <a:rPr lang="en-US" sz="1400" dirty="0">
                <a:solidFill>
                  <a:prstClr val="black"/>
                </a:solidFill>
                <a:cs typeface="Arial"/>
              </a:rPr>
              <a:t> is a relatively crude simulator, and the observed departure from measured performance is excessive.” </a:t>
            </a:r>
          </a:p>
        </p:txBody>
      </p:sp>
    </p:spTree>
    <p:extLst>
      <p:ext uri="{BB962C8B-B14F-4D97-AF65-F5344CB8AC3E}">
        <p14:creationId xmlns="" xmlns:p14="http://schemas.microsoft.com/office/powerpoint/2010/main" val="21508465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Details from BEW/DNV Report on SunPower Energy Production Advantages</a:t>
            </a:r>
          </a:p>
        </p:txBody>
      </p:sp>
      <p:sp>
        <p:nvSpPr>
          <p:cNvPr id="36" name="Rectangle 9"/>
          <p:cNvSpPr txBox="1">
            <a:spLocks noChangeArrowheads="1"/>
          </p:cNvSpPr>
          <p:nvPr/>
        </p:nvSpPr>
        <p:spPr>
          <a:xfrm>
            <a:off x="5745892" y="1295398"/>
            <a:ext cx="6442933" cy="879391"/>
          </a:xfrm>
          <a:prstGeom prst="rect">
            <a:avLst/>
          </a:prstGeom>
          <a:noFill/>
        </p:spPr>
        <p:txBody>
          <a:bodyPr lIns="0" rIns="0"/>
          <a:lstStyle/>
          <a:p>
            <a:pPr defTabSz="820738">
              <a:spcAft>
                <a:spcPts val="1000"/>
              </a:spcAft>
            </a:pPr>
            <a:r>
              <a:rPr lang="en-US" sz="1400" dirty="0">
                <a:solidFill>
                  <a:prstClr val="black"/>
                </a:solidFill>
                <a:cs typeface="Arial"/>
              </a:rPr>
              <a:t>“Orientations with consistently larger incidence angles offer the largest opportunities for increases in energy production over non-coated glass. Even for the Oasis 1-axis tracker, the gains are significant…leading to meaningful differences in absorbed sunlight.”</a:t>
            </a:r>
          </a:p>
        </p:txBody>
      </p:sp>
      <p:pic>
        <p:nvPicPr>
          <p:cNvPr id="5"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6779" y="1295399"/>
            <a:ext cx="4524651" cy="33850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srcRect/>
          <a:stretch>
            <a:fillRect/>
          </a:stretch>
        </p:blipFill>
        <p:spPr bwMode="auto">
          <a:xfrm>
            <a:off x="983540" y="4940733"/>
            <a:ext cx="4564523" cy="945315"/>
          </a:xfrm>
          <a:prstGeom prst="rect">
            <a:avLst/>
          </a:prstGeom>
          <a:noFill/>
          <a:ln w="9525">
            <a:noFill/>
            <a:miter lim="800000"/>
            <a:headEnd/>
            <a:tailEnd/>
          </a:ln>
        </p:spPr>
      </p:pic>
      <p:sp>
        <p:nvSpPr>
          <p:cNvPr id="7" name="Rectangle 9"/>
          <p:cNvSpPr txBox="1">
            <a:spLocks noChangeArrowheads="1"/>
          </p:cNvSpPr>
          <p:nvPr/>
        </p:nvSpPr>
        <p:spPr>
          <a:xfrm>
            <a:off x="5745891" y="2548226"/>
            <a:ext cx="6442933" cy="879391"/>
          </a:xfrm>
          <a:prstGeom prst="rect">
            <a:avLst/>
          </a:prstGeom>
          <a:noFill/>
        </p:spPr>
        <p:txBody>
          <a:bodyPr lIns="0" rIns="0"/>
          <a:lstStyle/>
          <a:p>
            <a:pPr defTabSz="820738">
              <a:spcAft>
                <a:spcPts val="1000"/>
              </a:spcAft>
            </a:pPr>
            <a:r>
              <a:rPr lang="en-US" sz="1400" dirty="0">
                <a:solidFill>
                  <a:prstClr val="black"/>
                </a:solidFill>
                <a:cs typeface="Arial"/>
              </a:rPr>
              <a:t>“Depending on the climate, SunPower modules can be expected to exhibit a yield advantage by virtue of (their) reduced sensitivity to temperature  (this advantage is magnified…by the fact that SunPower modules operate slightly cooler than slightly less efficient c-Si modules.”</a:t>
            </a:r>
          </a:p>
        </p:txBody>
      </p:sp>
      <p:sp>
        <p:nvSpPr>
          <p:cNvPr id="8" name="Rectangle 9"/>
          <p:cNvSpPr txBox="1">
            <a:spLocks noChangeArrowheads="1"/>
          </p:cNvSpPr>
          <p:nvPr/>
        </p:nvSpPr>
        <p:spPr>
          <a:xfrm>
            <a:off x="5745890" y="3801055"/>
            <a:ext cx="6442933" cy="879391"/>
          </a:xfrm>
          <a:prstGeom prst="rect">
            <a:avLst/>
          </a:prstGeom>
          <a:noFill/>
        </p:spPr>
        <p:txBody>
          <a:bodyPr lIns="0" rIns="0"/>
          <a:lstStyle/>
          <a:p>
            <a:pPr defTabSz="820738">
              <a:spcAft>
                <a:spcPts val="1000"/>
              </a:spcAft>
            </a:pPr>
            <a:r>
              <a:rPr lang="en-US" sz="1400" dirty="0">
                <a:solidFill>
                  <a:prstClr val="black"/>
                </a:solidFill>
                <a:cs typeface="Arial"/>
              </a:rPr>
              <a:t>“Sandia’s testing showed a consistent relative drop-off of just 3% at the…200 W/m2 and 25 °C cell temperature (vs.) other common c-Si modules, which report comparable drop-offs of 4% to 5% for well-known recent and current brands such as Solon, Suntech, SolarWorld, and Trina.”</a:t>
            </a:r>
          </a:p>
        </p:txBody>
      </p:sp>
      <p:sp>
        <p:nvSpPr>
          <p:cNvPr id="9" name="Rectangle 9"/>
          <p:cNvSpPr txBox="1">
            <a:spLocks noChangeArrowheads="1"/>
          </p:cNvSpPr>
          <p:nvPr/>
        </p:nvSpPr>
        <p:spPr>
          <a:xfrm>
            <a:off x="5745892" y="4973694"/>
            <a:ext cx="6442933" cy="879391"/>
          </a:xfrm>
          <a:prstGeom prst="rect">
            <a:avLst/>
          </a:prstGeom>
          <a:noFill/>
        </p:spPr>
        <p:txBody>
          <a:bodyPr lIns="0" rIns="0"/>
          <a:lstStyle/>
          <a:p>
            <a:pPr defTabSz="820738">
              <a:spcAft>
                <a:spcPts val="1000"/>
              </a:spcAft>
            </a:pPr>
            <a:r>
              <a:rPr lang="en-US" sz="1400" dirty="0">
                <a:solidFill>
                  <a:prstClr val="black"/>
                </a:solidFill>
                <a:cs typeface="Arial"/>
              </a:rPr>
              <a:t>Summary table of all the energy benefits and how they combine for the 3 weather and 3 mounting configurations. </a:t>
            </a:r>
          </a:p>
          <a:p>
            <a:pPr defTabSz="820738">
              <a:spcAft>
                <a:spcPts val="1000"/>
              </a:spcAft>
            </a:pPr>
            <a:r>
              <a:rPr lang="en-US" sz="1400" dirty="0">
                <a:solidFill>
                  <a:prstClr val="black"/>
                </a:solidFill>
                <a:cs typeface="Arial"/>
              </a:rPr>
              <a:t>“The SunPower module will produce energy with a higher baseline power than a module that has light induced degradation.  This translates directly to increased relative energy production from SunPower modules of 1.5% to 3%.”</a:t>
            </a:r>
          </a:p>
          <a:p>
            <a:pPr defTabSz="820738">
              <a:spcAft>
                <a:spcPts val="1000"/>
              </a:spcAft>
            </a:pPr>
            <a:r>
              <a:rPr lang="en-US" sz="1400" dirty="0">
                <a:solidFill>
                  <a:prstClr val="black"/>
                </a:solidFill>
                <a:cs typeface="Arial"/>
              </a:rPr>
              <a:t> </a:t>
            </a:r>
          </a:p>
        </p:txBody>
      </p:sp>
    </p:spTree>
    <p:extLst>
      <p:ext uri="{BB962C8B-B14F-4D97-AF65-F5344CB8AC3E}">
        <p14:creationId xmlns="" xmlns:p14="http://schemas.microsoft.com/office/powerpoint/2010/main" val="40675770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Black &amp; Veatch Audit of SunPower Degradation Study</a:t>
            </a:r>
          </a:p>
        </p:txBody>
      </p:sp>
      <p:sp>
        <p:nvSpPr>
          <p:cNvPr id="36" name="Rectangle 9"/>
          <p:cNvSpPr txBox="1">
            <a:spLocks noChangeArrowheads="1"/>
          </p:cNvSpPr>
          <p:nvPr/>
        </p:nvSpPr>
        <p:spPr>
          <a:xfrm>
            <a:off x="880324" y="1117264"/>
            <a:ext cx="10293643" cy="1211576"/>
          </a:xfrm>
          <a:prstGeom prst="rect">
            <a:avLst/>
          </a:prstGeom>
          <a:noFill/>
        </p:spPr>
        <p:txBody>
          <a:bodyPr lIns="0" rIns="0"/>
          <a:lstStyle/>
          <a:p>
            <a:pPr defTabSz="820738">
              <a:spcAft>
                <a:spcPts val="1000"/>
              </a:spcAft>
            </a:pPr>
            <a:r>
              <a:rPr lang="en-US" sz="1200" dirty="0">
                <a:solidFill>
                  <a:prstClr val="black"/>
                </a:solidFill>
                <a:cs typeface="Arial"/>
              </a:rPr>
              <a:t>IMPORTANT:  The contract with Black &amp; Veatch requires that communications involving this report either quote the following three paragraphs in their entirety, or share the report in its entirety.  B&amp;V is critically interested in not even having the appearance of endorsing any particular manufacturer, and is only willing to confirm SunPower’s analysis given the field data.  B&amp;V will not say anything about non-SunPower panels, or about current and future SunPower panel performance.</a:t>
            </a:r>
          </a:p>
          <a:p>
            <a:pPr defTabSz="820738">
              <a:spcAft>
                <a:spcPts val="1000"/>
              </a:spcAft>
            </a:pPr>
            <a:r>
              <a:rPr lang="en-US" sz="1200" dirty="0" smtClean="0">
                <a:solidFill>
                  <a:prstClr val="black"/>
                </a:solidFill>
                <a:cs typeface="Arial"/>
              </a:rPr>
              <a:t>Usable </a:t>
            </a:r>
            <a:r>
              <a:rPr lang="en-US" sz="1200" dirty="0">
                <a:solidFill>
                  <a:prstClr val="black"/>
                </a:solidFill>
                <a:cs typeface="Arial"/>
              </a:rPr>
              <a:t>quote from B&amp;V: </a:t>
            </a:r>
          </a:p>
          <a:p>
            <a:pPr defTabSz="820738">
              <a:spcAft>
                <a:spcPts val="1000"/>
              </a:spcAft>
            </a:pPr>
            <a:r>
              <a:rPr lang="en-US" sz="1200" dirty="0">
                <a:solidFill>
                  <a:prstClr val="black"/>
                </a:solidFill>
                <a:cs typeface="Arial"/>
              </a:rPr>
              <a:t>“The data array used by SunPower to calculate the median degradation value of the 70 sites analyzed in the Degradation Report consists of all of the daily year over year degradation rates for each site.  The Degradation Report also calculates the uncertainty of the median value using the median of absolute deviations.</a:t>
            </a:r>
          </a:p>
          <a:p>
            <a:pPr defTabSz="820738">
              <a:spcAft>
                <a:spcPts val="1000"/>
              </a:spcAft>
            </a:pPr>
            <a:r>
              <a:rPr lang="en-US" sz="1200" dirty="0">
                <a:solidFill>
                  <a:prstClr val="black"/>
                </a:solidFill>
                <a:cs typeface="Arial"/>
              </a:rPr>
              <a:t>The analysis concludes that the median annual system power degradation rate for these sites is 0.32 ±0.05 percent per year.  The analysis also indicates that the degradation is linear over the period of time of over three years that was measured.</a:t>
            </a:r>
          </a:p>
          <a:p>
            <a:pPr defTabSz="820738">
              <a:spcAft>
                <a:spcPts val="1000"/>
              </a:spcAft>
            </a:pPr>
            <a:r>
              <a:rPr lang="en-US" sz="1200" dirty="0">
                <a:solidFill>
                  <a:prstClr val="black"/>
                </a:solidFill>
                <a:cs typeface="Arial"/>
              </a:rPr>
              <a:t>Black &amp; Veatch reviewed the calculation techniques and the data used to obtain the degradation rates for the systems using SunPower modules and believes that the system power degradation results appear to be derived from the data reviewed, and are based on appropriate statistical analysis.”</a:t>
            </a:r>
          </a:p>
          <a:p>
            <a:pPr defTabSz="820738">
              <a:spcAft>
                <a:spcPts val="1000"/>
              </a:spcAft>
            </a:pPr>
            <a:endParaRPr lang="en-US" sz="1200" dirty="0">
              <a:solidFill>
                <a:prstClr val="black"/>
              </a:solidFill>
              <a:cs typeface="Arial"/>
            </a:endParaRPr>
          </a:p>
          <a:p>
            <a:pPr defTabSz="820738">
              <a:spcAft>
                <a:spcPts val="1000"/>
              </a:spcAft>
            </a:pPr>
            <a:r>
              <a:rPr lang="en-US" sz="1200" dirty="0">
                <a:solidFill>
                  <a:prstClr val="black"/>
                </a:solidFill>
                <a:cs typeface="Arial"/>
              </a:rPr>
              <a:t>About Black &amp; Veatch: </a:t>
            </a:r>
          </a:p>
          <a:p>
            <a:pPr marL="171450" indent="-171450" defTabSz="820738">
              <a:spcAft>
                <a:spcPts val="1000"/>
              </a:spcAft>
              <a:buFont typeface="Arial" panose="020B0604020202020204" pitchFamily="34" charset="0"/>
              <a:buChar char="•"/>
            </a:pPr>
            <a:r>
              <a:rPr lang="en-US" sz="1200" dirty="0">
                <a:solidFill>
                  <a:prstClr val="black"/>
                </a:solidFill>
                <a:cs typeface="Arial"/>
              </a:rPr>
              <a:t>Black &amp; Veatch is one of the most experienced photovoltaic engineering consulting firms in the world. </a:t>
            </a:r>
          </a:p>
          <a:p>
            <a:pPr marL="171450" indent="-171450" defTabSz="820738">
              <a:spcAft>
                <a:spcPts val="1000"/>
              </a:spcAft>
              <a:buFont typeface="Arial" panose="020B0604020202020204" pitchFamily="34" charset="0"/>
              <a:buChar char="•"/>
            </a:pPr>
            <a:r>
              <a:rPr lang="en-US" sz="1200" dirty="0" smtClean="0">
                <a:solidFill>
                  <a:prstClr val="black"/>
                </a:solidFill>
                <a:cs typeface="Arial"/>
              </a:rPr>
              <a:t>Independent </a:t>
            </a:r>
            <a:r>
              <a:rPr lang="en-US" sz="1200" dirty="0">
                <a:solidFill>
                  <a:prstClr val="black"/>
                </a:solidFill>
                <a:cs typeface="Arial"/>
              </a:rPr>
              <a:t>engineer for financial institutions on dozens of utility scale projects totaling over 2,000 MW.  </a:t>
            </a:r>
            <a:endParaRPr lang="en-US" sz="1200" dirty="0" smtClean="0">
              <a:solidFill>
                <a:prstClr val="black"/>
              </a:solidFill>
              <a:cs typeface="Arial"/>
            </a:endParaRPr>
          </a:p>
          <a:p>
            <a:pPr marL="171450" indent="-171450" defTabSz="820738">
              <a:spcAft>
                <a:spcPts val="1000"/>
              </a:spcAft>
              <a:buFont typeface="Arial" panose="020B0604020202020204" pitchFamily="34" charset="0"/>
              <a:buChar char="•"/>
            </a:pPr>
            <a:r>
              <a:rPr lang="en-US" sz="1200" dirty="0" smtClean="0">
                <a:solidFill>
                  <a:prstClr val="black"/>
                </a:solidFill>
                <a:cs typeface="Arial"/>
              </a:rPr>
              <a:t>Owner’s </a:t>
            </a:r>
            <a:r>
              <a:rPr lang="en-US" sz="1200" dirty="0">
                <a:solidFill>
                  <a:prstClr val="black"/>
                </a:solidFill>
                <a:cs typeface="Arial"/>
              </a:rPr>
              <a:t>engineer in developing and building over 2,000 MW of solar facilities. </a:t>
            </a:r>
            <a:endParaRPr lang="en-US" sz="1200" dirty="0" smtClean="0">
              <a:solidFill>
                <a:prstClr val="black"/>
              </a:solidFill>
              <a:cs typeface="Arial"/>
            </a:endParaRPr>
          </a:p>
          <a:p>
            <a:pPr marL="171450" indent="-171450" defTabSz="820738">
              <a:spcAft>
                <a:spcPts val="1000"/>
              </a:spcAft>
              <a:buFont typeface="Arial" panose="020B0604020202020204" pitchFamily="34" charset="0"/>
              <a:buChar char="•"/>
            </a:pPr>
            <a:r>
              <a:rPr lang="en-US" sz="1200" dirty="0" smtClean="0">
                <a:solidFill>
                  <a:prstClr val="black"/>
                </a:solidFill>
                <a:cs typeface="Arial"/>
              </a:rPr>
              <a:t>Ralph </a:t>
            </a:r>
            <a:r>
              <a:rPr lang="en-US" sz="1200" dirty="0">
                <a:solidFill>
                  <a:prstClr val="black"/>
                </a:solidFill>
                <a:cs typeface="Arial"/>
              </a:rPr>
              <a:t>Romero lead author – solar specialist with over 25 years experience in the design and manufacturing of solar photovoltaics.  He is a recognized expert in the commercial development of PV technology.</a:t>
            </a:r>
          </a:p>
        </p:txBody>
      </p:sp>
    </p:spTree>
    <p:extLst>
      <p:ext uri="{BB962C8B-B14F-4D97-AF65-F5344CB8AC3E}">
        <p14:creationId xmlns="" xmlns:p14="http://schemas.microsoft.com/office/powerpoint/2010/main" val="1858110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Using other Energy Models</a:t>
            </a:r>
          </a:p>
        </p:txBody>
      </p:sp>
      <p:sp>
        <p:nvSpPr>
          <p:cNvPr id="36" name="Rectangle 9"/>
          <p:cNvSpPr txBox="1">
            <a:spLocks noChangeArrowheads="1"/>
          </p:cNvSpPr>
          <p:nvPr/>
        </p:nvSpPr>
        <p:spPr>
          <a:xfrm>
            <a:off x="880324" y="1150008"/>
            <a:ext cx="10293643" cy="1211576"/>
          </a:xfrm>
          <a:prstGeom prst="rect">
            <a:avLst/>
          </a:prstGeom>
          <a:noFill/>
        </p:spPr>
        <p:txBody>
          <a:bodyPr lIns="0" rIns="0"/>
          <a:lstStyle/>
          <a:p>
            <a:pPr marL="155448" indent="-146304">
              <a:lnSpc>
                <a:spcPct val="90000"/>
              </a:lnSpc>
              <a:buFont typeface="Arial"/>
              <a:buChar char="•"/>
            </a:pPr>
            <a:r>
              <a:rPr lang="en-US" sz="1400" dirty="0" smtClean="0">
                <a:cs typeface="Arial"/>
              </a:rPr>
              <a:t>Models always have two parts:</a:t>
            </a:r>
            <a:endParaRPr lang="en-US" sz="1400" dirty="0">
              <a:cs typeface="Arial"/>
            </a:endParaRPr>
          </a:p>
        </p:txBody>
      </p:sp>
      <p:sp>
        <p:nvSpPr>
          <p:cNvPr id="4" name="Rectangle 3"/>
          <p:cNvSpPr/>
          <p:nvPr/>
        </p:nvSpPr>
        <p:spPr>
          <a:xfrm>
            <a:off x="880323" y="2560316"/>
            <a:ext cx="9363427" cy="3693319"/>
          </a:xfrm>
          <a:prstGeom prst="rect">
            <a:avLst/>
          </a:prstGeom>
        </p:spPr>
        <p:txBody>
          <a:bodyPr wrap="square">
            <a:spAutoFit/>
          </a:bodyPr>
          <a:lstStyle/>
          <a:p>
            <a:pPr marL="155448" indent="-146304">
              <a:lnSpc>
                <a:spcPct val="90000"/>
              </a:lnSpc>
              <a:buFont typeface="Arial"/>
              <a:buChar char="•"/>
            </a:pPr>
            <a:r>
              <a:rPr lang="en-US" sz="1400" dirty="0">
                <a:cs typeface="Arial"/>
              </a:rPr>
              <a:t>If two models disagree, it could be the model or the weather </a:t>
            </a:r>
            <a:r>
              <a:rPr lang="en-US" sz="1400" dirty="0" smtClean="0">
                <a:cs typeface="Arial"/>
              </a:rPr>
              <a:t>file</a:t>
            </a:r>
          </a:p>
          <a:p>
            <a:pPr marL="155448" indent="-146304">
              <a:lnSpc>
                <a:spcPct val="90000"/>
              </a:lnSpc>
              <a:buFont typeface="Arial"/>
              <a:buChar char="•"/>
            </a:pPr>
            <a:endParaRPr lang="en-US" sz="1400" dirty="0" smtClean="0">
              <a:cs typeface="Arial"/>
            </a:endParaRPr>
          </a:p>
          <a:p>
            <a:pPr marL="155448" indent="-146304">
              <a:lnSpc>
                <a:spcPct val="90000"/>
              </a:lnSpc>
              <a:spcAft>
                <a:spcPts val="600"/>
              </a:spcAft>
              <a:buFont typeface="Arial"/>
              <a:buChar char="•"/>
            </a:pPr>
            <a:r>
              <a:rPr lang="en-US" sz="1400" dirty="0" smtClean="0">
                <a:cs typeface="Arial"/>
              </a:rPr>
              <a:t>PVSyst is pretty close to PVSim </a:t>
            </a:r>
          </a:p>
          <a:p>
            <a:pPr marL="612648" lvl="1" indent="-146304">
              <a:lnSpc>
                <a:spcPct val="90000"/>
              </a:lnSpc>
              <a:spcAft>
                <a:spcPts val="600"/>
              </a:spcAft>
              <a:buFont typeface="Arial"/>
              <a:buChar char="•"/>
            </a:pPr>
            <a:r>
              <a:rPr lang="en-US" sz="1400" dirty="0" smtClean="0">
                <a:cs typeface="Arial"/>
              </a:rPr>
              <a:t>if the latest version is being used, the SunPower PAN file will be accurate</a:t>
            </a:r>
          </a:p>
          <a:p>
            <a:pPr marL="612648" lvl="1" indent="-146304">
              <a:lnSpc>
                <a:spcPct val="90000"/>
              </a:lnSpc>
              <a:spcAft>
                <a:spcPts val="600"/>
              </a:spcAft>
              <a:buFont typeface="Arial"/>
              <a:buChar char="•"/>
            </a:pPr>
            <a:r>
              <a:rPr lang="en-US" sz="1400" dirty="0" smtClean="0">
                <a:cs typeface="Arial"/>
              </a:rPr>
              <a:t>if the IAM (Angle-Of-Incidence) points are modified in the Losses section to account for the AR-Glass performance (as measured by Sandia National Labs)</a:t>
            </a:r>
          </a:p>
          <a:p>
            <a:pPr marL="155448" indent="-146304">
              <a:lnSpc>
                <a:spcPct val="90000"/>
              </a:lnSpc>
              <a:spcAft>
                <a:spcPts val="600"/>
              </a:spcAft>
              <a:buFont typeface="Arial"/>
              <a:buChar char="•"/>
            </a:pPr>
            <a:r>
              <a:rPr lang="en-US" sz="1400" dirty="0" smtClean="0">
                <a:cs typeface="Arial"/>
              </a:rPr>
              <a:t>PVWatts is very inaccurate </a:t>
            </a:r>
          </a:p>
          <a:p>
            <a:pPr marL="612648" lvl="1" indent="-146304">
              <a:lnSpc>
                <a:spcPct val="90000"/>
              </a:lnSpc>
              <a:spcAft>
                <a:spcPts val="600"/>
              </a:spcAft>
              <a:buFont typeface="Arial"/>
              <a:buChar char="•"/>
            </a:pPr>
            <a:r>
              <a:rPr lang="en-US" sz="1400" dirty="0" smtClean="0">
                <a:cs typeface="Arial"/>
              </a:rPr>
              <a:t>10-30% actual energy production</a:t>
            </a:r>
          </a:p>
          <a:p>
            <a:pPr marL="612648" lvl="1" indent="-146304">
              <a:lnSpc>
                <a:spcPct val="90000"/>
              </a:lnSpc>
              <a:spcAft>
                <a:spcPts val="600"/>
              </a:spcAft>
              <a:buFont typeface="Arial"/>
              <a:buChar char="•"/>
            </a:pPr>
            <a:r>
              <a:rPr lang="en-US" sz="1400" dirty="0" smtClean="0">
                <a:cs typeface="Arial"/>
              </a:rPr>
              <a:t>does not distinguish between different panel types, so cannot show any additional energy from SunPower panels</a:t>
            </a:r>
          </a:p>
          <a:p>
            <a:pPr marL="155448" indent="-146304">
              <a:lnSpc>
                <a:spcPct val="90000"/>
              </a:lnSpc>
              <a:spcAft>
                <a:spcPts val="600"/>
              </a:spcAft>
              <a:buFont typeface="Arial"/>
              <a:buChar char="•"/>
            </a:pPr>
            <a:r>
              <a:rPr lang="en-US" sz="1400" dirty="0" smtClean="0">
                <a:cs typeface="Arial"/>
              </a:rPr>
              <a:t>PVSol is pretty close to PVSim, but is not a sophisticated model </a:t>
            </a:r>
          </a:p>
          <a:p>
            <a:pPr marL="612648" lvl="1" indent="-146304">
              <a:lnSpc>
                <a:spcPct val="90000"/>
              </a:lnSpc>
              <a:spcAft>
                <a:spcPts val="600"/>
              </a:spcAft>
              <a:buFont typeface="Arial"/>
              <a:buChar char="•"/>
            </a:pPr>
            <a:r>
              <a:rPr lang="en-US" sz="1400" dirty="0" smtClean="0">
                <a:cs typeface="Arial"/>
              </a:rPr>
              <a:t>if the latest version is being used</a:t>
            </a:r>
          </a:p>
          <a:p>
            <a:pPr marL="612648" lvl="1" indent="-146304">
              <a:lnSpc>
                <a:spcPct val="90000"/>
              </a:lnSpc>
              <a:spcAft>
                <a:spcPts val="600"/>
              </a:spcAft>
              <a:buFont typeface="Arial"/>
              <a:buChar char="•"/>
            </a:pPr>
            <a:r>
              <a:rPr lang="en-US" sz="1400" dirty="0" smtClean="0">
                <a:cs typeface="Arial"/>
              </a:rPr>
              <a:t>if “mismatch loss” is changed from 2% to 1% for SunPower panels</a:t>
            </a:r>
          </a:p>
          <a:p>
            <a:pPr marL="155448" indent="-146304">
              <a:lnSpc>
                <a:spcPct val="90000"/>
              </a:lnSpc>
              <a:buFont typeface="Arial"/>
              <a:buChar char="•"/>
            </a:pPr>
            <a:endParaRPr lang="en-US" sz="1400" dirty="0" smtClean="0">
              <a:cs typeface="Arial"/>
            </a:endParaRPr>
          </a:p>
          <a:p>
            <a:pPr marL="155448" indent="-146304">
              <a:lnSpc>
                <a:spcPct val="90000"/>
              </a:lnSpc>
            </a:pPr>
            <a:r>
              <a:rPr lang="en-US" sz="1400" b="1" dirty="0" smtClean="0">
                <a:cs typeface="Arial"/>
              </a:rPr>
              <a:t>If you must use something other than PVSim, use PVSyst</a:t>
            </a:r>
          </a:p>
        </p:txBody>
      </p:sp>
      <p:sp>
        <p:nvSpPr>
          <p:cNvPr id="5" name="Rectangle 4"/>
          <p:cNvSpPr/>
          <p:nvPr/>
        </p:nvSpPr>
        <p:spPr>
          <a:xfrm>
            <a:off x="1002280" y="1521203"/>
            <a:ext cx="1887836" cy="707080"/>
          </a:xfrm>
          <a:prstGeom prst="rect">
            <a:avLst/>
          </a:prstGeom>
          <a:solidFill>
            <a:srgbClr val="FDB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3583469" y="1521203"/>
            <a:ext cx="1887836" cy="707080"/>
          </a:xfrm>
          <a:prstGeom prst="rect">
            <a:avLst/>
          </a:prstGeom>
          <a:solidFill>
            <a:srgbClr val="FDB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hevron 4"/>
          <p:cNvSpPr/>
          <p:nvPr/>
        </p:nvSpPr>
        <p:spPr>
          <a:xfrm>
            <a:off x="1369722" y="1599680"/>
            <a:ext cx="1416979" cy="559372"/>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37338" rIns="18669" bIns="37338" numCol="1" spcCol="1270" anchor="ctr" anchorCtr="0">
            <a:noAutofit/>
          </a:bodyPr>
          <a:lstStyle/>
          <a:p>
            <a:pPr marL="182880" lvl="0" indent="-548640" defTabSz="622300">
              <a:lnSpc>
                <a:spcPct val="90000"/>
              </a:lnSpc>
            </a:pPr>
            <a:r>
              <a:rPr lang="en-US" sz="1200" b="1" kern="1200" dirty="0" smtClean="0">
                <a:solidFill>
                  <a:schemeClr val="tx1"/>
                </a:solidFill>
                <a:cs typeface="Arial"/>
              </a:rPr>
              <a:t>Weather File </a:t>
            </a:r>
          </a:p>
          <a:p>
            <a:pPr marL="182880" lvl="0" indent="-548640" defTabSz="622300">
              <a:lnSpc>
                <a:spcPct val="90000"/>
              </a:lnSpc>
            </a:pPr>
            <a:r>
              <a:rPr lang="en-US" sz="1200" b="1" dirty="0" smtClean="0">
                <a:solidFill>
                  <a:schemeClr val="tx1"/>
                </a:solidFill>
                <a:cs typeface="Arial"/>
              </a:rPr>
              <a:t>“Typical year”</a:t>
            </a:r>
          </a:p>
          <a:p>
            <a:pPr marL="182880" lvl="0" indent="-548640" defTabSz="622300">
              <a:lnSpc>
                <a:spcPct val="90000"/>
              </a:lnSpc>
            </a:pPr>
            <a:r>
              <a:rPr lang="en-US" sz="1200" b="1" dirty="0">
                <a:solidFill>
                  <a:schemeClr val="tx1"/>
                </a:solidFill>
                <a:cs typeface="Arial"/>
              </a:rPr>
              <a:t>f</a:t>
            </a:r>
            <a:r>
              <a:rPr lang="en-US" sz="1200" b="1" kern="1200" dirty="0" smtClean="0">
                <a:solidFill>
                  <a:schemeClr val="tx1"/>
                </a:solidFill>
                <a:cs typeface="Arial"/>
              </a:rPr>
              <a:t>or each location</a:t>
            </a:r>
          </a:p>
        </p:txBody>
      </p:sp>
      <p:sp>
        <p:nvSpPr>
          <p:cNvPr id="8" name="TextBox 7"/>
          <p:cNvSpPr txBox="1"/>
          <p:nvPr/>
        </p:nvSpPr>
        <p:spPr>
          <a:xfrm>
            <a:off x="1000548" y="1576343"/>
            <a:ext cx="585417" cy="523220"/>
          </a:xfrm>
          <a:prstGeom prst="rect">
            <a:avLst/>
          </a:prstGeom>
          <a:noFill/>
        </p:spPr>
        <p:txBody>
          <a:bodyPr wrap="none" rtlCol="0">
            <a:spAutoFit/>
          </a:bodyPr>
          <a:lstStyle/>
          <a:p>
            <a:r>
              <a:rPr lang="en-US" sz="2800" b="1" dirty="0">
                <a:solidFill>
                  <a:schemeClr val="bg1"/>
                </a:solidFill>
                <a:cs typeface="Arial"/>
              </a:rPr>
              <a:t>1. </a:t>
            </a:r>
            <a:endParaRPr lang="en-US" sz="2800" dirty="0">
              <a:solidFill>
                <a:schemeClr val="bg1"/>
              </a:solidFill>
            </a:endParaRPr>
          </a:p>
        </p:txBody>
      </p:sp>
      <p:sp>
        <p:nvSpPr>
          <p:cNvPr id="9" name="Chevron 4"/>
          <p:cNvSpPr/>
          <p:nvPr/>
        </p:nvSpPr>
        <p:spPr>
          <a:xfrm>
            <a:off x="3993883" y="1599680"/>
            <a:ext cx="1416979" cy="559372"/>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37338" rIns="18669" bIns="37338" numCol="1" spcCol="1270" anchor="ctr" anchorCtr="0">
            <a:noAutofit/>
          </a:bodyPr>
          <a:lstStyle/>
          <a:p>
            <a:pPr marL="182880" lvl="0" indent="-548640" defTabSz="622300">
              <a:lnSpc>
                <a:spcPct val="90000"/>
              </a:lnSpc>
            </a:pPr>
            <a:r>
              <a:rPr lang="en-US" sz="1200" b="1" kern="1200" dirty="0" smtClean="0">
                <a:solidFill>
                  <a:schemeClr val="tx1"/>
                </a:solidFill>
                <a:cs typeface="Arial"/>
              </a:rPr>
              <a:t>Energy Model</a:t>
            </a:r>
          </a:p>
        </p:txBody>
      </p:sp>
      <p:sp>
        <p:nvSpPr>
          <p:cNvPr id="10" name="TextBox 9"/>
          <p:cNvSpPr txBox="1"/>
          <p:nvPr/>
        </p:nvSpPr>
        <p:spPr>
          <a:xfrm>
            <a:off x="3632903" y="1576343"/>
            <a:ext cx="585417" cy="523220"/>
          </a:xfrm>
          <a:prstGeom prst="rect">
            <a:avLst/>
          </a:prstGeom>
          <a:noFill/>
        </p:spPr>
        <p:txBody>
          <a:bodyPr wrap="none" rtlCol="0">
            <a:spAutoFit/>
          </a:bodyPr>
          <a:lstStyle/>
          <a:p>
            <a:r>
              <a:rPr lang="en-US" sz="2800" b="1" dirty="0" smtClean="0">
                <a:solidFill>
                  <a:schemeClr val="bg1"/>
                </a:solidFill>
                <a:cs typeface="Arial"/>
              </a:rPr>
              <a:t>2. </a:t>
            </a:r>
            <a:endParaRPr lang="en-US" sz="2800" dirty="0">
              <a:solidFill>
                <a:schemeClr val="bg1"/>
              </a:solidFill>
            </a:endParaRPr>
          </a:p>
        </p:txBody>
      </p:sp>
      <p:sp>
        <p:nvSpPr>
          <p:cNvPr id="11" name="Rectangle 10"/>
          <p:cNvSpPr/>
          <p:nvPr/>
        </p:nvSpPr>
        <p:spPr>
          <a:xfrm>
            <a:off x="3049609" y="1591656"/>
            <a:ext cx="390541" cy="523220"/>
          </a:xfrm>
          <a:prstGeom prst="rect">
            <a:avLst/>
          </a:prstGeom>
        </p:spPr>
        <p:txBody>
          <a:bodyPr wrap="square">
            <a:spAutoFit/>
          </a:bodyPr>
          <a:lstStyle/>
          <a:p>
            <a:r>
              <a:rPr lang="en-US" sz="2800" cap="all" dirty="0" smtClean="0">
                <a:solidFill>
                  <a:srgbClr val="FDB924"/>
                </a:solidFill>
                <a:cs typeface="Arial"/>
              </a:rPr>
              <a:t>+</a:t>
            </a:r>
            <a:endParaRPr lang="en-US" sz="2800" dirty="0">
              <a:solidFill>
                <a:srgbClr val="FDB924"/>
              </a:solidFill>
            </a:endParaRPr>
          </a:p>
        </p:txBody>
      </p:sp>
      <p:sp>
        <p:nvSpPr>
          <p:cNvPr id="12" name="Chevron 4"/>
          <p:cNvSpPr/>
          <p:nvPr/>
        </p:nvSpPr>
        <p:spPr>
          <a:xfrm>
            <a:off x="6238915" y="1586240"/>
            <a:ext cx="1416979" cy="559372"/>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37338" rIns="18669" bIns="37338" numCol="1" spcCol="1270" anchor="ctr" anchorCtr="0">
            <a:noAutofit/>
          </a:bodyPr>
          <a:lstStyle/>
          <a:p>
            <a:pPr marL="182880" lvl="0" indent="-548640" defTabSz="622300">
              <a:lnSpc>
                <a:spcPct val="90000"/>
              </a:lnSpc>
            </a:pPr>
            <a:r>
              <a:rPr lang="en-US" sz="1600" b="1" kern="1200" dirty="0" smtClean="0">
                <a:solidFill>
                  <a:schemeClr val="tx1"/>
                </a:solidFill>
                <a:cs typeface="Arial"/>
              </a:rPr>
              <a:t>kWh/</a:t>
            </a:r>
            <a:r>
              <a:rPr lang="en-US" sz="1600" b="1" kern="1200" dirty="0" err="1" smtClean="0">
                <a:solidFill>
                  <a:schemeClr val="tx1"/>
                </a:solidFill>
                <a:cs typeface="Arial"/>
              </a:rPr>
              <a:t>yr</a:t>
            </a:r>
            <a:endParaRPr lang="en-US" sz="1600" b="1" kern="1200" dirty="0" smtClean="0">
              <a:solidFill>
                <a:schemeClr val="tx1"/>
              </a:solidFill>
              <a:cs typeface="Arial"/>
            </a:endParaRPr>
          </a:p>
        </p:txBody>
      </p:sp>
      <p:sp>
        <p:nvSpPr>
          <p:cNvPr id="13" name="Rectangle 12"/>
          <p:cNvSpPr/>
          <p:nvPr/>
        </p:nvSpPr>
        <p:spPr>
          <a:xfrm>
            <a:off x="5709807" y="1591656"/>
            <a:ext cx="390541" cy="523220"/>
          </a:xfrm>
          <a:prstGeom prst="rect">
            <a:avLst/>
          </a:prstGeom>
        </p:spPr>
        <p:txBody>
          <a:bodyPr wrap="square">
            <a:spAutoFit/>
          </a:bodyPr>
          <a:lstStyle/>
          <a:p>
            <a:r>
              <a:rPr lang="en-US" sz="2800" cap="all" dirty="0" smtClean="0">
                <a:solidFill>
                  <a:srgbClr val="FDB924"/>
                </a:solidFill>
                <a:cs typeface="Arial"/>
              </a:rPr>
              <a:t>=</a:t>
            </a:r>
            <a:endParaRPr lang="en-US" sz="2800" dirty="0">
              <a:solidFill>
                <a:srgbClr val="FDB924"/>
              </a:solidFill>
            </a:endParaRPr>
          </a:p>
        </p:txBody>
      </p:sp>
      <p:sp>
        <p:nvSpPr>
          <p:cNvPr id="14" name="Rectangle 13"/>
          <p:cNvSpPr/>
          <p:nvPr/>
        </p:nvSpPr>
        <p:spPr>
          <a:xfrm>
            <a:off x="7141757" y="1591656"/>
            <a:ext cx="390541" cy="523220"/>
          </a:xfrm>
          <a:prstGeom prst="rect">
            <a:avLst/>
          </a:prstGeom>
        </p:spPr>
        <p:txBody>
          <a:bodyPr wrap="square">
            <a:spAutoFit/>
          </a:bodyPr>
          <a:lstStyle/>
          <a:p>
            <a:r>
              <a:rPr lang="en-US" sz="2800" cap="all" dirty="0" smtClean="0">
                <a:solidFill>
                  <a:srgbClr val="FDB924"/>
                </a:solidFill>
                <a:cs typeface="Arial"/>
              </a:rPr>
              <a:t>=</a:t>
            </a:r>
            <a:endParaRPr lang="en-US" sz="2800" dirty="0">
              <a:solidFill>
                <a:srgbClr val="FDB924"/>
              </a:solidFill>
            </a:endParaRPr>
          </a:p>
        </p:txBody>
      </p:sp>
      <p:sp>
        <p:nvSpPr>
          <p:cNvPr id="15" name="Chevron 4"/>
          <p:cNvSpPr/>
          <p:nvPr/>
        </p:nvSpPr>
        <p:spPr>
          <a:xfrm>
            <a:off x="7620505" y="1586240"/>
            <a:ext cx="1416979" cy="559372"/>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37338" rIns="18669" bIns="37338" numCol="1" spcCol="1270" anchor="ctr" anchorCtr="0">
            <a:noAutofit/>
          </a:bodyPr>
          <a:lstStyle/>
          <a:p>
            <a:pPr marL="182880" lvl="0" indent="-548640" defTabSz="622300">
              <a:lnSpc>
                <a:spcPct val="90000"/>
              </a:lnSpc>
            </a:pPr>
            <a:r>
              <a:rPr lang="en-US" sz="1600" b="1" kern="1200" dirty="0" smtClean="0">
                <a:solidFill>
                  <a:schemeClr val="tx1"/>
                </a:solidFill>
                <a:cs typeface="Arial"/>
              </a:rPr>
              <a:t>Energy Bill Savings</a:t>
            </a:r>
          </a:p>
        </p:txBody>
      </p:sp>
    </p:spTree>
    <p:extLst>
      <p:ext uri="{BB962C8B-B14F-4D97-AF65-F5344CB8AC3E}">
        <p14:creationId xmlns="" xmlns:p14="http://schemas.microsoft.com/office/powerpoint/2010/main" val="39693944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b="1" dirty="0" smtClean="0"/>
              <a:t>Appendix C:</a:t>
            </a:r>
          </a:p>
          <a:p>
            <a:r>
              <a:rPr lang="en-US" b="1" dirty="0" smtClean="0"/>
              <a:t>Cell Cracking Demonstration</a:t>
            </a:r>
            <a:endParaRPr lang="en-US" b="1" dirty="0"/>
          </a:p>
        </p:txBody>
      </p:sp>
    </p:spTree>
    <p:extLst>
      <p:ext uri="{BB962C8B-B14F-4D97-AF65-F5344CB8AC3E}">
        <p14:creationId xmlns="" xmlns:p14="http://schemas.microsoft.com/office/powerpoint/2010/main" val="4217471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BEW/DNV	Report on the Accuracy of </a:t>
            </a:r>
            <a:r>
              <a:rPr lang="en-US" dirty="0" err="1"/>
              <a:t>PVSim</a:t>
            </a:r>
            <a:endParaRPr lang="en-US" dirty="0"/>
          </a:p>
        </p:txBody>
      </p:sp>
      <p:sp>
        <p:nvSpPr>
          <p:cNvPr id="4" name="Rectangle 9"/>
          <p:cNvSpPr txBox="1">
            <a:spLocks noChangeArrowheads="1"/>
          </p:cNvSpPr>
          <p:nvPr/>
        </p:nvSpPr>
        <p:spPr>
          <a:xfrm>
            <a:off x="5884817" y="3229315"/>
            <a:ext cx="5804675" cy="2606603"/>
          </a:xfrm>
          <a:prstGeom prst="rect">
            <a:avLst/>
          </a:prstGeom>
          <a:noFill/>
        </p:spPr>
        <p:txBody>
          <a:bodyPr lIns="0" rIns="0"/>
          <a:lstStyle/>
          <a:p>
            <a:pPr marL="310896" indent="-182880" defTabSz="820738">
              <a:spcAft>
                <a:spcPts val="1000"/>
              </a:spcAft>
              <a:buSzPct val="100000"/>
              <a:buFont typeface="+mj-lt"/>
              <a:buAutoNum type="arabicPeriod"/>
            </a:pPr>
            <a:r>
              <a:rPr lang="en-US" sz="1100" dirty="0">
                <a:latin typeface="+mj-lt"/>
                <a:cs typeface="Arial"/>
              </a:rPr>
              <a:t>Hold the cells with the blue side facing out and bring two opposite corners together until the cell cracks.</a:t>
            </a:r>
          </a:p>
          <a:p>
            <a:pPr marL="530352" indent="-137160" defTabSz="820738">
              <a:spcAft>
                <a:spcPts val="1000"/>
              </a:spcAft>
              <a:buClr>
                <a:srgbClr val="FDB924"/>
              </a:buClr>
              <a:buSzPct val="100000"/>
              <a:buFont typeface="Arial"/>
              <a:buChar char="•"/>
            </a:pPr>
            <a:r>
              <a:rPr lang="en-US" sz="1100" dirty="0">
                <a:latin typeface="+mj-lt"/>
                <a:cs typeface="Arial"/>
              </a:rPr>
              <a:t>This creates the most realistic cracks (</a:t>
            </a:r>
            <a:r>
              <a:rPr lang="en-US" sz="1100" dirty="0" smtClean="0">
                <a:latin typeface="+mj-lt"/>
                <a:cs typeface="Arial"/>
              </a:rPr>
              <a:t>diagonal</a:t>
            </a:r>
            <a:br>
              <a:rPr lang="en-US" sz="1100" dirty="0" smtClean="0">
                <a:latin typeface="+mj-lt"/>
                <a:cs typeface="Arial"/>
              </a:rPr>
            </a:br>
            <a:r>
              <a:rPr lang="en-US" sz="1100" dirty="0" smtClean="0">
                <a:latin typeface="+mj-lt"/>
                <a:cs typeface="Arial"/>
              </a:rPr>
              <a:t>following </a:t>
            </a:r>
            <a:r>
              <a:rPr lang="en-US" sz="1100" dirty="0">
                <a:latin typeface="+mj-lt"/>
                <a:cs typeface="Arial"/>
              </a:rPr>
              <a:t>the crystal plane</a:t>
            </a:r>
            <a:r>
              <a:rPr lang="en-US" sz="1100" dirty="0" smtClean="0">
                <a:latin typeface="+mj-lt"/>
                <a:cs typeface="Arial"/>
              </a:rPr>
              <a:t>)</a:t>
            </a:r>
          </a:p>
          <a:p>
            <a:pPr marL="530352" indent="-137160" defTabSz="820738">
              <a:spcAft>
                <a:spcPts val="1000"/>
              </a:spcAft>
              <a:buClr>
                <a:srgbClr val="FDB924"/>
              </a:buClr>
              <a:buSzPct val="100000"/>
              <a:buFont typeface="Arial"/>
              <a:buChar char="•"/>
            </a:pPr>
            <a:r>
              <a:rPr lang="en-US" sz="1100" dirty="0" smtClean="0">
                <a:latin typeface="+mj-lt"/>
                <a:cs typeface="Arial"/>
              </a:rPr>
              <a:t>Note that any chips along the edge of the cell will cause it to  crack almost immediately when bent (which is still ok for demonstrating the copper foundation)</a:t>
            </a:r>
          </a:p>
          <a:p>
            <a:pPr marL="310896" indent="-182880" defTabSz="820738">
              <a:spcAft>
                <a:spcPts val="1000"/>
              </a:spcAft>
              <a:buSzPct val="100000"/>
              <a:buFont typeface="+mj-lt"/>
              <a:buAutoNum type="arabicPeriod" startAt="2"/>
            </a:pPr>
            <a:r>
              <a:rPr lang="en-US" sz="1100" dirty="0">
                <a:latin typeface="+mj-lt"/>
                <a:cs typeface="Arial"/>
              </a:rPr>
              <a:t>After cracking the SunPower cell, flex it back-and-forth </a:t>
            </a:r>
            <a:r>
              <a:rPr lang="en-US" sz="1100" dirty="0" smtClean="0">
                <a:latin typeface="+mj-lt"/>
                <a:cs typeface="Arial"/>
              </a:rPr>
              <a:t>along</a:t>
            </a:r>
            <a:br>
              <a:rPr lang="en-US" sz="1100" dirty="0" smtClean="0">
                <a:latin typeface="+mj-lt"/>
                <a:cs typeface="Arial"/>
              </a:rPr>
            </a:br>
            <a:r>
              <a:rPr lang="en-US" sz="1100" dirty="0" smtClean="0">
                <a:latin typeface="+mj-lt"/>
                <a:cs typeface="Arial"/>
              </a:rPr>
              <a:t>the </a:t>
            </a:r>
            <a:r>
              <a:rPr lang="en-US" sz="1100" dirty="0">
                <a:latin typeface="+mj-lt"/>
                <a:cs typeface="Arial"/>
              </a:rPr>
              <a:t>cracks to show that the copper plating is keeping </a:t>
            </a:r>
            <a:r>
              <a:rPr lang="en-US" sz="1100" dirty="0" smtClean="0">
                <a:latin typeface="+mj-lt"/>
                <a:cs typeface="Arial"/>
              </a:rPr>
              <a:t>the</a:t>
            </a:r>
            <a:br>
              <a:rPr lang="en-US" sz="1100" dirty="0" smtClean="0">
                <a:latin typeface="+mj-lt"/>
                <a:cs typeface="Arial"/>
              </a:rPr>
            </a:br>
            <a:r>
              <a:rPr lang="en-US" sz="1100" dirty="0" smtClean="0">
                <a:latin typeface="+mj-lt"/>
                <a:cs typeface="Arial"/>
              </a:rPr>
              <a:t>cell together</a:t>
            </a:r>
            <a:endParaRPr lang="en-US" sz="1100" dirty="0">
              <a:latin typeface="+mj-lt"/>
              <a:cs typeface="Arial"/>
            </a:endParaRPr>
          </a:p>
          <a:p>
            <a:pPr marL="530352" indent="-137160" defTabSz="820738">
              <a:spcAft>
                <a:spcPts val="1000"/>
              </a:spcAft>
              <a:buClr>
                <a:srgbClr val="FDB924"/>
              </a:buClr>
              <a:buSzPct val="100000"/>
              <a:buFont typeface="Arial"/>
              <a:buChar char="•"/>
            </a:pPr>
            <a:r>
              <a:rPr lang="en-US" sz="1100" dirty="0">
                <a:latin typeface="+mj-lt"/>
                <a:cs typeface="Arial"/>
              </a:rPr>
              <a:t>Do not flex the cell in a different direction after it is broken.  The silicon is very strong when compressed so this could create unrealistic forces that could even break the </a:t>
            </a:r>
            <a:r>
              <a:rPr lang="en-US" sz="1100" dirty="0" smtClean="0">
                <a:latin typeface="+mj-lt"/>
                <a:cs typeface="Arial"/>
              </a:rPr>
              <a:t>copper</a:t>
            </a:r>
            <a:endParaRPr lang="en-US" sz="1100" dirty="0">
              <a:latin typeface="+mj-lt"/>
              <a:cs typeface="Arial"/>
            </a:endParaRPr>
          </a:p>
          <a:p>
            <a:pPr marL="310896" indent="-182880" defTabSz="820738">
              <a:spcAft>
                <a:spcPts val="1000"/>
              </a:spcAft>
              <a:buSzPct val="100000"/>
              <a:buFont typeface="+mj-lt"/>
              <a:buAutoNum type="arabicPeriod" startAt="3"/>
            </a:pPr>
            <a:r>
              <a:rPr lang="en-US" sz="1100" dirty="0">
                <a:latin typeface="+mj-lt"/>
                <a:cs typeface="Arial"/>
              </a:rPr>
              <a:t>If you can do so safely, SunPower encourages you to recycle broken solar cells just like you would recycle broken </a:t>
            </a:r>
            <a:r>
              <a:rPr lang="en-US" sz="1100" dirty="0" smtClean="0">
                <a:latin typeface="+mj-lt"/>
                <a:cs typeface="Arial"/>
              </a:rPr>
              <a:t>glass</a:t>
            </a:r>
            <a:endParaRPr lang="en-US" sz="1100" dirty="0">
              <a:latin typeface="+mj-lt"/>
              <a:cs typeface="Arial"/>
            </a:endParaRPr>
          </a:p>
          <a:p>
            <a:pPr marL="310896" indent="-228600" defTabSz="820738">
              <a:spcAft>
                <a:spcPts val="1000"/>
              </a:spcAft>
              <a:buSzPct val="100000"/>
              <a:buFont typeface="+mj-lt"/>
              <a:buAutoNum type="arabicPeriod" startAt="3"/>
            </a:pPr>
            <a:endParaRPr lang="en-US" sz="1100" dirty="0">
              <a:latin typeface="+mj-lt"/>
              <a:cs typeface="Arial"/>
            </a:endParaRPr>
          </a:p>
        </p:txBody>
      </p:sp>
      <p:sp>
        <p:nvSpPr>
          <p:cNvPr id="5" name="Rectangle 9"/>
          <p:cNvSpPr txBox="1">
            <a:spLocks noChangeArrowheads="1"/>
          </p:cNvSpPr>
          <p:nvPr/>
        </p:nvSpPr>
        <p:spPr>
          <a:xfrm>
            <a:off x="1309731" y="3176402"/>
            <a:ext cx="4105527" cy="2438523"/>
          </a:xfrm>
          <a:prstGeom prst="rect">
            <a:avLst/>
          </a:prstGeom>
          <a:noFill/>
        </p:spPr>
        <p:txBody>
          <a:bodyPr lIns="0" rIns="0"/>
          <a:lstStyle/>
          <a:p>
            <a:pPr marL="182880" indent="-100584" defTabSz="820738">
              <a:spcAft>
                <a:spcPts val="1000"/>
              </a:spcAft>
              <a:buFont typeface="Arial"/>
              <a:buChar char="•"/>
            </a:pPr>
            <a:r>
              <a:rPr lang="en-US" sz="1100" b="1" dirty="0" smtClean="0">
                <a:latin typeface="+mj-lt"/>
                <a:cs typeface="Arial"/>
              </a:rPr>
              <a:t>IMPORTANT</a:t>
            </a:r>
            <a:r>
              <a:rPr lang="en-US" sz="1100" b="1" dirty="0">
                <a:latin typeface="+mj-lt"/>
                <a:cs typeface="Arial"/>
              </a:rPr>
              <a:t>: broken solar cells are like broken glass</a:t>
            </a:r>
          </a:p>
          <a:p>
            <a:pPr marL="365760" indent="-100584" defTabSz="820738">
              <a:spcAft>
                <a:spcPts val="1000"/>
              </a:spcAft>
              <a:buClr>
                <a:srgbClr val="FDB924"/>
              </a:buClr>
              <a:buFont typeface="Arial"/>
              <a:buChar char="•"/>
            </a:pPr>
            <a:r>
              <a:rPr lang="en-US" sz="1100" dirty="0">
                <a:latin typeface="+mj-lt"/>
                <a:cs typeface="Arial"/>
              </a:rPr>
              <a:t>Be cautious to avoid getting cut by </a:t>
            </a:r>
            <a:r>
              <a:rPr lang="en-US" sz="1100" dirty="0" smtClean="0">
                <a:latin typeface="+mj-lt"/>
                <a:cs typeface="Arial"/>
              </a:rPr>
              <a:t>shards  </a:t>
            </a:r>
            <a:endParaRPr lang="en-US" sz="1100" dirty="0">
              <a:latin typeface="+mj-lt"/>
              <a:cs typeface="Arial"/>
            </a:endParaRPr>
          </a:p>
          <a:p>
            <a:pPr marL="365760" indent="-100584" defTabSz="820738">
              <a:spcAft>
                <a:spcPts val="1000"/>
              </a:spcAft>
              <a:buClr>
                <a:srgbClr val="FDB924"/>
              </a:buClr>
              <a:buFont typeface="Arial"/>
              <a:buChar char="•"/>
            </a:pPr>
            <a:r>
              <a:rPr lang="en-US" sz="1100" dirty="0">
                <a:latin typeface="+mj-lt"/>
                <a:cs typeface="Arial"/>
              </a:rPr>
              <a:t>Keep the solar cells in the plastic bags – these </a:t>
            </a:r>
            <a:r>
              <a:rPr lang="en-US" sz="1100" dirty="0" smtClean="0">
                <a:latin typeface="+mj-lt"/>
                <a:cs typeface="Arial"/>
              </a:rPr>
              <a:t>are</a:t>
            </a:r>
            <a:br>
              <a:rPr lang="en-US" sz="1100" dirty="0" smtClean="0">
                <a:latin typeface="+mj-lt"/>
                <a:cs typeface="Arial"/>
              </a:rPr>
            </a:br>
            <a:r>
              <a:rPr lang="en-US" sz="1100" dirty="0" smtClean="0">
                <a:latin typeface="+mj-lt"/>
                <a:cs typeface="Arial"/>
              </a:rPr>
              <a:t>thick </a:t>
            </a:r>
            <a:r>
              <a:rPr lang="en-US" sz="1100" dirty="0">
                <a:latin typeface="+mj-lt"/>
                <a:cs typeface="Arial"/>
              </a:rPr>
              <a:t>enough to contain shards (especially </a:t>
            </a:r>
            <a:r>
              <a:rPr lang="en-US" sz="1100" dirty="0" smtClean="0">
                <a:latin typeface="+mj-lt"/>
                <a:cs typeface="Arial"/>
              </a:rPr>
              <a:t>the</a:t>
            </a:r>
            <a:br>
              <a:rPr lang="en-US" sz="1100" dirty="0" smtClean="0">
                <a:latin typeface="+mj-lt"/>
                <a:cs typeface="Arial"/>
              </a:rPr>
            </a:br>
            <a:r>
              <a:rPr lang="en-US" sz="1100" dirty="0" smtClean="0">
                <a:latin typeface="+mj-lt"/>
                <a:cs typeface="Arial"/>
              </a:rPr>
              <a:t>Conventional Cell)</a:t>
            </a:r>
          </a:p>
          <a:p>
            <a:pPr marL="365760" indent="-100584" defTabSz="820738">
              <a:spcAft>
                <a:spcPts val="1000"/>
              </a:spcAft>
              <a:buClr>
                <a:srgbClr val="FDB924"/>
              </a:buClr>
              <a:buFont typeface="Arial"/>
              <a:buChar char="•"/>
            </a:pPr>
            <a:r>
              <a:rPr lang="en-US" sz="1100" dirty="0">
                <a:latin typeface="+mj-lt"/>
                <a:cs typeface="Arial"/>
              </a:rPr>
              <a:t>Before cracking the cells, point out the </a:t>
            </a:r>
            <a:r>
              <a:rPr lang="en-US" sz="1100" dirty="0" smtClean="0">
                <a:latin typeface="+mj-lt"/>
                <a:cs typeface="Arial"/>
              </a:rPr>
              <a:t>differences and</a:t>
            </a:r>
            <a:br>
              <a:rPr lang="en-US" sz="1100" dirty="0" smtClean="0">
                <a:latin typeface="+mj-lt"/>
                <a:cs typeface="Arial"/>
              </a:rPr>
            </a:br>
            <a:r>
              <a:rPr lang="en-US" sz="1100" dirty="0" smtClean="0">
                <a:latin typeface="+mj-lt"/>
                <a:cs typeface="Arial"/>
              </a:rPr>
              <a:t>why </a:t>
            </a:r>
            <a:r>
              <a:rPr lang="en-US" sz="1100" dirty="0">
                <a:latin typeface="+mj-lt"/>
                <a:cs typeface="Arial"/>
              </a:rPr>
              <a:t>they are </a:t>
            </a:r>
            <a:r>
              <a:rPr lang="en-US" sz="1100" dirty="0" smtClean="0">
                <a:latin typeface="+mj-lt"/>
                <a:cs typeface="Arial"/>
              </a:rPr>
              <a:t>important</a:t>
            </a:r>
          </a:p>
          <a:p>
            <a:pPr marL="365760" indent="-100584" defTabSz="820738">
              <a:spcAft>
                <a:spcPts val="1000"/>
              </a:spcAft>
              <a:buClr>
                <a:srgbClr val="FDB924"/>
              </a:buClr>
              <a:buFont typeface="Arial"/>
              <a:buChar char="•"/>
            </a:pPr>
            <a:endParaRPr lang="en-US" sz="1100" dirty="0">
              <a:latin typeface="+mj-lt"/>
              <a:cs typeface="Arial"/>
            </a:endParaRPr>
          </a:p>
        </p:txBody>
      </p:sp>
      <p:sp>
        <p:nvSpPr>
          <p:cNvPr id="6" name="Rectangle 9"/>
          <p:cNvSpPr txBox="1">
            <a:spLocks noChangeArrowheads="1"/>
          </p:cNvSpPr>
          <p:nvPr/>
        </p:nvSpPr>
        <p:spPr>
          <a:xfrm>
            <a:off x="1309730" y="5344815"/>
            <a:ext cx="4105527" cy="982205"/>
          </a:xfrm>
          <a:prstGeom prst="rect">
            <a:avLst/>
          </a:prstGeom>
          <a:noFill/>
        </p:spPr>
        <p:txBody>
          <a:bodyPr lIns="0" rIns="0"/>
          <a:lstStyle/>
          <a:p>
            <a:pPr marL="82296" defTabSz="820738">
              <a:spcAft>
                <a:spcPts val="600"/>
              </a:spcAft>
            </a:pPr>
            <a:r>
              <a:rPr lang="en-US" sz="1000" dirty="0">
                <a:latin typeface="+mj-lt"/>
                <a:cs typeface="Arial"/>
              </a:rPr>
              <a:t>Video </a:t>
            </a:r>
            <a:r>
              <a:rPr lang="en-US" sz="1000" dirty="0" smtClean="0">
                <a:latin typeface="+mj-lt"/>
                <a:cs typeface="Arial"/>
              </a:rPr>
              <a:t>directions:</a:t>
            </a:r>
          </a:p>
          <a:p>
            <a:pPr marL="82296" defTabSz="820738">
              <a:spcAft>
                <a:spcPts val="600"/>
              </a:spcAft>
            </a:pPr>
            <a:r>
              <a:rPr lang="en-US" sz="1000" dirty="0" smtClean="0">
                <a:latin typeface="+mj-lt"/>
                <a:cs typeface="Arial"/>
                <a:hlinkClick r:id="rId3"/>
              </a:rPr>
              <a:t>http</a:t>
            </a:r>
            <a:r>
              <a:rPr lang="en-US" sz="1000" dirty="0">
                <a:latin typeface="+mj-lt"/>
                <a:cs typeface="Arial"/>
                <a:hlinkClick r:id="rId3"/>
              </a:rPr>
              <a:t>://</a:t>
            </a:r>
            <a:r>
              <a:rPr lang="en-US" sz="1000" dirty="0" smtClean="0">
                <a:latin typeface="+mj-lt"/>
                <a:cs typeface="Arial"/>
                <a:hlinkClick r:id="rId3"/>
              </a:rPr>
              <a:t>tinyurl.com/9grvwx2</a:t>
            </a:r>
            <a:r>
              <a:rPr lang="en-US" sz="1000" dirty="0" smtClean="0">
                <a:latin typeface="+mj-lt"/>
                <a:cs typeface="Arial"/>
              </a:rPr>
              <a:t>  (</a:t>
            </a:r>
            <a:r>
              <a:rPr lang="en-US" sz="1000" dirty="0">
                <a:latin typeface="+mj-lt"/>
                <a:cs typeface="Arial"/>
              </a:rPr>
              <a:t>SalesForce login</a:t>
            </a:r>
            <a:r>
              <a:rPr lang="en-US" sz="1000" dirty="0" smtClean="0">
                <a:latin typeface="+mj-lt"/>
                <a:cs typeface="Arial"/>
              </a:rPr>
              <a:t>)</a:t>
            </a:r>
            <a:r>
              <a:rPr lang="en-US" sz="1000" dirty="0">
                <a:latin typeface="+mj-lt"/>
                <a:cs typeface="Arial"/>
              </a:rPr>
              <a:t/>
            </a:r>
            <a:br>
              <a:rPr lang="en-US" sz="1000" dirty="0">
                <a:latin typeface="+mj-lt"/>
                <a:cs typeface="Arial"/>
              </a:rPr>
            </a:br>
            <a:r>
              <a:rPr lang="en-US" sz="1000" dirty="0" smtClean="0">
                <a:latin typeface="+mj-lt"/>
                <a:cs typeface="Arial"/>
              </a:rPr>
              <a:t>or </a:t>
            </a:r>
            <a:r>
              <a:rPr lang="en-US" sz="1000" dirty="0">
                <a:latin typeface="+mj-lt"/>
                <a:cs typeface="Arial"/>
                <a:hlinkClick r:id="rId4"/>
              </a:rPr>
              <a:t>https://</a:t>
            </a:r>
            <a:r>
              <a:rPr lang="en-US" sz="1000" dirty="0" smtClean="0">
                <a:latin typeface="+mj-lt"/>
                <a:cs typeface="Arial"/>
                <a:hlinkClick r:id="rId4"/>
              </a:rPr>
              <a:t>sunpowercorp.box.com/s/4kk7hr2p688c6bskgm8y</a:t>
            </a:r>
            <a:endParaRPr lang="en-US" sz="1000" dirty="0" smtClean="0">
              <a:latin typeface="+mj-lt"/>
              <a:cs typeface="Arial"/>
            </a:endParaRPr>
          </a:p>
          <a:p>
            <a:pPr marL="82296" defTabSz="820738">
              <a:spcAft>
                <a:spcPts val="600"/>
              </a:spcAft>
            </a:pPr>
            <a:r>
              <a:rPr lang="en-US" sz="1000" dirty="0" smtClean="0">
                <a:latin typeface="+mj-lt"/>
                <a:cs typeface="Arial"/>
              </a:rPr>
              <a:t>Cell cracking demonstrating kits (10 SunPower cells, 10 Conventional Cells) are available from SunPower. </a:t>
            </a:r>
            <a:endParaRPr lang="en-US" sz="1000" dirty="0">
              <a:latin typeface="+mj-lt"/>
              <a:cs typeface="Arial"/>
            </a:endParaRPr>
          </a:p>
        </p:txBody>
      </p:sp>
      <p:sp>
        <p:nvSpPr>
          <p:cNvPr id="7" name="Round Same Side Corner Rectangle 6"/>
          <p:cNvSpPr/>
          <p:nvPr/>
        </p:nvSpPr>
        <p:spPr>
          <a:xfrm rot="5400000">
            <a:off x="6971347" y="27566"/>
            <a:ext cx="2062304" cy="4235367"/>
          </a:xfrm>
          <a:prstGeom prst="round2SameRect">
            <a:avLst>
              <a:gd name="adj1" fmla="val 9477"/>
              <a:gd name="adj2" fmla="val 0"/>
            </a:avLst>
          </a:prstGeom>
          <a:solidFill>
            <a:srgbClr val="FDB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rotWithShape="1">
          <a:blip r:embed="rId5" cstate="screen">
            <a:extLst>
              <a:ext uri="{28A0092B-C50C-407E-A947-70E740481C1C}">
                <a14:useLocalDpi xmlns="" xmlns:a14="http://schemas.microsoft.com/office/drawing/2010/main"/>
              </a:ext>
            </a:extLst>
          </a:blip>
          <a:srcRect/>
          <a:stretch/>
        </p:blipFill>
        <p:spPr bwMode="auto">
          <a:xfrm>
            <a:off x="1877300" y="1110570"/>
            <a:ext cx="4007517" cy="2065831"/>
          </a:xfrm>
          <a:prstGeom prst="rect">
            <a:avLst/>
          </a:prstGeom>
          <a:noFill/>
          <a:ln w="9525">
            <a:noFill/>
            <a:miter lim="800000"/>
            <a:headEnd/>
            <a:tailEnd/>
          </a:ln>
        </p:spPr>
      </p:pic>
      <p:sp>
        <p:nvSpPr>
          <p:cNvPr id="9" name="Rectangle 8"/>
          <p:cNvSpPr/>
          <p:nvPr/>
        </p:nvSpPr>
        <p:spPr>
          <a:xfrm>
            <a:off x="6096795" y="1344443"/>
            <a:ext cx="4186592" cy="1569660"/>
          </a:xfrm>
          <a:prstGeom prst="rect">
            <a:avLst/>
          </a:prstGeom>
        </p:spPr>
        <p:txBody>
          <a:bodyPr wrap="square">
            <a:spAutoFit/>
          </a:bodyPr>
          <a:lstStyle/>
          <a:p>
            <a:r>
              <a:rPr lang="en-US" sz="2400" b="1" dirty="0" smtClean="0">
                <a:solidFill>
                  <a:srgbClr val="000000"/>
                </a:solidFill>
                <a:latin typeface="Arial"/>
                <a:cs typeface="Arial"/>
              </a:rPr>
              <a:t>Demonstrate that Maxeon cells are fundamentally different: Built on a Solid Copper Foundation.</a:t>
            </a:r>
            <a:endParaRPr lang="en-US" sz="2400" b="1" dirty="0">
              <a:solidFill>
                <a:srgbClr val="000000"/>
              </a:solidFill>
              <a:latin typeface="Arial"/>
              <a:cs typeface="Arial"/>
            </a:endParaRPr>
          </a:p>
        </p:txBody>
      </p:sp>
    </p:spTree>
    <p:extLst>
      <p:ext uri="{BB962C8B-B14F-4D97-AF65-F5344CB8AC3E}">
        <p14:creationId xmlns="" xmlns:p14="http://schemas.microsoft.com/office/powerpoint/2010/main" val="39693944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Maxeon Solar </a:t>
            </a:r>
            <a:r>
              <a:rPr lang="fr-FR" dirty="0" err="1"/>
              <a:t>Cell</a:t>
            </a:r>
            <a:r>
              <a:rPr lang="fr-FR" dirty="0"/>
              <a:t> Vs</a:t>
            </a:r>
            <a:r>
              <a:rPr lang="fr-FR" dirty="0" smtClean="0"/>
              <a:t>. </a:t>
            </a:r>
            <a:r>
              <a:rPr lang="fr-FR" dirty="0" err="1" smtClean="0"/>
              <a:t>Conventional</a:t>
            </a:r>
            <a:r>
              <a:rPr lang="fr-FR" dirty="0" smtClean="0"/>
              <a:t> </a:t>
            </a:r>
            <a:r>
              <a:rPr lang="fr-FR" dirty="0" err="1"/>
              <a:t>Cell</a:t>
            </a:r>
            <a:endParaRPr lang="fr-FR" dirty="0"/>
          </a:p>
        </p:txBody>
      </p:sp>
      <p:pic>
        <p:nvPicPr>
          <p:cNvPr id="4" name="Picture 2"/>
          <p:cNvPicPr>
            <a:picLocks noChangeAspect="1" noChangeArrowheads="1"/>
          </p:cNvPicPr>
          <p:nvPr/>
        </p:nvPicPr>
        <p:blipFill rotWithShape="1">
          <a:blip r:embed="rId3" cstate="print"/>
          <a:srcRect l="7307" r="6156"/>
          <a:stretch/>
        </p:blipFill>
        <p:spPr bwMode="auto">
          <a:xfrm>
            <a:off x="6911389" y="1545680"/>
            <a:ext cx="2264487" cy="2101061"/>
          </a:xfrm>
          <a:prstGeom prst="rect">
            <a:avLst/>
          </a:prstGeom>
          <a:ln>
            <a:noFill/>
          </a:ln>
          <a:effectLst>
            <a:outerShdw blurRad="190500" algn="tl" rotWithShape="0">
              <a:srgbClr val="000000">
                <a:alpha val="70000"/>
              </a:srgbClr>
            </a:outerShdw>
          </a:effectLst>
        </p:spPr>
      </p:pic>
      <p:sp>
        <p:nvSpPr>
          <p:cNvPr id="5" name="TextBox 4"/>
          <p:cNvSpPr txBox="1"/>
          <p:nvPr/>
        </p:nvSpPr>
        <p:spPr>
          <a:xfrm>
            <a:off x="1445849" y="1145911"/>
            <a:ext cx="4210003" cy="419457"/>
          </a:xfrm>
          <a:prstGeom prst="round2SameRect">
            <a:avLst/>
          </a:prstGeom>
          <a:solidFill>
            <a:srgbClr val="F7921E"/>
          </a:solidFill>
        </p:spPr>
        <p:txBody>
          <a:bodyPr wrap="square" rtlCol="0">
            <a:spAutoFit/>
          </a:bodyPr>
          <a:lstStyle/>
          <a:p>
            <a:pPr algn="ctr"/>
            <a:r>
              <a:rPr lang="en-US" sz="2000" b="1" dirty="0" err="1" smtClean="0">
                <a:solidFill>
                  <a:srgbClr val="000000"/>
                </a:solidFill>
                <a:latin typeface="+mj-lt"/>
                <a:cs typeface="Arial"/>
              </a:rPr>
              <a:t>Maxeon</a:t>
            </a:r>
            <a:r>
              <a:rPr lang="en-US" sz="2000" b="1" dirty="0" smtClean="0">
                <a:solidFill>
                  <a:srgbClr val="000000"/>
                </a:solidFill>
                <a:latin typeface="+mj-lt"/>
                <a:cs typeface="Arial"/>
              </a:rPr>
              <a:t> Solar Cell (Back)</a:t>
            </a:r>
            <a:endParaRPr lang="en-US" sz="2000" b="1" dirty="0">
              <a:solidFill>
                <a:srgbClr val="000000"/>
              </a:solidFill>
              <a:latin typeface="+mj-lt"/>
              <a:cs typeface="Arial"/>
            </a:endParaRPr>
          </a:p>
        </p:txBody>
      </p:sp>
      <p:sp>
        <p:nvSpPr>
          <p:cNvPr id="6" name="Rectangle 9"/>
          <p:cNvSpPr txBox="1">
            <a:spLocks noChangeArrowheads="1"/>
          </p:cNvSpPr>
          <p:nvPr/>
        </p:nvSpPr>
        <p:spPr>
          <a:xfrm>
            <a:off x="1289007" y="3796623"/>
            <a:ext cx="4291772" cy="1128657"/>
          </a:xfrm>
          <a:prstGeom prst="rect">
            <a:avLst/>
          </a:prstGeom>
          <a:noFill/>
        </p:spPr>
        <p:txBody>
          <a:bodyPr lIns="0" rIns="0"/>
          <a:lstStyle/>
          <a:p>
            <a:pPr marL="310896" indent="-182880" defTabSz="820738">
              <a:spcAft>
                <a:spcPts val="1000"/>
              </a:spcAft>
              <a:buFont typeface="+mj-lt"/>
              <a:buAutoNum type="arabicPeriod"/>
            </a:pPr>
            <a:r>
              <a:rPr lang="en-US" sz="1200" dirty="0">
                <a:cs typeface="Arial"/>
              </a:rPr>
              <a:t>Thick copper (tin-plated) is robust against corrosion</a:t>
            </a:r>
            <a:r>
              <a:rPr lang="en-US" sz="1200" dirty="0" smtClean="0">
                <a:cs typeface="Arial"/>
              </a:rPr>
              <a:t>.</a:t>
            </a:r>
          </a:p>
          <a:p>
            <a:pPr marL="310896" indent="-182880" defTabSz="820738">
              <a:spcAft>
                <a:spcPts val="1000"/>
              </a:spcAft>
              <a:buFont typeface="+mj-lt"/>
              <a:buAutoNum type="arabicPeriod"/>
            </a:pPr>
            <a:r>
              <a:rPr lang="en-US" sz="1200" dirty="0">
                <a:cs typeface="Arial"/>
              </a:rPr>
              <a:t>No soldering along the length of the </a:t>
            </a:r>
            <a:r>
              <a:rPr lang="en-US" sz="1200" dirty="0" smtClean="0">
                <a:cs typeface="Arial"/>
              </a:rPr>
              <a:t>cell</a:t>
            </a:r>
            <a:endParaRPr lang="en-US" sz="1200" dirty="0">
              <a:cs typeface="Arial"/>
            </a:endParaRPr>
          </a:p>
          <a:p>
            <a:pPr marL="310896" indent="-182880" defTabSz="820738">
              <a:spcAft>
                <a:spcPts val="1000"/>
              </a:spcAft>
              <a:buFont typeface="+mj-lt"/>
              <a:buAutoNum type="arabicPeriod"/>
            </a:pPr>
            <a:r>
              <a:rPr lang="en-US" sz="1200" dirty="0">
                <a:cs typeface="Arial"/>
              </a:rPr>
              <a:t>Copper bar connecting cells has robust copper-to-copper soldering, strain-relief, and double-redundancy.</a:t>
            </a:r>
          </a:p>
          <a:p>
            <a:pPr marL="310896" indent="-182880" defTabSz="820738">
              <a:spcAft>
                <a:spcPts val="1000"/>
              </a:spcAft>
              <a:buFont typeface="+mj-lt"/>
              <a:buAutoNum type="arabicPeriod"/>
            </a:pPr>
            <a:r>
              <a:rPr lang="en-US" sz="1200" dirty="0">
                <a:cs typeface="Arial"/>
              </a:rPr>
              <a:t>Solid copper foundation maintains the cell </a:t>
            </a:r>
            <a:r>
              <a:rPr lang="en-US" sz="1200" dirty="0" smtClean="0">
                <a:cs typeface="Arial"/>
              </a:rPr>
              <a:t>energy production even </a:t>
            </a:r>
            <a:r>
              <a:rPr lang="en-US" sz="1200" dirty="0">
                <a:cs typeface="Arial"/>
              </a:rPr>
              <a:t>if the silicon cracks. </a:t>
            </a:r>
          </a:p>
        </p:txBody>
      </p:sp>
      <p:sp>
        <p:nvSpPr>
          <p:cNvPr id="7" name="Rectangle 9"/>
          <p:cNvSpPr txBox="1">
            <a:spLocks noChangeArrowheads="1"/>
          </p:cNvSpPr>
          <p:nvPr/>
        </p:nvSpPr>
        <p:spPr>
          <a:xfrm>
            <a:off x="6403219" y="3754091"/>
            <a:ext cx="4636083" cy="2504075"/>
          </a:xfrm>
          <a:prstGeom prst="rect">
            <a:avLst/>
          </a:prstGeom>
          <a:noFill/>
        </p:spPr>
        <p:txBody>
          <a:bodyPr lIns="0" rIns="0"/>
          <a:lstStyle/>
          <a:p>
            <a:pPr marL="310896" indent="-182880" defTabSz="820738">
              <a:spcAft>
                <a:spcPts val="1000"/>
              </a:spcAft>
              <a:buFont typeface="+mj-lt"/>
              <a:buAutoNum type="arabicPeriod"/>
            </a:pPr>
            <a:r>
              <a:rPr lang="en-US" sz="1200" dirty="0">
                <a:cs typeface="Arial"/>
              </a:rPr>
              <a:t>Very thin screen-printed metal lines on the front of the cell are susceptible to corrosion over time</a:t>
            </a:r>
          </a:p>
          <a:p>
            <a:pPr marL="310896" indent="-182880" defTabSz="820738">
              <a:spcAft>
                <a:spcPts val="1000"/>
              </a:spcAft>
              <a:buFont typeface="+mj-lt"/>
              <a:buAutoNum type="arabicPeriod"/>
            </a:pPr>
            <a:r>
              <a:rPr lang="en-US" sz="1200" dirty="0">
                <a:cs typeface="Arial"/>
              </a:rPr>
              <a:t>High-stress solder joints between the long copper ribbons and the crystal solar </a:t>
            </a:r>
            <a:r>
              <a:rPr lang="en-US" sz="1200" dirty="0" smtClean="0">
                <a:cs typeface="Arial"/>
              </a:rPr>
              <a:t>cell</a:t>
            </a:r>
          </a:p>
          <a:p>
            <a:pPr marL="530352" indent="-137160" defTabSz="820738">
              <a:spcAft>
                <a:spcPts val="1000"/>
              </a:spcAft>
              <a:buClr>
                <a:srgbClr val="FDB924"/>
              </a:buClr>
              <a:buFont typeface="Arial"/>
              <a:buChar char="•"/>
            </a:pPr>
            <a:r>
              <a:rPr lang="en-US" sz="1200" dirty="0">
                <a:cs typeface="Arial"/>
              </a:rPr>
              <a:t>As the panels get hot in the day and cold at night the copper expands but the silicon cell does not.</a:t>
            </a:r>
          </a:p>
          <a:p>
            <a:pPr marL="530352" indent="-137160" defTabSz="820738">
              <a:spcAft>
                <a:spcPts val="1000"/>
              </a:spcAft>
              <a:buClr>
                <a:srgbClr val="FDB924"/>
              </a:buClr>
              <a:buFont typeface="Arial"/>
              <a:buChar char="•"/>
            </a:pPr>
            <a:r>
              <a:rPr lang="en-US" sz="1200" dirty="0">
                <a:cs typeface="Arial"/>
              </a:rPr>
              <a:t>Over time, this repeated stress causes cells to crack and solder bonds to break</a:t>
            </a:r>
            <a:r>
              <a:rPr lang="en-US" sz="1200" dirty="0" smtClean="0">
                <a:cs typeface="Arial"/>
              </a:rPr>
              <a:t>.</a:t>
            </a:r>
          </a:p>
          <a:p>
            <a:pPr marL="310896" indent="-182880" defTabSz="820738">
              <a:spcAft>
                <a:spcPts val="1000"/>
              </a:spcAft>
              <a:buFont typeface="+mj-lt"/>
              <a:buAutoNum type="arabicPeriod" startAt="3"/>
            </a:pPr>
            <a:r>
              <a:rPr lang="en-US" sz="1200" dirty="0">
                <a:cs typeface="Arial"/>
              </a:rPr>
              <a:t>Single points of failure on copper ribbons between cells.</a:t>
            </a:r>
          </a:p>
          <a:p>
            <a:pPr marL="310896" indent="-182880" defTabSz="820738">
              <a:spcAft>
                <a:spcPts val="1000"/>
              </a:spcAft>
              <a:buFont typeface="+mj-lt"/>
              <a:buAutoNum type="arabicPeriod" startAt="3"/>
            </a:pPr>
            <a:r>
              <a:rPr lang="en-US" sz="1200" dirty="0">
                <a:cs typeface="Arial"/>
              </a:rPr>
              <a:t>Screen-printed metal paste has no strength to hold the </a:t>
            </a:r>
            <a:r>
              <a:rPr lang="en-US" sz="1200" dirty="0" smtClean="0">
                <a:cs typeface="Arial"/>
              </a:rPr>
              <a:t>cell </a:t>
            </a:r>
            <a:r>
              <a:rPr lang="en-US" sz="1200" dirty="0">
                <a:cs typeface="Arial"/>
              </a:rPr>
              <a:t>together when the silicon cracks</a:t>
            </a:r>
          </a:p>
          <a:p>
            <a:pPr marL="402336" indent="-137160" defTabSz="820738">
              <a:spcAft>
                <a:spcPts val="1000"/>
              </a:spcAft>
              <a:buFont typeface="Arial"/>
              <a:buChar char="•"/>
            </a:pPr>
            <a:endParaRPr lang="en-US" sz="1200" dirty="0" smtClean="0">
              <a:cs typeface="Arial"/>
            </a:endParaRPr>
          </a:p>
          <a:p>
            <a:pPr marL="402336" indent="-137160" defTabSz="820738">
              <a:spcAft>
                <a:spcPts val="1000"/>
              </a:spcAft>
              <a:buFont typeface="Arial"/>
              <a:buChar char="•"/>
            </a:pPr>
            <a:endParaRPr lang="en-US" sz="1200" dirty="0" smtClean="0">
              <a:cs typeface="Arial"/>
            </a:endParaRPr>
          </a:p>
          <a:p>
            <a:pPr marL="310896" indent="-228600" defTabSz="820738">
              <a:spcAft>
                <a:spcPts val="1000"/>
              </a:spcAft>
              <a:buFont typeface="+mj-lt"/>
              <a:buAutoNum type="arabicPeriod"/>
            </a:pPr>
            <a:endParaRPr lang="en-US" sz="1200" dirty="0">
              <a:cs typeface="Arial"/>
            </a:endParaRPr>
          </a:p>
          <a:p>
            <a:pPr marL="310896" indent="-228600" defTabSz="820738">
              <a:spcAft>
                <a:spcPts val="1000"/>
              </a:spcAft>
              <a:buFont typeface="+mj-lt"/>
              <a:buAutoNum type="arabicPeriod"/>
            </a:pPr>
            <a:endParaRPr lang="en-US" sz="1200" dirty="0">
              <a:cs typeface="Arial"/>
            </a:endParaRPr>
          </a:p>
        </p:txBody>
      </p:sp>
      <p:sp>
        <p:nvSpPr>
          <p:cNvPr id="8" name="Rectangle 7"/>
          <p:cNvSpPr/>
          <p:nvPr/>
        </p:nvSpPr>
        <p:spPr>
          <a:xfrm>
            <a:off x="1445848" y="3647145"/>
            <a:ext cx="4208677" cy="79229"/>
          </a:xfrm>
          <a:prstGeom prst="rect">
            <a:avLst/>
          </a:prstGeom>
          <a:solidFill>
            <a:srgbClr val="FFAE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pic>
        <p:nvPicPr>
          <p:cNvPr id="9"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a:stretch/>
        </p:blipFill>
        <p:spPr bwMode="auto">
          <a:xfrm>
            <a:off x="1602965" y="1546021"/>
            <a:ext cx="2471592" cy="2101124"/>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6570122" y="1145570"/>
            <a:ext cx="4210003" cy="419457"/>
          </a:xfrm>
          <a:prstGeom prst="round2SameRect">
            <a:avLst/>
          </a:prstGeom>
          <a:solidFill>
            <a:srgbClr val="7F7F7F"/>
          </a:solidFill>
        </p:spPr>
        <p:txBody>
          <a:bodyPr wrap="square" rtlCol="0">
            <a:spAutoFit/>
          </a:bodyPr>
          <a:lstStyle/>
          <a:p>
            <a:pPr algn="ctr"/>
            <a:r>
              <a:rPr lang="en-US" sz="2000" b="1" dirty="0" smtClean="0">
                <a:solidFill>
                  <a:srgbClr val="FFFFFF"/>
                </a:solidFill>
                <a:latin typeface="+mj-lt"/>
                <a:cs typeface="Arial"/>
              </a:rPr>
              <a:t>Conventional Cell (Front)</a:t>
            </a:r>
            <a:endParaRPr lang="en-US" sz="2000" b="1" dirty="0">
              <a:solidFill>
                <a:srgbClr val="FFFFFF"/>
              </a:solidFill>
              <a:latin typeface="+mj-lt"/>
              <a:cs typeface="Arial"/>
            </a:endParaRPr>
          </a:p>
        </p:txBody>
      </p:sp>
      <p:sp>
        <p:nvSpPr>
          <p:cNvPr id="11" name="Rectangle 10"/>
          <p:cNvSpPr/>
          <p:nvPr/>
        </p:nvSpPr>
        <p:spPr>
          <a:xfrm>
            <a:off x="6571449" y="3646741"/>
            <a:ext cx="4208677" cy="79229"/>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2" name="Rectangle 9"/>
          <p:cNvSpPr txBox="1">
            <a:spLocks noChangeArrowheads="1"/>
          </p:cNvSpPr>
          <p:nvPr/>
        </p:nvSpPr>
        <p:spPr>
          <a:xfrm>
            <a:off x="4266530" y="1590468"/>
            <a:ext cx="1183417" cy="694561"/>
          </a:xfrm>
          <a:prstGeom prst="rect">
            <a:avLst/>
          </a:prstGeom>
          <a:noFill/>
        </p:spPr>
        <p:txBody>
          <a:bodyPr lIns="0" rIns="0"/>
          <a:lstStyle/>
          <a:p>
            <a:pPr marL="82296" defTabSz="820738">
              <a:spcAft>
                <a:spcPts val="1000"/>
              </a:spcAft>
            </a:pPr>
            <a:r>
              <a:rPr lang="en-US" sz="1200" dirty="0" smtClean="0">
                <a:cs typeface="Arial"/>
              </a:rPr>
              <a:t>Thick</a:t>
            </a:r>
            <a:br>
              <a:rPr lang="en-US" sz="1200" dirty="0" smtClean="0">
                <a:cs typeface="Arial"/>
              </a:rPr>
            </a:br>
            <a:r>
              <a:rPr lang="en-US" sz="1200" dirty="0" smtClean="0">
                <a:cs typeface="Arial"/>
              </a:rPr>
              <a:t>copper-plated foundation</a:t>
            </a:r>
            <a:endParaRPr lang="en-US" sz="1200" dirty="0">
              <a:cs typeface="Arial"/>
            </a:endParaRPr>
          </a:p>
        </p:txBody>
      </p:sp>
      <p:sp>
        <p:nvSpPr>
          <p:cNvPr id="13" name="Rectangle 9"/>
          <p:cNvSpPr txBox="1">
            <a:spLocks noChangeArrowheads="1"/>
          </p:cNvSpPr>
          <p:nvPr/>
        </p:nvSpPr>
        <p:spPr>
          <a:xfrm>
            <a:off x="4266530" y="2478284"/>
            <a:ext cx="1183417" cy="694561"/>
          </a:xfrm>
          <a:prstGeom prst="rect">
            <a:avLst/>
          </a:prstGeom>
          <a:noFill/>
        </p:spPr>
        <p:txBody>
          <a:bodyPr lIns="0" rIns="0"/>
          <a:lstStyle/>
          <a:p>
            <a:pPr marL="82296" defTabSz="820738">
              <a:spcAft>
                <a:spcPts val="1000"/>
              </a:spcAft>
            </a:pPr>
            <a:r>
              <a:rPr lang="en-US" sz="1200" dirty="0">
                <a:cs typeface="Arial"/>
              </a:rPr>
              <a:t>Strain-relieved copper bar </a:t>
            </a:r>
            <a:r>
              <a:rPr lang="en-US" sz="1200" dirty="0" smtClean="0">
                <a:cs typeface="Arial"/>
              </a:rPr>
              <a:t>connecting</a:t>
            </a:r>
            <a:br>
              <a:rPr lang="en-US" sz="1200" dirty="0" smtClean="0">
                <a:cs typeface="Arial"/>
              </a:rPr>
            </a:br>
            <a:r>
              <a:rPr lang="en-US" sz="1200" dirty="0" smtClean="0">
                <a:cs typeface="Arial"/>
              </a:rPr>
              <a:t>cell</a:t>
            </a:r>
            <a:r>
              <a:rPr lang="en-US" sz="1200" dirty="0">
                <a:cs typeface="Arial"/>
              </a:rPr>
              <a:t>-to-cell</a:t>
            </a:r>
          </a:p>
        </p:txBody>
      </p:sp>
      <p:cxnSp>
        <p:nvCxnSpPr>
          <p:cNvPr id="14" name="Straight Connector 13"/>
          <p:cNvCxnSpPr/>
          <p:nvPr/>
        </p:nvCxnSpPr>
        <p:spPr>
          <a:xfrm flipH="1">
            <a:off x="3236507" y="1745428"/>
            <a:ext cx="1038217" cy="483185"/>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3550186" y="2634344"/>
            <a:ext cx="724538" cy="19122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6" name="Rectangle 9"/>
          <p:cNvSpPr txBox="1">
            <a:spLocks noChangeArrowheads="1"/>
          </p:cNvSpPr>
          <p:nvPr/>
        </p:nvSpPr>
        <p:spPr>
          <a:xfrm>
            <a:off x="9357593" y="1681357"/>
            <a:ext cx="985591" cy="694561"/>
          </a:xfrm>
          <a:prstGeom prst="rect">
            <a:avLst/>
          </a:prstGeom>
          <a:noFill/>
        </p:spPr>
        <p:txBody>
          <a:bodyPr lIns="0" rIns="0"/>
          <a:lstStyle/>
          <a:p>
            <a:pPr marL="82296" defTabSz="820738">
              <a:spcAft>
                <a:spcPts val="1000"/>
              </a:spcAft>
            </a:pPr>
            <a:r>
              <a:rPr lang="en-US" sz="1200" dirty="0">
                <a:cs typeface="Arial"/>
              </a:rPr>
              <a:t>Thin lines </a:t>
            </a:r>
            <a:r>
              <a:rPr lang="en-US" sz="1200" dirty="0" smtClean="0">
                <a:cs typeface="Arial"/>
              </a:rPr>
              <a:t>of</a:t>
            </a:r>
            <a:br>
              <a:rPr lang="en-US" sz="1200" dirty="0" smtClean="0">
                <a:cs typeface="Arial"/>
              </a:rPr>
            </a:br>
            <a:r>
              <a:rPr lang="en-US" sz="1200" dirty="0" smtClean="0">
                <a:cs typeface="Arial"/>
              </a:rPr>
              <a:t>baked</a:t>
            </a:r>
            <a:r>
              <a:rPr lang="en-US" sz="1200" dirty="0">
                <a:cs typeface="Arial"/>
              </a:rPr>
              <a:t>-</a:t>
            </a:r>
            <a:r>
              <a:rPr lang="en-US" sz="1200" dirty="0" smtClean="0">
                <a:cs typeface="Arial"/>
              </a:rPr>
              <a:t>on</a:t>
            </a:r>
            <a:br>
              <a:rPr lang="en-US" sz="1200" dirty="0" smtClean="0">
                <a:cs typeface="Arial"/>
              </a:rPr>
            </a:br>
            <a:r>
              <a:rPr lang="en-US" sz="1200" dirty="0" smtClean="0">
                <a:cs typeface="Arial"/>
              </a:rPr>
              <a:t>metal </a:t>
            </a:r>
            <a:r>
              <a:rPr lang="en-US" sz="1200" dirty="0">
                <a:cs typeface="Arial"/>
              </a:rPr>
              <a:t>paste</a:t>
            </a:r>
            <a:endParaRPr lang="en-US" sz="1200" dirty="0" smtClean="0">
              <a:cs typeface="Arial"/>
            </a:endParaRPr>
          </a:p>
        </p:txBody>
      </p:sp>
      <p:sp>
        <p:nvSpPr>
          <p:cNvPr id="17" name="Rectangle 9"/>
          <p:cNvSpPr txBox="1">
            <a:spLocks noChangeArrowheads="1"/>
          </p:cNvSpPr>
          <p:nvPr/>
        </p:nvSpPr>
        <p:spPr>
          <a:xfrm>
            <a:off x="9357593" y="2957554"/>
            <a:ext cx="985591" cy="694561"/>
          </a:xfrm>
          <a:prstGeom prst="rect">
            <a:avLst/>
          </a:prstGeom>
          <a:noFill/>
        </p:spPr>
        <p:txBody>
          <a:bodyPr lIns="0" rIns="0"/>
          <a:lstStyle/>
          <a:p>
            <a:pPr marL="82296" defTabSz="820738">
              <a:spcAft>
                <a:spcPts val="1000"/>
              </a:spcAft>
            </a:pPr>
            <a:r>
              <a:rPr lang="en-US" sz="1200" dirty="0">
                <a:cs typeface="Arial"/>
              </a:rPr>
              <a:t>Ribbons </a:t>
            </a:r>
            <a:r>
              <a:rPr lang="en-US" sz="1200" dirty="0" smtClean="0">
                <a:cs typeface="Arial"/>
              </a:rPr>
              <a:t>connect</a:t>
            </a:r>
            <a:br>
              <a:rPr lang="en-US" sz="1200" dirty="0" smtClean="0">
                <a:cs typeface="Arial"/>
              </a:rPr>
            </a:br>
            <a:r>
              <a:rPr lang="en-US" sz="1200" dirty="0" smtClean="0">
                <a:cs typeface="Arial"/>
              </a:rPr>
              <a:t>cell</a:t>
            </a:r>
            <a:r>
              <a:rPr lang="en-US" sz="1200" dirty="0">
                <a:cs typeface="Arial"/>
              </a:rPr>
              <a:t>-to-cell</a:t>
            </a:r>
          </a:p>
        </p:txBody>
      </p:sp>
      <p:cxnSp>
        <p:nvCxnSpPr>
          <p:cNvPr id="18" name="Straight Connector 17"/>
          <p:cNvCxnSpPr/>
          <p:nvPr/>
        </p:nvCxnSpPr>
        <p:spPr>
          <a:xfrm flipH="1">
            <a:off x="8850672" y="1831688"/>
            <a:ext cx="506921" cy="28424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8599801" y="2375608"/>
            <a:ext cx="2010634" cy="694561"/>
            <a:chOff x="6684275" y="2303744"/>
            <a:chExt cx="2010634" cy="694561"/>
          </a:xfrm>
        </p:grpSpPr>
        <p:sp>
          <p:nvSpPr>
            <p:cNvPr id="20" name="Rectangle 9"/>
            <p:cNvSpPr txBox="1">
              <a:spLocks noChangeArrowheads="1"/>
            </p:cNvSpPr>
            <p:nvPr/>
          </p:nvSpPr>
          <p:spPr>
            <a:xfrm>
              <a:off x="7442066" y="2303744"/>
              <a:ext cx="1252843" cy="694561"/>
            </a:xfrm>
            <a:prstGeom prst="rect">
              <a:avLst/>
            </a:prstGeom>
            <a:noFill/>
          </p:spPr>
          <p:txBody>
            <a:bodyPr lIns="0" rIns="0"/>
            <a:lstStyle/>
            <a:p>
              <a:pPr marL="82296" defTabSz="820738">
                <a:spcAft>
                  <a:spcPts val="1000"/>
                </a:spcAft>
              </a:pPr>
              <a:r>
                <a:rPr lang="en-US" sz="1200" dirty="0" smtClean="0">
                  <a:cs typeface="Arial"/>
                </a:rPr>
                <a:t>Soldered copper </a:t>
              </a:r>
              <a:r>
                <a:rPr lang="en-US" sz="1200" dirty="0">
                  <a:cs typeface="Arial"/>
                </a:rPr>
                <a:t>ribbons</a:t>
              </a:r>
            </a:p>
          </p:txBody>
        </p:sp>
        <p:cxnSp>
          <p:nvCxnSpPr>
            <p:cNvPr id="21" name="Straight Connector 20"/>
            <p:cNvCxnSpPr/>
            <p:nvPr/>
          </p:nvCxnSpPr>
          <p:spPr>
            <a:xfrm flipH="1">
              <a:off x="6684275" y="2462806"/>
              <a:ext cx="740455" cy="33845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2" name="Straight Connector 21"/>
          <p:cNvCxnSpPr/>
          <p:nvPr/>
        </p:nvCxnSpPr>
        <p:spPr>
          <a:xfrm flipH="1">
            <a:off x="8599801" y="3109804"/>
            <a:ext cx="768102" cy="46726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000598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423847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Cracked Standard Efficiency Cells in the Field</a:t>
            </a:r>
          </a:p>
        </p:txBody>
      </p:sp>
      <p:pic>
        <p:nvPicPr>
          <p:cNvPr id="23" name="Picture 2"/>
          <p:cNvPicPr>
            <a:picLocks noChangeAspect="1" noChangeArrowheads="1"/>
          </p:cNvPicPr>
          <p:nvPr/>
        </p:nvPicPr>
        <p:blipFill>
          <a:blip r:embed="rId3" cstate="print"/>
          <a:srcRect/>
          <a:stretch>
            <a:fillRect/>
          </a:stretch>
        </p:blipFill>
        <p:spPr bwMode="auto">
          <a:xfrm>
            <a:off x="1578843" y="1528916"/>
            <a:ext cx="1921519" cy="3113090"/>
          </a:xfrm>
          <a:prstGeom prst="rect">
            <a:avLst/>
          </a:prstGeom>
          <a:noFill/>
          <a:ln w="9525">
            <a:noFill/>
            <a:miter lim="800000"/>
            <a:headEnd/>
            <a:tailEnd/>
          </a:ln>
        </p:spPr>
      </p:pic>
      <p:sp>
        <p:nvSpPr>
          <p:cNvPr id="24" name="TextBox 23"/>
          <p:cNvSpPr txBox="1"/>
          <p:nvPr/>
        </p:nvSpPr>
        <p:spPr>
          <a:xfrm>
            <a:off x="1484475" y="4736245"/>
            <a:ext cx="2073508" cy="830997"/>
          </a:xfrm>
          <a:prstGeom prst="rect">
            <a:avLst/>
          </a:prstGeom>
          <a:noFill/>
        </p:spPr>
        <p:txBody>
          <a:bodyPr wrap="square" rtlCol="0">
            <a:spAutoFit/>
          </a:bodyPr>
          <a:lstStyle/>
          <a:p>
            <a:pPr>
              <a:buClr>
                <a:srgbClr val="F7B530"/>
              </a:buClr>
            </a:pPr>
            <a:r>
              <a:rPr lang="en-US" sz="1200" dirty="0">
                <a:cs typeface="Arial"/>
              </a:rPr>
              <a:t>Likely </a:t>
            </a:r>
            <a:r>
              <a:rPr lang="en-US" sz="1200" dirty="0" smtClean="0">
                <a:cs typeface="Arial"/>
              </a:rPr>
              <a:t>damaged in installation or from repeated hot/cold temp cycles</a:t>
            </a:r>
            <a:endParaRPr lang="en-US" sz="1200" dirty="0">
              <a:cs typeface="Arial"/>
            </a:endParaRPr>
          </a:p>
        </p:txBody>
      </p:sp>
      <p:pic>
        <p:nvPicPr>
          <p:cNvPr id="25" name="Picture 3"/>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3665575" y="1528917"/>
            <a:ext cx="1906287" cy="3113089"/>
          </a:xfrm>
          <a:prstGeom prst="rect">
            <a:avLst/>
          </a:prstGeom>
          <a:noFill/>
          <a:ln w="9525">
            <a:noFill/>
            <a:miter lim="800000"/>
            <a:headEnd/>
            <a:tailEnd/>
          </a:ln>
        </p:spPr>
      </p:pic>
      <p:sp>
        <p:nvSpPr>
          <p:cNvPr id="26" name="TextBox 25"/>
          <p:cNvSpPr txBox="1"/>
          <p:nvPr/>
        </p:nvSpPr>
        <p:spPr>
          <a:xfrm>
            <a:off x="3568431" y="4736245"/>
            <a:ext cx="2013656" cy="646331"/>
          </a:xfrm>
          <a:prstGeom prst="rect">
            <a:avLst/>
          </a:prstGeom>
          <a:noFill/>
        </p:spPr>
        <p:txBody>
          <a:bodyPr wrap="square" rtlCol="0">
            <a:spAutoFit/>
          </a:bodyPr>
          <a:lstStyle/>
          <a:p>
            <a:pPr>
              <a:buClr>
                <a:srgbClr val="F7B530"/>
              </a:buClr>
            </a:pPr>
            <a:r>
              <a:rPr lang="en-US" sz="1200" dirty="0">
                <a:cs typeface="Arial"/>
              </a:rPr>
              <a:t>Likely </a:t>
            </a:r>
            <a:r>
              <a:rPr lang="en-US" sz="1200" dirty="0" smtClean="0">
                <a:cs typeface="Arial"/>
              </a:rPr>
              <a:t>damaged from</a:t>
            </a:r>
            <a:br>
              <a:rPr lang="en-US" sz="1200" dirty="0" smtClean="0">
                <a:cs typeface="Arial"/>
              </a:rPr>
            </a:br>
            <a:r>
              <a:rPr lang="en-US" sz="1200" dirty="0" smtClean="0">
                <a:cs typeface="Arial"/>
              </a:rPr>
              <a:t>poor soldering process and hot/cold temp cycles.</a:t>
            </a:r>
            <a:endParaRPr lang="en-US" sz="1200" dirty="0">
              <a:cs typeface="Arial"/>
            </a:endParaRPr>
          </a:p>
        </p:txBody>
      </p:sp>
      <p:grpSp>
        <p:nvGrpSpPr>
          <p:cNvPr id="27" name="Group 26"/>
          <p:cNvGrpSpPr/>
          <p:nvPr/>
        </p:nvGrpSpPr>
        <p:grpSpPr>
          <a:xfrm>
            <a:off x="5745953" y="1528917"/>
            <a:ext cx="1904988" cy="3113089"/>
            <a:chOff x="5851525" y="1828800"/>
            <a:chExt cx="2378075" cy="3886200"/>
          </a:xfrm>
        </p:grpSpPr>
        <p:pic>
          <p:nvPicPr>
            <p:cNvPr id="28" name="Picture 4"/>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5851525" y="1828800"/>
              <a:ext cx="2378075" cy="3886200"/>
            </a:xfrm>
            <a:prstGeom prst="rect">
              <a:avLst/>
            </a:prstGeom>
            <a:noFill/>
            <a:ln w="9525">
              <a:noFill/>
              <a:miter lim="800000"/>
              <a:headEnd/>
              <a:tailEnd/>
            </a:ln>
          </p:spPr>
        </p:pic>
        <p:sp>
          <p:nvSpPr>
            <p:cNvPr id="29" name="TextBox 6"/>
            <p:cNvSpPr txBox="1">
              <a:spLocks noChangeArrowheads="1"/>
            </p:cNvSpPr>
            <p:nvPr/>
          </p:nvSpPr>
          <p:spPr bwMode="auto">
            <a:xfrm rot="16200000">
              <a:off x="4419326" y="3452474"/>
              <a:ext cx="3570836" cy="461052"/>
            </a:xfrm>
            <a:prstGeom prst="rect">
              <a:avLst/>
            </a:prstGeom>
            <a:noFill/>
            <a:ln w="9525">
              <a:noFill/>
              <a:miter lim="800000"/>
              <a:headEnd/>
              <a:tailEnd/>
            </a:ln>
          </p:spPr>
          <p:txBody>
            <a:bodyPr wrap="none">
              <a:spAutoFit/>
            </a:bodyPr>
            <a:lstStyle/>
            <a:p>
              <a:r>
                <a:rPr lang="en-US" b="1" dirty="0">
                  <a:solidFill>
                    <a:schemeClr val="bg1"/>
                  </a:solidFill>
                </a:rPr>
                <a:t>Black areas = No Power</a:t>
              </a:r>
            </a:p>
          </p:txBody>
        </p:sp>
      </p:grpSp>
      <p:sp>
        <p:nvSpPr>
          <p:cNvPr id="30" name="TextBox 29"/>
          <p:cNvSpPr txBox="1"/>
          <p:nvPr/>
        </p:nvSpPr>
        <p:spPr>
          <a:xfrm>
            <a:off x="5648517" y="4736245"/>
            <a:ext cx="2177519" cy="646331"/>
          </a:xfrm>
          <a:prstGeom prst="rect">
            <a:avLst/>
          </a:prstGeom>
          <a:noFill/>
        </p:spPr>
        <p:txBody>
          <a:bodyPr wrap="square" rtlCol="0">
            <a:spAutoFit/>
          </a:bodyPr>
          <a:lstStyle/>
          <a:p>
            <a:pPr>
              <a:buClr>
                <a:srgbClr val="F7B530"/>
              </a:buClr>
            </a:pPr>
            <a:r>
              <a:rPr lang="en-US" sz="1200" dirty="0">
                <a:cs typeface="Arial"/>
              </a:rPr>
              <a:t>Left side </a:t>
            </a:r>
            <a:r>
              <a:rPr lang="en-US" sz="1200" dirty="0" smtClean="0">
                <a:cs typeface="Arial"/>
              </a:rPr>
              <a:t>has broken </a:t>
            </a:r>
            <a:r>
              <a:rPr lang="en-US" sz="1200" dirty="0">
                <a:cs typeface="Arial"/>
              </a:rPr>
              <a:t>copper </a:t>
            </a:r>
            <a:r>
              <a:rPr lang="en-US" sz="1200" dirty="0" smtClean="0">
                <a:cs typeface="Arial"/>
              </a:rPr>
              <a:t>ribbons between a </a:t>
            </a:r>
            <a:r>
              <a:rPr lang="en-US" sz="1200" dirty="0">
                <a:cs typeface="Arial"/>
              </a:rPr>
              <a:t>pair of cells.</a:t>
            </a:r>
          </a:p>
        </p:txBody>
      </p:sp>
      <p:pic>
        <p:nvPicPr>
          <p:cNvPr id="34" name="Picture 2"/>
          <p:cNvPicPr>
            <a:picLocks noChangeAspect="1" noChangeArrowheads="1"/>
          </p:cNvPicPr>
          <p:nvPr/>
        </p:nvPicPr>
        <p:blipFill>
          <a:blip r:embed="rId6" cstate="print"/>
          <a:srcRect/>
          <a:stretch>
            <a:fillRect/>
          </a:stretch>
        </p:blipFill>
        <p:spPr bwMode="auto">
          <a:xfrm>
            <a:off x="8180152" y="1552577"/>
            <a:ext cx="1965061" cy="3089429"/>
          </a:xfrm>
          <a:prstGeom prst="rect">
            <a:avLst/>
          </a:prstGeom>
          <a:noFill/>
        </p:spPr>
      </p:pic>
      <p:sp>
        <p:nvSpPr>
          <p:cNvPr id="35" name="TextBox 34"/>
          <p:cNvSpPr txBox="1"/>
          <p:nvPr/>
        </p:nvSpPr>
        <p:spPr>
          <a:xfrm>
            <a:off x="8091977" y="4736245"/>
            <a:ext cx="2177519" cy="646331"/>
          </a:xfrm>
          <a:prstGeom prst="rect">
            <a:avLst/>
          </a:prstGeom>
          <a:noFill/>
        </p:spPr>
        <p:txBody>
          <a:bodyPr wrap="square" rtlCol="0">
            <a:spAutoFit/>
          </a:bodyPr>
          <a:lstStyle/>
          <a:p>
            <a:pPr>
              <a:buClr>
                <a:srgbClr val="F7B530"/>
              </a:buClr>
            </a:pPr>
            <a:r>
              <a:rPr lang="en-US" sz="1200" dirty="0" smtClean="0">
                <a:cs typeface="Arial"/>
              </a:rPr>
              <a:t>Even with a crack, all parts of the cell are running (no black).</a:t>
            </a:r>
            <a:endParaRPr lang="en-US" sz="1200" dirty="0">
              <a:cs typeface="Arial"/>
            </a:endParaRPr>
          </a:p>
        </p:txBody>
      </p:sp>
      <p:sp>
        <p:nvSpPr>
          <p:cNvPr id="36" name="TextBox 35"/>
          <p:cNvSpPr txBox="1"/>
          <p:nvPr/>
        </p:nvSpPr>
        <p:spPr>
          <a:xfrm>
            <a:off x="1580959" y="1123581"/>
            <a:ext cx="6069981" cy="387191"/>
          </a:xfrm>
          <a:prstGeom prst="round2SameRect">
            <a:avLst/>
          </a:prstGeom>
          <a:solidFill>
            <a:srgbClr val="7F7F7F"/>
          </a:solidFill>
        </p:spPr>
        <p:txBody>
          <a:bodyPr wrap="square" rtlCol="0">
            <a:spAutoFit/>
          </a:bodyPr>
          <a:lstStyle/>
          <a:p>
            <a:pPr algn="ctr"/>
            <a:r>
              <a:rPr lang="en-US" b="1" dirty="0" smtClean="0">
                <a:solidFill>
                  <a:srgbClr val="FFFFFF"/>
                </a:solidFill>
                <a:latin typeface="+mj-lt"/>
                <a:cs typeface="Arial"/>
              </a:rPr>
              <a:t>Conventional Panels</a:t>
            </a:r>
            <a:endParaRPr lang="en-US" b="1" dirty="0">
              <a:solidFill>
                <a:srgbClr val="FFFFFF"/>
              </a:solidFill>
              <a:latin typeface="+mj-lt"/>
              <a:cs typeface="Arial"/>
            </a:endParaRPr>
          </a:p>
        </p:txBody>
      </p:sp>
      <p:sp>
        <p:nvSpPr>
          <p:cNvPr id="37" name="TextBox 36"/>
          <p:cNvSpPr txBox="1"/>
          <p:nvPr/>
        </p:nvSpPr>
        <p:spPr>
          <a:xfrm>
            <a:off x="8183248" y="1141335"/>
            <a:ext cx="1970843" cy="387191"/>
          </a:xfrm>
          <a:prstGeom prst="round2SameRect">
            <a:avLst/>
          </a:prstGeom>
          <a:solidFill>
            <a:srgbClr val="F7921E"/>
          </a:solidFill>
        </p:spPr>
        <p:txBody>
          <a:bodyPr wrap="square" lIns="0" rIns="0" rtlCol="0">
            <a:spAutoFit/>
          </a:bodyPr>
          <a:lstStyle/>
          <a:p>
            <a:pPr algn="ctr"/>
            <a:r>
              <a:rPr lang="en-US" b="1" dirty="0" smtClean="0">
                <a:solidFill>
                  <a:srgbClr val="000000"/>
                </a:solidFill>
                <a:latin typeface="+mj-lt"/>
                <a:cs typeface="Arial"/>
              </a:rPr>
              <a:t>SunPower Panel</a:t>
            </a:r>
            <a:endParaRPr lang="en-US" b="1" baseline="30000" dirty="0">
              <a:solidFill>
                <a:srgbClr val="000000"/>
              </a:solidFill>
              <a:latin typeface="+mj-lt"/>
              <a:cs typeface="Arial"/>
            </a:endParaRPr>
          </a:p>
        </p:txBody>
      </p:sp>
      <p:sp>
        <p:nvSpPr>
          <p:cNvPr id="38" name="Rounded Rectangle 37"/>
          <p:cNvSpPr/>
          <p:nvPr/>
        </p:nvSpPr>
        <p:spPr>
          <a:xfrm>
            <a:off x="9333214" y="3796227"/>
            <a:ext cx="341482" cy="34002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10603731" y="4757294"/>
            <a:ext cx="1246038" cy="683310"/>
            <a:chOff x="8863757" y="5775487"/>
            <a:chExt cx="1246038" cy="683310"/>
          </a:xfrm>
        </p:grpSpPr>
        <p:pic>
          <p:nvPicPr>
            <p:cNvPr id="39" name="Picture 38" descr="Loading.png">
              <a:hlinkClick r:id="rId7"/>
            </p:cNvPr>
            <p:cNvPicPr>
              <a:picLocks noChangeAspect="1"/>
            </p:cNvPicPr>
            <p:nvPr/>
          </p:nvPicPr>
          <p:blipFill rotWithShape="1">
            <a:blip r:embed="rId8" cstate="screen">
              <a:extLst>
                <a:ext uri="{28A0092B-C50C-407E-A947-70E740481C1C}">
                  <a14:useLocalDpi xmlns="" xmlns:a14="http://schemas.microsoft.com/office/drawing/2010/main"/>
                </a:ext>
              </a:extLst>
            </a:blip>
            <a:srcRect/>
            <a:stretch/>
          </p:blipFill>
          <p:spPr>
            <a:xfrm>
              <a:off x="8863757" y="5775487"/>
              <a:ext cx="1246038" cy="683310"/>
            </a:xfrm>
            <a:prstGeom prst="rect">
              <a:avLst/>
            </a:prstGeom>
          </p:spPr>
        </p:pic>
        <p:sp>
          <p:nvSpPr>
            <p:cNvPr id="40" name="TextBox 39">
              <a:hlinkClick r:id="rId7"/>
            </p:cNvPr>
            <p:cNvSpPr txBox="1"/>
            <p:nvPr/>
          </p:nvSpPr>
          <p:spPr>
            <a:xfrm>
              <a:off x="8953878" y="5888434"/>
              <a:ext cx="1076969" cy="461665"/>
            </a:xfrm>
            <a:prstGeom prst="rect">
              <a:avLst/>
            </a:prstGeom>
            <a:noFill/>
          </p:spPr>
          <p:txBody>
            <a:bodyPr wrap="square" lIns="0" tIns="0" rIns="0" bIns="0" rtlCol="0">
              <a:spAutoFit/>
            </a:bodyPr>
            <a:lstStyle/>
            <a:p>
              <a:pPr algn="ctr"/>
              <a:r>
                <a:rPr lang="en-US" sz="1000" b="1" dirty="0" smtClean="0">
                  <a:solidFill>
                    <a:schemeClr val="bg1"/>
                  </a:solidFill>
                </a:rPr>
                <a:t>2 MINUTE VIDEO ABOUT CELL CRACKING</a:t>
              </a:r>
              <a:endParaRPr lang="en-US" sz="1000" b="1" dirty="0">
                <a:solidFill>
                  <a:schemeClr val="bg1"/>
                </a:solidFill>
              </a:endParaRPr>
            </a:p>
          </p:txBody>
        </p:sp>
      </p:grpSp>
      <p:sp>
        <p:nvSpPr>
          <p:cNvPr id="41" name="Text Placeholder 3"/>
          <p:cNvSpPr>
            <a:spLocks noGrp="1"/>
          </p:cNvSpPr>
          <p:nvPr>
            <p:ph type="body" idx="11"/>
          </p:nvPr>
        </p:nvSpPr>
        <p:spPr>
          <a:xfrm>
            <a:off x="-138746" y="5511959"/>
            <a:ext cx="9730421" cy="811212"/>
          </a:xfrm>
        </p:spPr>
        <p:txBody>
          <a:bodyPr>
            <a:noAutofit/>
          </a:bodyPr>
          <a:lstStyle/>
          <a:p>
            <a:pPr marL="0" indent="0">
              <a:buNone/>
            </a:pPr>
            <a:r>
              <a:rPr lang="en-US" sz="2000" b="1" dirty="0">
                <a:solidFill>
                  <a:srgbClr val="000000"/>
                </a:solidFill>
                <a:cs typeface="Arial"/>
              </a:rPr>
              <a:t>Conventional Panels commonly fail from hot/cold temperature cycles that crack solar cells, solder joints and copper ribbons over time.</a:t>
            </a:r>
          </a:p>
        </p:txBody>
      </p:sp>
    </p:spTree>
    <p:extLst>
      <p:ext uri="{BB962C8B-B14F-4D97-AF65-F5344CB8AC3E}">
        <p14:creationId xmlns="" xmlns:p14="http://schemas.microsoft.com/office/powerpoint/2010/main" val="13296824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Ways Conventional Panels Degrade</a:t>
            </a:r>
          </a:p>
        </p:txBody>
      </p:sp>
      <p:graphicFrame>
        <p:nvGraphicFramePr>
          <p:cNvPr id="21" name="Chart 20"/>
          <p:cNvGraphicFramePr/>
          <p:nvPr>
            <p:extLst>
              <p:ext uri="{D42A27DB-BD31-4B8C-83A1-F6EECF244321}">
                <p14:modId xmlns="" xmlns:p14="http://schemas.microsoft.com/office/powerpoint/2010/main" val="3645401032"/>
              </p:ext>
            </p:extLst>
          </p:nvPr>
        </p:nvGraphicFramePr>
        <p:xfrm>
          <a:off x="1819979" y="1133466"/>
          <a:ext cx="7909840" cy="519684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Box 15"/>
          <p:cNvSpPr txBox="1">
            <a:spLocks noChangeArrowheads="1"/>
          </p:cNvSpPr>
          <p:nvPr/>
        </p:nvSpPr>
        <p:spPr bwMode="auto">
          <a:xfrm>
            <a:off x="9576262" y="6059978"/>
            <a:ext cx="2685011" cy="648114"/>
          </a:xfrm>
          <a:prstGeom prst="rect">
            <a:avLst/>
          </a:prstGeom>
          <a:noFill/>
          <a:ln w="9525">
            <a:noFill/>
            <a:miter lim="800000"/>
            <a:headEnd/>
            <a:tailEnd/>
          </a:ln>
        </p:spPr>
        <p:txBody>
          <a:bodyPr/>
          <a:lstStyle/>
          <a:p>
            <a:pPr defTabSz="914400" fontAlgn="base">
              <a:spcBef>
                <a:spcPct val="0"/>
              </a:spcBef>
              <a:spcAft>
                <a:spcPct val="0"/>
              </a:spcAft>
            </a:pPr>
            <a:r>
              <a:rPr lang="en-US" sz="800" dirty="0">
                <a:solidFill>
                  <a:schemeClr val="tx1">
                    <a:lumMod val="50000"/>
                    <a:lumOff val="50000"/>
                  </a:schemeClr>
                </a:solidFill>
                <a:latin typeface="Arial"/>
                <a:ea typeface="ＭＳ Ｐゴシック" pitchFamily="34" charset="-128"/>
                <a:cs typeface="Arial"/>
              </a:rPr>
              <a:t>Wohlgemuth, J. “Reliability of PV Systems</a:t>
            </a:r>
            <a:r>
              <a:rPr lang="en-US" sz="800" dirty="0" smtClean="0">
                <a:solidFill>
                  <a:schemeClr val="tx1">
                    <a:lumMod val="50000"/>
                    <a:lumOff val="50000"/>
                  </a:schemeClr>
                </a:solidFill>
                <a:latin typeface="Arial"/>
                <a:ea typeface="ＭＳ Ｐゴシック" pitchFamily="34" charset="-128"/>
                <a:cs typeface="Arial"/>
              </a:rPr>
              <a:t>.” Proceedings </a:t>
            </a:r>
            <a:r>
              <a:rPr lang="en-US" sz="800" dirty="0">
                <a:solidFill>
                  <a:schemeClr val="tx1">
                    <a:lumMod val="50000"/>
                    <a:lumOff val="50000"/>
                  </a:schemeClr>
                </a:solidFill>
                <a:latin typeface="Arial"/>
                <a:ea typeface="ＭＳ Ｐゴシック" pitchFamily="34" charset="-128"/>
                <a:cs typeface="Arial"/>
              </a:rPr>
              <a:t>of SPIE, Aug, 2008.</a:t>
            </a:r>
          </a:p>
        </p:txBody>
      </p:sp>
      <p:sp>
        <p:nvSpPr>
          <p:cNvPr id="31" name="TextBox 5"/>
          <p:cNvSpPr txBox="1">
            <a:spLocks noChangeArrowheads="1"/>
          </p:cNvSpPr>
          <p:nvPr/>
        </p:nvSpPr>
        <p:spPr bwMode="auto">
          <a:xfrm>
            <a:off x="2838965" y="3875343"/>
            <a:ext cx="1574800" cy="1200329"/>
          </a:xfrm>
          <a:prstGeom prst="rect">
            <a:avLst/>
          </a:prstGeom>
          <a:noFill/>
          <a:ln w="9525">
            <a:noFill/>
            <a:miter lim="800000"/>
            <a:headEnd/>
            <a:tailEnd/>
          </a:ln>
        </p:spPr>
        <p:txBody>
          <a:bodyPr wrap="square">
            <a:spAutoFit/>
          </a:bodyPr>
          <a:lstStyle/>
          <a:p>
            <a:r>
              <a:rPr lang="en-US" b="1" dirty="0" smtClean="0">
                <a:solidFill>
                  <a:schemeClr val="bg1"/>
                </a:solidFill>
                <a:latin typeface="Arial" charset="0"/>
                <a:ea typeface="+mn-ea"/>
              </a:rPr>
              <a:t>Cell or Interconnect Breaks</a:t>
            </a:r>
          </a:p>
          <a:p>
            <a:r>
              <a:rPr lang="en-US" b="1" dirty="0" smtClean="0">
                <a:solidFill>
                  <a:schemeClr val="bg1"/>
                </a:solidFill>
                <a:latin typeface="Arial" charset="0"/>
                <a:ea typeface="+mn-ea"/>
              </a:rPr>
              <a:t>40.7%</a:t>
            </a:r>
          </a:p>
        </p:txBody>
      </p:sp>
      <p:sp>
        <p:nvSpPr>
          <p:cNvPr id="32" name="TextBox 5"/>
          <p:cNvSpPr txBox="1">
            <a:spLocks noChangeArrowheads="1"/>
          </p:cNvSpPr>
          <p:nvPr/>
        </p:nvSpPr>
        <p:spPr bwMode="auto">
          <a:xfrm>
            <a:off x="4874229" y="3537386"/>
            <a:ext cx="1447800" cy="646331"/>
          </a:xfrm>
          <a:prstGeom prst="rect">
            <a:avLst/>
          </a:prstGeom>
          <a:noFill/>
          <a:ln w="9525">
            <a:noFill/>
            <a:miter lim="800000"/>
            <a:headEnd/>
            <a:tailEnd/>
          </a:ln>
        </p:spPr>
        <p:txBody>
          <a:bodyPr wrap="square">
            <a:spAutoFit/>
          </a:bodyPr>
          <a:lstStyle/>
          <a:p>
            <a:r>
              <a:rPr lang="en-US" b="1" dirty="0" smtClean="0">
                <a:solidFill>
                  <a:schemeClr val="bg1"/>
                </a:solidFill>
                <a:latin typeface="Arial" charset="0"/>
                <a:ea typeface="+mn-ea"/>
              </a:rPr>
              <a:t>Corrosion</a:t>
            </a:r>
          </a:p>
          <a:p>
            <a:r>
              <a:rPr lang="en-US" b="1" dirty="0" smtClean="0">
                <a:solidFill>
                  <a:schemeClr val="bg1"/>
                </a:solidFill>
                <a:latin typeface="Arial" charset="0"/>
                <a:ea typeface="+mn-ea"/>
              </a:rPr>
              <a:t>45.3%</a:t>
            </a:r>
          </a:p>
        </p:txBody>
      </p:sp>
    </p:spTree>
    <p:extLst>
      <p:ext uri="{BB962C8B-B14F-4D97-AF65-F5344CB8AC3E}">
        <p14:creationId xmlns="" xmlns:p14="http://schemas.microsoft.com/office/powerpoint/2010/main" val="22542101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unPower PPT Template V1.1">
  <a:themeElements>
    <a:clrScheme name="Sunpower 03">
      <a:dk1>
        <a:sysClr val="windowText" lastClr="000000"/>
      </a:dk1>
      <a:lt1>
        <a:sysClr val="window" lastClr="FFFFFF"/>
      </a:lt1>
      <a:dk2>
        <a:srgbClr val="58595B"/>
      </a:dk2>
      <a:lt2>
        <a:srgbClr val="EEECE1"/>
      </a:lt2>
      <a:accent1>
        <a:srgbClr val="707173"/>
      </a:accent1>
      <a:accent2>
        <a:srgbClr val="0076BE"/>
      </a:accent2>
      <a:accent3>
        <a:srgbClr val="F7921E"/>
      </a:accent3>
      <a:accent4>
        <a:srgbClr val="A7BAC8"/>
      </a:accent4>
      <a:accent5>
        <a:srgbClr val="50748A"/>
      </a:accent5>
      <a:accent6>
        <a:srgbClr val="7EC247"/>
      </a:accent6>
      <a:hlink>
        <a:srgbClr val="0076BE"/>
      </a:hlink>
      <a:folHlink>
        <a:srgbClr val="A8A9AB"/>
      </a:folHlink>
    </a:clrScheme>
    <a:fontScheme name="SUNPOWER">
      <a:majorFont>
        <a:latin typeface="Open Sans"/>
        <a:ea typeface=""/>
        <a:cs typeface=""/>
      </a:majorFont>
      <a:minorFont>
        <a:latin typeface="Open Sa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xtLst/>
      </a:spPr>
      <a:bodyPr vert="horz" wrap="square" lIns="91440" tIns="45720" rIns="91440" bIns="45720" numCol="1" rtlCol="0" anchor="t" anchorCtr="0" compatLnSpc="1">
        <a:prstTxWarp prst="textNoShape">
          <a:avLst/>
        </a:prstTxWarp>
      </a:bodyPr>
      <a:lstStyle>
        <a:defPPr algn="ctr">
          <a:defRPr dirty="0" err="1" smtClean="0">
            <a:solidFill>
              <a:schemeClr val="bg1"/>
            </a:solidFill>
            <a:latin typeface="Open Sans" panose="020B0606030504020204" pitchFamily="34" charset="0"/>
          </a:defRPr>
        </a:defPPr>
      </a:lstStyle>
    </a:spDef>
    <a:lnDef>
      <a:spPr>
        <a:noFill/>
        <a:ln w="19050">
          <a:solidFill>
            <a:schemeClr val="tx2"/>
          </a:solidFill>
        </a:ln>
        <a:effectLst/>
      </a:spPr>
      <a:bodyPr/>
      <a:lstStyle/>
      <a:style>
        <a:lnRef idx="1">
          <a:schemeClr val="accent1"/>
        </a:lnRef>
        <a:fillRef idx="3">
          <a:schemeClr val="accent1"/>
        </a:fillRef>
        <a:effectRef idx="2">
          <a:schemeClr val="accent1"/>
        </a:effectRef>
        <a:fontRef idx="minor">
          <a:schemeClr val="lt1"/>
        </a:fontRef>
      </a:style>
    </a:lnDef>
    <a:txDef>
      <a:spPr/>
      <a:bodyPr wrap="none" rtlCol="0">
        <a:spAutoFit/>
      </a:bodyPr>
      <a:lstStyle>
        <a:defPPr>
          <a:defRPr sz="2000" dirty="0">
            <a:solidFill>
              <a:schemeClr val="tx2"/>
            </a:solidFill>
            <a:latin typeface="Open Sans" panose="020B0606030504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chnical_x0020_Level xmlns="6775a9b9-739f-4c3c-825a-86ef208806fd">LOW</Technical_x0020_Level>
    <Sunset_x0020_Date xmlns="f493728b-b685-4ead-9c97-0c0433a07ed1">2016-07-30T07:00:00+00:00</Sunset_x0020_Date>
    <Channel xmlns="6775a9b9-739f-4c3c-825a-86ef208806fd">
      <Value>Residential</Value>
      <Value>New Homes</Value>
      <Value>Light Commercial</Value>
      <Value>Commercial</Value>
      <Value>Utility Power Plant</Value>
    </Channel>
    <Description_x0020_Summary xmlns="6775a9b9-739f-4c3c-825a-86ef208806fd">Production, Reliability, Efficiency. Provides a compendium of key reference materials to educate sales partners and to address customer questions. Arsenal, Swagger, Reliability, Efficiency, Bankability, Production Advantage. US and EU ONLY (not DE)</Description_x0020_Summary>
    <Products xmlns="6775a9b9-739f-4c3c-825a-86ef208806fd">
      <Value>Systems</Value>
      <Value>Modules &amp; Cells</Value>
      <Value>O&amp;M</Value>
    </Products>
    <Content_x0020_Type xmlns="6775a9b9-739f-4c3c-825a-86ef208806fd">Presentations &amp; Summaries</Content_x0020_Type>
    <Content_x0020_Format_x0020_Filter xmlns="80d84525-6b0a-42e9-9851-778162687b12">Power Points</Content_x0020_Format_x0020_Filter>
    <Sharing_x0020_Level xmlns="6775a9b9-739f-4c3c-825a-86ef208806fd">Customer Presentation</Sharing_x0020_Level>
    <Topics xmlns="6775a9b9-739f-4c3c-825a-86ef208806fd">
      <Value>Efficiency</Value>
      <Value>PVSim / 3P Modeling</Value>
      <Value>Performance</Value>
      <Value>Flash Testing</Value>
      <Value>Degradation</Value>
      <Value>Bankability</Value>
      <Value>Financial Stability</Value>
      <Value>Expertise</Value>
      <Value>Economic Analysis</Value>
      <Value>AR Glass / Module Cosmetics</Value>
      <Value>Reliability</Value>
    </Topics>
    <Languages xmlns="f493728b-b685-4ead-9c97-0c0433a07ed1">English</Languages>
    <Systems_x0020_2nd_x0020_Level xmlns="80d84525-6b0a-42e9-9851-778162687b12"/>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73B5B606E70348B4E751445C6E82E3" ma:contentTypeVersion="15" ma:contentTypeDescription="Create a new document." ma:contentTypeScope="" ma:versionID="cc8b6f1d7095e2c99624e41afc925f72">
  <xsd:schema xmlns:xsd="http://www.w3.org/2001/XMLSchema" xmlns:xs="http://www.w3.org/2001/XMLSchema" xmlns:p="http://schemas.microsoft.com/office/2006/metadata/properties" xmlns:ns2="6775a9b9-739f-4c3c-825a-86ef208806fd" xmlns:ns3="80d84525-6b0a-42e9-9851-778162687b12" xmlns:ns4="f493728b-b685-4ead-9c97-0c0433a07ed1" targetNamespace="http://schemas.microsoft.com/office/2006/metadata/properties" ma:root="true" ma:fieldsID="c614e4353c599c6e493a8858af9fc62c" ns2:_="" ns3:_="" ns4:_="">
    <xsd:import namespace="6775a9b9-739f-4c3c-825a-86ef208806fd"/>
    <xsd:import namespace="80d84525-6b0a-42e9-9851-778162687b12"/>
    <xsd:import namespace="f493728b-b685-4ead-9c97-0c0433a07ed1"/>
    <xsd:element name="properties">
      <xsd:complexType>
        <xsd:sequence>
          <xsd:element name="documentManagement">
            <xsd:complexType>
              <xsd:all>
                <xsd:element ref="ns2:Description_x0020_Summary" minOccurs="0"/>
                <xsd:element ref="ns2:Technical_x0020_Level" minOccurs="0"/>
                <xsd:element ref="ns2:Channel" minOccurs="0"/>
                <xsd:element ref="ns2:Products" minOccurs="0"/>
                <xsd:element ref="ns2:Sharing_x0020_Level" minOccurs="0"/>
                <xsd:element ref="ns2:Content_x0020_Type" minOccurs="0"/>
                <xsd:element ref="ns2:Topics" minOccurs="0"/>
                <xsd:element ref="ns3:Systems_x0020_2nd_x0020_Level" minOccurs="0"/>
                <xsd:element ref="ns3:Content_x0020_Format_x0020_Filter" minOccurs="0"/>
                <xsd:element ref="ns4:Languages" minOccurs="0"/>
                <xsd:element ref="ns4:Sunset_x0020_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75a9b9-739f-4c3c-825a-86ef208806fd" elementFormDefault="qualified">
    <xsd:import namespace="http://schemas.microsoft.com/office/2006/documentManagement/types"/>
    <xsd:import namespace="http://schemas.microsoft.com/office/infopath/2007/PartnerControls"/>
    <xsd:element name="Description_x0020_Summary" ma:index="2" nillable="true" ma:displayName="Description Summary" ma:internalName="Description_x0020_Summary">
      <xsd:simpleType>
        <xsd:restriction base="dms:Note">
          <xsd:maxLength value="255"/>
        </xsd:restriction>
      </xsd:simpleType>
    </xsd:element>
    <xsd:element name="Technical_x0020_Level" ma:index="3" nillable="true" ma:displayName="Technical Level" ma:format="RadioButtons" ma:internalName="Technical_x0020_Level">
      <xsd:simpleType>
        <xsd:restriction base="dms:Choice">
          <xsd:enumeration value="LOW"/>
          <xsd:enumeration value="MEDIUM"/>
          <xsd:enumeration value="HIGH"/>
        </xsd:restriction>
      </xsd:simpleType>
    </xsd:element>
    <xsd:element name="Channel" ma:index="4" nillable="true" ma:displayName="Channel" ma:internalName="Channel">
      <xsd:complexType>
        <xsd:complexContent>
          <xsd:extension base="dms:MultiChoice">
            <xsd:sequence>
              <xsd:element name="Value" maxOccurs="unbounded" minOccurs="0" nillable="true">
                <xsd:simpleType>
                  <xsd:restriction base="dms:Choice">
                    <xsd:enumeration value="Residential"/>
                    <xsd:enumeration value="New Homes"/>
                    <xsd:enumeration value="Light Commercial"/>
                    <xsd:enumeration value="Commercial"/>
                    <xsd:enumeration value="Utility Power Plant"/>
                  </xsd:restriction>
                </xsd:simpleType>
              </xsd:element>
            </xsd:sequence>
          </xsd:extension>
        </xsd:complexContent>
      </xsd:complexType>
    </xsd:element>
    <xsd:element name="Products" ma:index="5" nillable="true" ma:displayName="Products" ma:internalName="Products">
      <xsd:complexType>
        <xsd:complexContent>
          <xsd:extension base="dms:MultiChoice">
            <xsd:sequence>
              <xsd:element name="Value" maxOccurs="unbounded" minOccurs="0" nillable="true">
                <xsd:simpleType>
                  <xsd:restriction base="dms:Choice">
                    <xsd:enumeration value="Systems"/>
                    <xsd:enumeration value="Modules &amp; Cells"/>
                    <xsd:enumeration value="O&amp;M"/>
                    <xsd:enumeration value="Monitoring &amp; SW"/>
                    <xsd:enumeration value="Other"/>
                  </xsd:restriction>
                </xsd:simpleType>
              </xsd:element>
            </xsd:sequence>
          </xsd:extension>
        </xsd:complexContent>
      </xsd:complexType>
    </xsd:element>
    <xsd:element name="Sharing_x0020_Level" ma:index="6" nillable="true" ma:displayName="Sharing Level" ma:default="Internal Use Only" ma:format="RadioButtons" ma:internalName="Sharing_x0020_Level">
      <xsd:simpleType>
        <xsd:restriction base="dms:Choice">
          <xsd:enumeration value="Customer Leave Behind"/>
          <xsd:enumeration value="Customer Presentation"/>
          <xsd:enumeration value="Partner Presentation"/>
          <xsd:enumeration value="Internal Use Only"/>
        </xsd:restriction>
      </xsd:simpleType>
    </xsd:element>
    <xsd:element name="Content_x0020_Type" ma:index="7" nillable="true" ma:displayName="Content Type" ma:format="RadioButtons" ma:internalName="Content_x0020_Type">
      <xsd:simpleType>
        <xsd:restriction base="dms:Choice">
          <xsd:enumeration value="Internal White Papers"/>
          <xsd:enumeration value="External White Papers"/>
          <xsd:enumeration value="Case Studies"/>
          <xsd:enumeration value="Sales Flash"/>
          <xsd:enumeration value="Presentations &amp; Summaries"/>
          <xsd:enumeration value="Manuals &amp; Warranty"/>
          <xsd:enumeration value="Datasheets &amp; Labels"/>
          <xsd:enumeration value="Market Certifications"/>
          <xsd:enumeration value="Other"/>
        </xsd:restriction>
      </xsd:simpleType>
    </xsd:element>
    <xsd:element name="Topics" ma:index="8" nillable="true" ma:displayName="Topics" ma:internalName="Topics">
      <xsd:complexType>
        <xsd:complexContent>
          <xsd:extension base="dms:MultiChoice">
            <xsd:sequence>
              <xsd:element name="Value" maxOccurs="unbounded" minOccurs="0" nillable="true">
                <xsd:simpleType>
                  <xsd:restriction base="dms:Choice">
                    <xsd:enumeration value="Efficiency"/>
                    <xsd:enumeration value="Availability"/>
                    <xsd:enumeration value="PVSim / 3P Modeling"/>
                    <xsd:enumeration value="Performance"/>
                    <xsd:enumeration value="Flash Testing"/>
                    <xsd:enumeration value="Degradation"/>
                    <xsd:enumeration value="Bankability"/>
                    <xsd:enumeration value="Financial Stability"/>
                    <xsd:enumeration value="Expertise"/>
                    <xsd:enumeration value="Economic Analysis"/>
                    <xsd:enumeration value="AR Glass / Module Cosmetics"/>
                    <xsd:enumeration value="Reliability"/>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0d84525-6b0a-42e9-9851-778162687b12" elementFormDefault="qualified">
    <xsd:import namespace="http://schemas.microsoft.com/office/2006/documentManagement/types"/>
    <xsd:import namespace="http://schemas.microsoft.com/office/infopath/2007/PartnerControls"/>
    <xsd:element name="Systems_x0020_2nd_x0020_Level" ma:index="9" nillable="true" ma:displayName="Systems 2nd Level" ma:internalName="Systems_x0020_2nd_x0020_Level">
      <xsd:complexType>
        <xsd:complexContent>
          <xsd:extension base="dms:MultiChoice">
            <xsd:sequence>
              <xsd:element name="Value" maxOccurs="unbounded" minOccurs="0" nillable="true">
                <xsd:simpleType>
                  <xsd:restriction base="dms:Choice">
                    <xsd:enumeration value="Systems - T5/T10/Com.Roof"/>
                    <xsd:enumeration value="Systems - Oasis"/>
                    <xsd:enumeration value="Systems - Carport"/>
                  </xsd:restriction>
                </xsd:simpleType>
              </xsd:element>
            </xsd:sequence>
          </xsd:extension>
        </xsd:complexContent>
      </xsd:complexType>
    </xsd:element>
    <xsd:element name="Content_x0020_Format_x0020_Filter" ma:index="10" nillable="true" ma:displayName="Content Format Filter" ma:format="RadioButtons" ma:hidden="true" ma:internalName="Content_x0020_Format_x0020_Filter" ma:readOnly="false">
      <xsd:simpleType>
        <xsd:restriction base="dms:Choice">
          <xsd:enumeration value="VIDEO"/>
          <xsd:enumeration value="Power Points"/>
          <xsd:enumeration value="PDF"/>
          <xsd:enumeration value="MS Word,Excel"/>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f493728b-b685-4ead-9c97-0c0433a07ed1" elementFormDefault="qualified">
    <xsd:import namespace="http://schemas.microsoft.com/office/2006/documentManagement/types"/>
    <xsd:import namespace="http://schemas.microsoft.com/office/infopath/2007/PartnerControls"/>
    <xsd:element name="Languages" ma:index="11" nillable="true" ma:displayName="Languages" ma:default="English" ma:format="RadioButtons" ma:internalName="Languages">
      <xsd:simpleType>
        <xsd:restriction base="dms:Choice">
          <xsd:enumeration value="English"/>
          <xsd:enumeration value="French"/>
          <xsd:enumeration value="Italian"/>
          <xsd:enumeration value="German"/>
          <xsd:enumeration value="Spanish"/>
          <xsd:enumeration value="Others"/>
        </xsd:restriction>
      </xsd:simpleType>
    </xsd:element>
    <xsd:element name="Sunset_x0020_Date" ma:index="18" ma:displayName="Sunset Date" ma:format="DateOnly" ma:internalName="Sunset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F448D2-F27A-40AA-970F-89002607666F}">
  <ds:schemaRefs>
    <ds:schemaRef ds:uri="http://purl.org/dc/elements/1.1/"/>
    <ds:schemaRef ds:uri="f493728b-b685-4ead-9c97-0c0433a07ed1"/>
    <ds:schemaRef ds:uri="http://schemas.microsoft.com/office/infopath/2007/PartnerControls"/>
    <ds:schemaRef ds:uri="http://www.w3.org/XML/1998/namespace"/>
    <ds:schemaRef ds:uri="http://schemas.microsoft.com/office/2006/documentManagement/types"/>
    <ds:schemaRef ds:uri="http://purl.org/dc/terms/"/>
    <ds:schemaRef ds:uri="http://schemas.microsoft.com/office/2006/metadata/properties"/>
    <ds:schemaRef ds:uri="http://schemas.openxmlformats.org/package/2006/metadata/core-properties"/>
    <ds:schemaRef ds:uri="80d84525-6b0a-42e9-9851-778162687b12"/>
    <ds:schemaRef ds:uri="6775a9b9-739f-4c3c-825a-86ef208806fd"/>
    <ds:schemaRef ds:uri="http://purl.org/dc/dcmitype/"/>
  </ds:schemaRefs>
</ds:datastoreItem>
</file>

<file path=customXml/itemProps2.xml><?xml version="1.0" encoding="utf-8"?>
<ds:datastoreItem xmlns:ds="http://schemas.openxmlformats.org/officeDocument/2006/customXml" ds:itemID="{75675261-F54B-4AA8-B74C-E1E3B012D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75a9b9-739f-4c3c-825a-86ef208806fd"/>
    <ds:schemaRef ds:uri="80d84525-6b0a-42e9-9851-778162687b12"/>
    <ds:schemaRef ds:uri="f493728b-b685-4ead-9c97-0c0433a07e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2CDED7-BBC4-4739-B1A9-2F9D6C5B7D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SunPower PPT Template V1.1</Template>
  <TotalTime>1600</TotalTime>
  <Words>22606</Words>
  <Application>Microsoft Office PowerPoint</Application>
  <PresentationFormat>Custom</PresentationFormat>
  <Paragraphs>1596</Paragraphs>
  <Slides>70</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Arial</vt:lpstr>
      <vt:lpstr>Open Sans Light</vt:lpstr>
      <vt:lpstr>Open Sans</vt:lpstr>
      <vt:lpstr>ＭＳ Ｐゴシック</vt:lpstr>
      <vt:lpstr>Arial Narrow</vt:lpstr>
      <vt:lpstr>Futura Lt BT</vt:lpstr>
      <vt:lpstr>Wingdings</vt:lpstr>
      <vt:lpstr>SunPower PPT Template V1.1</vt:lpstr>
      <vt:lpstr>SunPower™ Solar Panels Reliability, Production, Efficiency, Sustainability</vt:lpstr>
      <vt:lpstr>Legal Notice</vt:lpstr>
      <vt:lpstr>Slide 3</vt:lpstr>
      <vt:lpstr>The Heart of the SunPower Panel is the Maxeon™ Solar Cell</vt:lpstr>
      <vt:lpstr>Maxeon Cells are Different</vt:lpstr>
      <vt:lpstr>Slide 6</vt:lpstr>
      <vt:lpstr>Maxeon Solar Cell Vs. Conventional Cell</vt:lpstr>
      <vt:lpstr>Cracked Standard Efficiency Cells in the Field</vt:lpstr>
      <vt:lpstr>Common Ways Conventional Panels Degrade</vt:lpstr>
      <vt:lpstr>Unmatched Reliability: Unique Maxeon Design</vt:lpstr>
      <vt:lpstr>Unmatched Reliability: Unique Maxeon Design</vt:lpstr>
      <vt:lpstr>Unmatched Reliability: Unique Maxeon Design</vt:lpstr>
      <vt:lpstr>Unmatched Reliability: Unique Maxeon Design</vt:lpstr>
      <vt:lpstr>Global Quality Survey</vt:lpstr>
      <vt:lpstr>Third-Party Reliability Testing</vt:lpstr>
      <vt:lpstr>Third-Party Reliability Testing</vt:lpstr>
      <vt:lpstr>Third-Party Reliability Testing</vt:lpstr>
      <vt:lpstr>Third-Party Reliability Testing</vt:lpstr>
      <vt:lpstr>Third-Party Studies: Lower Degradation Rate</vt:lpstr>
      <vt:lpstr>System-Level Degradation from Field Data</vt:lpstr>
      <vt:lpstr>Durable Maxeon Cell Design Allows SunPower to Offer the  Best Combined Power and Product Warranty</vt:lpstr>
      <vt:lpstr>Traditional Warranties</vt:lpstr>
      <vt:lpstr>Useful Life Beyond 25 Years</vt:lpstr>
      <vt:lpstr>Slide 24</vt:lpstr>
      <vt:lpstr>Summary of E-Series Energy Comparisons</vt:lpstr>
      <vt:lpstr>Summary of E-Series Energy Comparisons</vt:lpstr>
      <vt:lpstr>Summary of E-Series Energy Comparisons</vt:lpstr>
      <vt:lpstr>Summary of X-Series Energy Comparisons</vt:lpstr>
      <vt:lpstr>Are All Rated Watts the Same?</vt:lpstr>
      <vt:lpstr>Are All Rated Watts the Same?    No.</vt:lpstr>
      <vt:lpstr>Maxeon Cell Design Delivers More Energy Per Rated Watt</vt:lpstr>
      <vt:lpstr>SunPower Panels Stay Cooler</vt:lpstr>
      <vt:lpstr>Operating Temperatures: SunPower vs. Conventional Panels </vt:lpstr>
      <vt:lpstr>Higher Energy Production in Real Conditions</vt:lpstr>
      <vt:lpstr>Higher Average Panel Watts</vt:lpstr>
      <vt:lpstr>No Light Induced Degradation (LID)</vt:lpstr>
      <vt:lpstr>Maintains High Efficiency at Low Light Levels</vt:lpstr>
      <vt:lpstr>Broad Spectral Response</vt:lpstr>
      <vt:lpstr>Anti-Reflective Glass Comparison</vt:lpstr>
      <vt:lpstr>Independent Engineer Assessment</vt:lpstr>
      <vt:lpstr>Quantifying the $/W Value of More Energy</vt:lpstr>
      <vt:lpstr>Photon International Results (kWh/kW) </vt:lpstr>
      <vt:lpstr>Lower Shading Impact than Conventional Panels</vt:lpstr>
      <vt:lpstr>SunPower Panels are More Reliable in Shade</vt:lpstr>
      <vt:lpstr>Accurately Predicting the SunPower Energy Advantage: PVSim</vt:lpstr>
      <vt:lpstr>Slide 46</vt:lpstr>
      <vt:lpstr>The Maxeon Solar Cell is the Core of the SunPower Technology</vt:lpstr>
      <vt:lpstr>SunPower Continually Reinvests in R&amp;D</vt:lpstr>
      <vt:lpstr>Overview: X21 Solar Panel</vt:lpstr>
      <vt:lpstr>The Value of High Efficiency</vt:lpstr>
      <vt:lpstr>Slide 51</vt:lpstr>
      <vt:lpstr>SunPower Environmental Advantage</vt:lpstr>
      <vt:lpstr>Faster energy payback time</vt:lpstr>
      <vt:lpstr>SunPower End of Life Environmental Advantage</vt:lpstr>
      <vt:lpstr>Slide 55</vt:lpstr>
      <vt:lpstr>Summary of E-Series Energy Comparisons</vt:lpstr>
      <vt:lpstr>Summary of X-Series Energy Comparisons</vt:lpstr>
      <vt:lpstr>What is the total customer value of a SunPower System?</vt:lpstr>
      <vt:lpstr>Slide 59</vt:lpstr>
      <vt:lpstr>Slide 60</vt:lpstr>
      <vt:lpstr>Examples of Independent Reliability Verification</vt:lpstr>
      <vt:lpstr>Videos</vt:lpstr>
      <vt:lpstr>Slide 63</vt:lpstr>
      <vt:lpstr>BEW/DNV Report on the Accuracy of PVSim</vt:lpstr>
      <vt:lpstr>Details from BEW/DNV Report on SunPower Energy Production Advantages</vt:lpstr>
      <vt:lpstr>Black &amp; Veatch Audit of SunPower Degradation Study</vt:lpstr>
      <vt:lpstr>Using other Energy Models</vt:lpstr>
      <vt:lpstr>Slide 68</vt:lpstr>
      <vt:lpstr>BEW/DNV Report on the Accuracy of PVSim</vt:lpstr>
      <vt:lpstr>Slide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SunPower Story - Core Deck - Module Story (US and EU, not DE)</dc:title>
  <dc:creator>Campeau</dc:creator>
  <cp:lastModifiedBy>Derek</cp:lastModifiedBy>
  <cp:revision>49</cp:revision>
  <cp:lastPrinted>2014-09-03T18:08:00Z</cp:lastPrinted>
  <dcterms:created xsi:type="dcterms:W3CDTF">2014-10-08T18:04:35Z</dcterms:created>
  <dcterms:modified xsi:type="dcterms:W3CDTF">2015-07-26T13:25:20Z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62300</vt:r8>
  </property>
  <property fmtid="{D5CDD505-2E9C-101B-9397-08002B2CF9AE}" pid="3" name="ContentTypeId">
    <vt:lpwstr>0x010100C973B5B606E70348B4E751445C6E82E3</vt:lpwstr>
  </property>
</Properties>
</file>